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5"/>
  </p:notesMasterIdLst>
  <p:sldIdLst>
    <p:sldId id="256" r:id="rId2"/>
    <p:sldId id="362" r:id="rId3"/>
    <p:sldId id="321" r:id="rId4"/>
    <p:sldId id="259" r:id="rId5"/>
    <p:sldId id="261" r:id="rId6"/>
    <p:sldId id="260" r:id="rId7"/>
    <p:sldId id="266" r:id="rId8"/>
    <p:sldId id="268" r:id="rId9"/>
    <p:sldId id="263" r:id="rId10"/>
    <p:sldId id="264" r:id="rId11"/>
    <p:sldId id="265" r:id="rId12"/>
    <p:sldId id="276" r:id="rId13"/>
    <p:sldId id="357" r:id="rId14"/>
    <p:sldId id="262" r:id="rId15"/>
    <p:sldId id="272" r:id="rId16"/>
    <p:sldId id="269" r:id="rId17"/>
    <p:sldId id="270" r:id="rId18"/>
    <p:sldId id="273" r:id="rId19"/>
    <p:sldId id="274" r:id="rId20"/>
    <p:sldId id="286" r:id="rId21"/>
    <p:sldId id="271" r:id="rId22"/>
    <p:sldId id="337" r:id="rId23"/>
    <p:sldId id="277" r:id="rId24"/>
    <p:sldId id="275" r:id="rId25"/>
    <p:sldId id="280" r:id="rId26"/>
    <p:sldId id="281" r:id="rId27"/>
    <p:sldId id="279" r:id="rId28"/>
    <p:sldId id="289" r:id="rId29"/>
    <p:sldId id="278" r:id="rId30"/>
    <p:sldId id="282" r:id="rId31"/>
    <p:sldId id="340" r:id="rId32"/>
    <p:sldId id="338" r:id="rId33"/>
    <p:sldId id="367" r:id="rId34"/>
    <p:sldId id="283" r:id="rId35"/>
    <p:sldId id="284" r:id="rId36"/>
    <p:sldId id="347" r:id="rId37"/>
    <p:sldId id="344" r:id="rId38"/>
    <p:sldId id="351" r:id="rId39"/>
    <p:sldId id="353" r:id="rId40"/>
    <p:sldId id="355" r:id="rId41"/>
    <p:sldId id="358" r:id="rId42"/>
    <p:sldId id="359" r:id="rId43"/>
    <p:sldId id="288" r:id="rId44"/>
    <p:sldId id="363" r:id="rId45"/>
    <p:sldId id="379" r:id="rId46"/>
    <p:sldId id="290" r:id="rId47"/>
    <p:sldId id="366" r:id="rId48"/>
    <p:sldId id="292" r:id="rId49"/>
    <p:sldId id="365" r:id="rId50"/>
    <p:sldId id="295" r:id="rId51"/>
    <p:sldId id="293" r:id="rId52"/>
    <p:sldId id="294" r:id="rId53"/>
    <p:sldId id="360" r:id="rId54"/>
    <p:sldId id="296" r:id="rId55"/>
    <p:sldId id="361" r:id="rId56"/>
    <p:sldId id="299" r:id="rId57"/>
    <p:sldId id="297" r:id="rId58"/>
    <p:sldId id="298" r:id="rId59"/>
    <p:sldId id="319" r:id="rId60"/>
    <p:sldId id="307" r:id="rId61"/>
    <p:sldId id="368" r:id="rId62"/>
    <p:sldId id="369" r:id="rId63"/>
    <p:sldId id="300" r:id="rId64"/>
    <p:sldId id="301" r:id="rId65"/>
    <p:sldId id="302" r:id="rId66"/>
    <p:sldId id="371" r:id="rId67"/>
    <p:sldId id="306" r:id="rId68"/>
    <p:sldId id="387" r:id="rId69"/>
    <p:sldId id="303" r:id="rId70"/>
    <p:sldId id="370" r:id="rId71"/>
    <p:sldId id="397" r:id="rId72"/>
    <p:sldId id="375" r:id="rId73"/>
    <p:sldId id="376" r:id="rId74"/>
    <p:sldId id="377" r:id="rId75"/>
    <p:sldId id="400" r:id="rId76"/>
    <p:sldId id="402" r:id="rId77"/>
    <p:sldId id="401" r:id="rId78"/>
    <p:sldId id="403" r:id="rId79"/>
    <p:sldId id="390" r:id="rId80"/>
    <p:sldId id="389" r:id="rId81"/>
    <p:sldId id="391" r:id="rId82"/>
    <p:sldId id="382" r:id="rId83"/>
    <p:sldId id="383" r:id="rId84"/>
    <p:sldId id="386" r:id="rId85"/>
    <p:sldId id="385" r:id="rId86"/>
    <p:sldId id="374" r:id="rId87"/>
    <p:sldId id="388" r:id="rId88"/>
    <p:sldId id="395" r:id="rId89"/>
    <p:sldId id="396" r:id="rId90"/>
    <p:sldId id="398" r:id="rId91"/>
    <p:sldId id="399" r:id="rId92"/>
    <p:sldId id="308" r:id="rId93"/>
    <p:sldId id="394" r:id="rId94"/>
    <p:sldId id="310" r:id="rId95"/>
    <p:sldId id="312" r:id="rId96"/>
    <p:sldId id="311" r:id="rId97"/>
    <p:sldId id="329" r:id="rId98"/>
    <p:sldId id="331" r:id="rId99"/>
    <p:sldId id="330" r:id="rId100"/>
    <p:sldId id="304" r:id="rId101"/>
    <p:sldId id="305" r:id="rId102"/>
    <p:sldId id="373" r:id="rId103"/>
    <p:sldId id="313" r:id="rId104"/>
    <p:sldId id="287" r:id="rId105"/>
    <p:sldId id="314" r:id="rId106"/>
    <p:sldId id="378" r:id="rId107"/>
    <p:sldId id="315" r:id="rId108"/>
    <p:sldId id="316" r:id="rId109"/>
    <p:sldId id="320" r:id="rId110"/>
    <p:sldId id="317" r:id="rId111"/>
    <p:sldId id="318" r:id="rId112"/>
    <p:sldId id="322" r:id="rId113"/>
    <p:sldId id="332" r:id="rId114"/>
    <p:sldId id="324" r:id="rId115"/>
    <p:sldId id="323" r:id="rId116"/>
    <p:sldId id="325" r:id="rId117"/>
    <p:sldId id="333" r:id="rId118"/>
    <p:sldId id="335" r:id="rId119"/>
    <p:sldId id="326" r:id="rId120"/>
    <p:sldId id="327" r:id="rId121"/>
    <p:sldId id="349" r:id="rId122"/>
    <p:sldId id="328" r:id="rId123"/>
    <p:sldId id="258" r:id="rId1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003" userDrawn="1">
          <p15:clr>
            <a:srgbClr val="A4A3A4"/>
          </p15:clr>
        </p15:guide>
        <p15:guide id="4" pos="5858" userDrawn="1">
          <p15:clr>
            <a:srgbClr val="A4A3A4"/>
          </p15:clr>
        </p15:guide>
        <p15:guide id="5" orient="horz" pos="4224" userDrawn="1">
          <p15:clr>
            <a:srgbClr val="A4A3A4"/>
          </p15:clr>
        </p15:guide>
        <p15:guide id="6" pos="143" userDrawn="1">
          <p15:clr>
            <a:srgbClr val="A4A3A4"/>
          </p15:clr>
        </p15:guide>
        <p15:guide id="7" pos="7514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  <p15:guide id="9" orient="horz" pos="1389" userDrawn="1">
          <p15:clr>
            <a:srgbClr val="A4A3A4"/>
          </p15:clr>
        </p15:guide>
        <p15:guide id="10" orient="horz" pos="3680" userDrawn="1">
          <p15:clr>
            <a:srgbClr val="A4A3A4"/>
          </p15:clr>
        </p15:guide>
        <p15:guide id="11" orient="horz" pos="3906" userDrawn="1">
          <p15:clr>
            <a:srgbClr val="A4A3A4"/>
          </p15:clr>
        </p15:guide>
        <p15:guide id="12" orient="horz" pos="23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700"/>
    <a:srgbClr val="DBAC7D"/>
    <a:srgbClr val="B99FFF"/>
    <a:srgbClr val="00C8EB"/>
    <a:srgbClr val="3F3F3F"/>
    <a:srgbClr val="0071FF"/>
    <a:srgbClr val="00D35A"/>
    <a:srgbClr val="262626"/>
    <a:srgbClr val="EF296B"/>
    <a:srgbClr val="5AF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79256" autoAdjust="0"/>
  </p:normalViewPr>
  <p:slideViewPr>
    <p:cSldViewPr snapToGrid="0" showGuides="1">
      <p:cViewPr>
        <p:scale>
          <a:sx n="120" d="100"/>
          <a:sy n="120" d="100"/>
        </p:scale>
        <p:origin x="750" y="288"/>
      </p:cViewPr>
      <p:guideLst>
        <p:guide orient="horz" pos="414"/>
        <p:guide pos="3840"/>
        <p:guide pos="2003"/>
        <p:guide pos="5858"/>
        <p:guide orient="horz" pos="4224"/>
        <p:guide pos="143"/>
        <p:guide pos="7514"/>
        <p:guide orient="horz" pos="2160"/>
        <p:guide orient="horz" pos="1389"/>
        <p:guide orient="horz" pos="3680"/>
        <p:guide orient="horz" pos="3906"/>
        <p:guide orient="horz" pos="231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s0801\Desktop\export-BlockTime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s0801\Desktop\export-BlockTim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bitcoin%20average%20block%20time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BitcoinSupply and Mining Incentive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061037552668465"/>
          <c:y val="0.13195179690665332"/>
          <c:w val="0.82351574588832355"/>
          <c:h val="0.76712501600082184"/>
        </c:manualLayout>
      </c:layout>
      <c:lineChart>
        <c:grouping val="standard"/>
        <c:varyColors val="0"/>
        <c:ser>
          <c:idx val="1"/>
          <c:order val="1"/>
          <c:tx>
            <c:strRef>
              <c:f>'비트코인 반감기'!$C$1</c:f>
              <c:strCache>
                <c:ptCount val="1"/>
                <c:pt idx="0">
                  <c:v>BTC Supply</c:v>
                </c:pt>
              </c:strCache>
            </c:strRef>
          </c:tx>
          <c:spPr>
            <a:ln w="28575" cap="rnd">
              <a:solidFill>
                <a:srgbClr val="FFC700"/>
              </a:solidFill>
              <a:round/>
            </a:ln>
            <a:effectLst/>
          </c:spPr>
          <c:marker>
            <c:symbol val="none"/>
          </c:marker>
          <c:cat>
            <c:numRef>
              <c:f>'비트코인 반감기'!$A$2:$A$18</c:f>
              <c:numCache>
                <c:formatCode>yyyy/mm/dd;@</c:formatCode>
                <c:ptCount val="17"/>
                <c:pt idx="0">
                  <c:v>39816</c:v>
                </c:pt>
                <c:pt idx="1">
                  <c:v>41240</c:v>
                </c:pt>
                <c:pt idx="2">
                  <c:v>41241</c:v>
                </c:pt>
                <c:pt idx="3">
                  <c:v>42559</c:v>
                </c:pt>
                <c:pt idx="4">
                  <c:v>42560</c:v>
                </c:pt>
                <c:pt idx="5">
                  <c:v>43961</c:v>
                </c:pt>
                <c:pt idx="6">
                  <c:v>43962</c:v>
                </c:pt>
                <c:pt idx="7">
                  <c:v>45422</c:v>
                </c:pt>
                <c:pt idx="8">
                  <c:v>45423</c:v>
                </c:pt>
                <c:pt idx="9">
                  <c:v>46883</c:v>
                </c:pt>
                <c:pt idx="10">
                  <c:v>46884</c:v>
                </c:pt>
                <c:pt idx="11">
                  <c:v>48344</c:v>
                </c:pt>
                <c:pt idx="12">
                  <c:v>48345</c:v>
                </c:pt>
                <c:pt idx="13">
                  <c:v>49805</c:v>
                </c:pt>
                <c:pt idx="14">
                  <c:v>49806</c:v>
                </c:pt>
                <c:pt idx="15">
                  <c:v>51266</c:v>
                </c:pt>
                <c:pt idx="16">
                  <c:v>51267</c:v>
                </c:pt>
              </c:numCache>
            </c:numRef>
          </c:cat>
          <c:val>
            <c:numRef>
              <c:f>'비트코인 반감기'!$C$2:$C$18</c:f>
              <c:numCache>
                <c:formatCode>General</c:formatCode>
                <c:ptCount val="17"/>
                <c:pt idx="0">
                  <c:v>0</c:v>
                </c:pt>
                <c:pt idx="1">
                  <c:v>10500000</c:v>
                </c:pt>
                <c:pt idx="2">
                  <c:v>10500000</c:v>
                </c:pt>
                <c:pt idx="3">
                  <c:v>15750000</c:v>
                </c:pt>
                <c:pt idx="4">
                  <c:v>15750000</c:v>
                </c:pt>
                <c:pt idx="5">
                  <c:v>18375000</c:v>
                </c:pt>
                <c:pt idx="6">
                  <c:v>18375000</c:v>
                </c:pt>
                <c:pt idx="7">
                  <c:v>19687500</c:v>
                </c:pt>
                <c:pt idx="8">
                  <c:v>19687500</c:v>
                </c:pt>
                <c:pt idx="9">
                  <c:v>20343750</c:v>
                </c:pt>
                <c:pt idx="10">
                  <c:v>20343750</c:v>
                </c:pt>
                <c:pt idx="11">
                  <c:v>20671875</c:v>
                </c:pt>
                <c:pt idx="12">
                  <c:v>20671875</c:v>
                </c:pt>
                <c:pt idx="13">
                  <c:v>20835937.5</c:v>
                </c:pt>
                <c:pt idx="14">
                  <c:v>20835937.5</c:v>
                </c:pt>
                <c:pt idx="15">
                  <c:v>20917968.75</c:v>
                </c:pt>
                <c:pt idx="16">
                  <c:v>20917968.75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1C-4022-AA54-569466F798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25462239"/>
        <c:axId val="1825472223"/>
      </c:lineChart>
      <c:lineChart>
        <c:grouping val="standard"/>
        <c:varyColors val="0"/>
        <c:ser>
          <c:idx val="0"/>
          <c:order val="0"/>
          <c:tx>
            <c:strRef>
              <c:f>'비트코인 반감기'!$B$1</c:f>
              <c:strCache>
                <c:ptCount val="1"/>
                <c:pt idx="0">
                  <c:v>Mining Incentive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'비트코인 반감기'!$A$2:$A$18</c:f>
              <c:numCache>
                <c:formatCode>yyyy/mm/dd;@</c:formatCode>
                <c:ptCount val="17"/>
                <c:pt idx="0">
                  <c:v>39816</c:v>
                </c:pt>
                <c:pt idx="1">
                  <c:v>41240</c:v>
                </c:pt>
                <c:pt idx="2">
                  <c:v>41241</c:v>
                </c:pt>
                <c:pt idx="3">
                  <c:v>42559</c:v>
                </c:pt>
                <c:pt idx="4">
                  <c:v>42560</c:v>
                </c:pt>
                <c:pt idx="5">
                  <c:v>43961</c:v>
                </c:pt>
                <c:pt idx="6">
                  <c:v>43962</c:v>
                </c:pt>
                <c:pt idx="7">
                  <c:v>45422</c:v>
                </c:pt>
                <c:pt idx="8">
                  <c:v>45423</c:v>
                </c:pt>
                <c:pt idx="9">
                  <c:v>46883</c:v>
                </c:pt>
                <c:pt idx="10">
                  <c:v>46884</c:v>
                </c:pt>
                <c:pt idx="11">
                  <c:v>48344</c:v>
                </c:pt>
                <c:pt idx="12">
                  <c:v>48345</c:v>
                </c:pt>
                <c:pt idx="13">
                  <c:v>49805</c:v>
                </c:pt>
                <c:pt idx="14">
                  <c:v>49806</c:v>
                </c:pt>
                <c:pt idx="15">
                  <c:v>51266</c:v>
                </c:pt>
                <c:pt idx="16">
                  <c:v>51267</c:v>
                </c:pt>
              </c:numCache>
            </c:numRef>
          </c:cat>
          <c:val>
            <c:numRef>
              <c:f>'비트코인 반감기'!$B$2:$B$18</c:f>
              <c:numCache>
                <c:formatCode>General</c:formatCode>
                <c:ptCount val="17"/>
                <c:pt idx="0">
                  <c:v>50</c:v>
                </c:pt>
                <c:pt idx="1">
                  <c:v>50</c:v>
                </c:pt>
                <c:pt idx="2">
                  <c:v>25</c:v>
                </c:pt>
                <c:pt idx="3">
                  <c:v>25</c:v>
                </c:pt>
                <c:pt idx="4">
                  <c:v>12.5</c:v>
                </c:pt>
                <c:pt idx="5">
                  <c:v>12.5</c:v>
                </c:pt>
                <c:pt idx="6">
                  <c:v>6.25</c:v>
                </c:pt>
                <c:pt idx="7">
                  <c:v>6.25</c:v>
                </c:pt>
                <c:pt idx="8">
                  <c:v>3.125</c:v>
                </c:pt>
                <c:pt idx="9">
                  <c:v>3.125</c:v>
                </c:pt>
                <c:pt idx="10">
                  <c:v>1.5625</c:v>
                </c:pt>
                <c:pt idx="11">
                  <c:v>1.5625</c:v>
                </c:pt>
                <c:pt idx="12">
                  <c:v>0.78125</c:v>
                </c:pt>
                <c:pt idx="13">
                  <c:v>0.78125</c:v>
                </c:pt>
                <c:pt idx="14">
                  <c:v>0.390625</c:v>
                </c:pt>
                <c:pt idx="15">
                  <c:v>0.390625</c:v>
                </c:pt>
                <c:pt idx="16">
                  <c:v>0.1953125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1C-4022-AA54-569466F798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9724031"/>
        <c:axId val="339736927"/>
      </c:lineChart>
      <c:dateAx>
        <c:axId val="1825462239"/>
        <c:scaling>
          <c:orientation val="minMax"/>
        </c:scaling>
        <c:delete val="0"/>
        <c:axPos val="b"/>
        <c:numFmt formatCode="yyyy/mm/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5472223"/>
        <c:crosses val="autoZero"/>
        <c:auto val="1"/>
        <c:lblOffset val="100"/>
        <c:baseTimeUnit val="years"/>
      </c:dateAx>
      <c:valAx>
        <c:axId val="1825472223"/>
        <c:scaling>
          <c:orientation val="minMax"/>
          <c:max val="210000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5462239"/>
        <c:crosses val="autoZero"/>
        <c:crossBetween val="between"/>
      </c:valAx>
      <c:valAx>
        <c:axId val="339736927"/>
        <c:scaling>
          <c:orientation val="minMax"/>
          <c:max val="5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39724031"/>
        <c:crosses val="max"/>
        <c:crossBetween val="between"/>
      </c:valAx>
      <c:dateAx>
        <c:axId val="339724031"/>
        <c:scaling>
          <c:orientation val="minMax"/>
        </c:scaling>
        <c:delete val="1"/>
        <c:axPos val="b"/>
        <c:numFmt formatCode="yyyy/mm/dd;@" sourceLinked="1"/>
        <c:majorTickMark val="out"/>
        <c:minorTickMark val="none"/>
        <c:tickLblPos val="nextTo"/>
        <c:crossAx val="339736927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BitcoinSupply and Mining Incentive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1"/>
          <c:order val="1"/>
          <c:tx>
            <c:strRef>
              <c:f>'비트코인 반감기'!$C$1</c:f>
              <c:strCache>
                <c:ptCount val="1"/>
                <c:pt idx="0">
                  <c:v>BTC Supply</c:v>
                </c:pt>
              </c:strCache>
            </c:strRef>
          </c:tx>
          <c:spPr>
            <a:ln w="28575" cap="rnd">
              <a:solidFill>
                <a:srgbClr val="FFC700"/>
              </a:solidFill>
              <a:round/>
            </a:ln>
            <a:effectLst/>
          </c:spPr>
          <c:marker>
            <c:symbol val="none"/>
          </c:marker>
          <c:cat>
            <c:numRef>
              <c:f>'비트코인 반감기'!$A$2:$A$18</c:f>
              <c:numCache>
                <c:formatCode>yyyy/mm/dd;@</c:formatCode>
                <c:ptCount val="17"/>
                <c:pt idx="0">
                  <c:v>39816</c:v>
                </c:pt>
                <c:pt idx="1">
                  <c:v>41240</c:v>
                </c:pt>
                <c:pt idx="2">
                  <c:v>41241</c:v>
                </c:pt>
                <c:pt idx="3">
                  <c:v>42559</c:v>
                </c:pt>
                <c:pt idx="4">
                  <c:v>42560</c:v>
                </c:pt>
                <c:pt idx="5">
                  <c:v>43961</c:v>
                </c:pt>
                <c:pt idx="6">
                  <c:v>43962</c:v>
                </c:pt>
                <c:pt idx="7">
                  <c:v>45422</c:v>
                </c:pt>
                <c:pt idx="8">
                  <c:v>45423</c:v>
                </c:pt>
                <c:pt idx="9">
                  <c:v>46883</c:v>
                </c:pt>
                <c:pt idx="10">
                  <c:v>46884</c:v>
                </c:pt>
                <c:pt idx="11">
                  <c:v>48344</c:v>
                </c:pt>
                <c:pt idx="12">
                  <c:v>48345</c:v>
                </c:pt>
                <c:pt idx="13">
                  <c:v>49805</c:v>
                </c:pt>
                <c:pt idx="14">
                  <c:v>49806</c:v>
                </c:pt>
                <c:pt idx="15">
                  <c:v>51266</c:v>
                </c:pt>
                <c:pt idx="16">
                  <c:v>51267</c:v>
                </c:pt>
              </c:numCache>
            </c:numRef>
          </c:cat>
          <c:val>
            <c:numRef>
              <c:f>'비트코인 반감기'!$C$2:$C$18</c:f>
              <c:numCache>
                <c:formatCode>General</c:formatCode>
                <c:ptCount val="17"/>
                <c:pt idx="0">
                  <c:v>0</c:v>
                </c:pt>
                <c:pt idx="1">
                  <c:v>10500000</c:v>
                </c:pt>
                <c:pt idx="2">
                  <c:v>10500000</c:v>
                </c:pt>
                <c:pt idx="3">
                  <c:v>15750000</c:v>
                </c:pt>
                <c:pt idx="4">
                  <c:v>15750000</c:v>
                </c:pt>
                <c:pt idx="5">
                  <c:v>18375000</c:v>
                </c:pt>
                <c:pt idx="6">
                  <c:v>18375000</c:v>
                </c:pt>
                <c:pt idx="7">
                  <c:v>19687500</c:v>
                </c:pt>
                <c:pt idx="8">
                  <c:v>19687500</c:v>
                </c:pt>
                <c:pt idx="9">
                  <c:v>20343750</c:v>
                </c:pt>
                <c:pt idx="10">
                  <c:v>20343750</c:v>
                </c:pt>
                <c:pt idx="11">
                  <c:v>20671875</c:v>
                </c:pt>
                <c:pt idx="12">
                  <c:v>20671875</c:v>
                </c:pt>
                <c:pt idx="13">
                  <c:v>20835937.5</c:v>
                </c:pt>
                <c:pt idx="14">
                  <c:v>20835937.5</c:v>
                </c:pt>
                <c:pt idx="15">
                  <c:v>20917968.75</c:v>
                </c:pt>
                <c:pt idx="16">
                  <c:v>20917968.75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949-4238-910D-4581101EE0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25462239"/>
        <c:axId val="1825472223"/>
      </c:lineChart>
      <c:lineChart>
        <c:grouping val="standard"/>
        <c:varyColors val="0"/>
        <c:ser>
          <c:idx val="0"/>
          <c:order val="0"/>
          <c:tx>
            <c:strRef>
              <c:f>'비트코인 반감기'!$B$1</c:f>
              <c:strCache>
                <c:ptCount val="1"/>
                <c:pt idx="0">
                  <c:v>Mining Incentive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'비트코인 반감기'!$A$2:$A$18</c:f>
              <c:numCache>
                <c:formatCode>yyyy/mm/dd;@</c:formatCode>
                <c:ptCount val="17"/>
                <c:pt idx="0">
                  <c:v>39816</c:v>
                </c:pt>
                <c:pt idx="1">
                  <c:v>41240</c:v>
                </c:pt>
                <c:pt idx="2">
                  <c:v>41241</c:v>
                </c:pt>
                <c:pt idx="3">
                  <c:v>42559</c:v>
                </c:pt>
                <c:pt idx="4">
                  <c:v>42560</c:v>
                </c:pt>
                <c:pt idx="5">
                  <c:v>43961</c:v>
                </c:pt>
                <c:pt idx="6">
                  <c:v>43962</c:v>
                </c:pt>
                <c:pt idx="7">
                  <c:v>45422</c:v>
                </c:pt>
                <c:pt idx="8">
                  <c:v>45423</c:v>
                </c:pt>
                <c:pt idx="9">
                  <c:v>46883</c:v>
                </c:pt>
                <c:pt idx="10">
                  <c:v>46884</c:v>
                </c:pt>
                <c:pt idx="11">
                  <c:v>48344</c:v>
                </c:pt>
                <c:pt idx="12">
                  <c:v>48345</c:v>
                </c:pt>
                <c:pt idx="13">
                  <c:v>49805</c:v>
                </c:pt>
                <c:pt idx="14">
                  <c:v>49806</c:v>
                </c:pt>
                <c:pt idx="15">
                  <c:v>51266</c:v>
                </c:pt>
                <c:pt idx="16">
                  <c:v>51267</c:v>
                </c:pt>
              </c:numCache>
            </c:numRef>
          </c:cat>
          <c:val>
            <c:numRef>
              <c:f>'비트코인 반감기'!$B$2:$B$18</c:f>
              <c:numCache>
                <c:formatCode>General</c:formatCode>
                <c:ptCount val="17"/>
                <c:pt idx="0">
                  <c:v>50</c:v>
                </c:pt>
                <c:pt idx="1">
                  <c:v>50</c:v>
                </c:pt>
                <c:pt idx="2">
                  <c:v>25</c:v>
                </c:pt>
                <c:pt idx="3">
                  <c:v>25</c:v>
                </c:pt>
                <c:pt idx="4">
                  <c:v>12.5</c:v>
                </c:pt>
                <c:pt idx="5">
                  <c:v>12.5</c:v>
                </c:pt>
                <c:pt idx="6">
                  <c:v>6.25</c:v>
                </c:pt>
                <c:pt idx="7">
                  <c:v>6.25</c:v>
                </c:pt>
                <c:pt idx="8">
                  <c:v>3.125</c:v>
                </c:pt>
                <c:pt idx="9">
                  <c:v>3.125</c:v>
                </c:pt>
                <c:pt idx="10">
                  <c:v>1.5625</c:v>
                </c:pt>
                <c:pt idx="11">
                  <c:v>1.5625</c:v>
                </c:pt>
                <c:pt idx="12">
                  <c:v>0.78125</c:v>
                </c:pt>
                <c:pt idx="13">
                  <c:v>0.78125</c:v>
                </c:pt>
                <c:pt idx="14">
                  <c:v>0.390625</c:v>
                </c:pt>
                <c:pt idx="15">
                  <c:v>0.390625</c:v>
                </c:pt>
                <c:pt idx="16">
                  <c:v>0.1953125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949-4238-910D-4581101EE0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39724031"/>
        <c:axId val="339736927"/>
      </c:lineChart>
      <c:dateAx>
        <c:axId val="1825462239"/>
        <c:scaling>
          <c:orientation val="minMax"/>
        </c:scaling>
        <c:delete val="0"/>
        <c:axPos val="b"/>
        <c:numFmt formatCode="yyyy/mm/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5472223"/>
        <c:crosses val="autoZero"/>
        <c:auto val="1"/>
        <c:lblOffset val="100"/>
        <c:baseTimeUnit val="years"/>
      </c:dateAx>
      <c:valAx>
        <c:axId val="1825472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25462239"/>
        <c:crosses val="autoZero"/>
        <c:crossBetween val="between"/>
      </c:valAx>
      <c:valAx>
        <c:axId val="339736927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39724031"/>
        <c:crosses val="max"/>
        <c:crossBetween val="between"/>
      </c:valAx>
      <c:dateAx>
        <c:axId val="339724031"/>
        <c:scaling>
          <c:orientation val="minMax"/>
        </c:scaling>
        <c:delete val="1"/>
        <c:axPos val="b"/>
        <c:numFmt formatCode="yyyy/mm/dd;@" sourceLinked="1"/>
        <c:majorTickMark val="out"/>
        <c:minorTickMark val="none"/>
        <c:tickLblPos val="nextTo"/>
        <c:crossAx val="339736927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Bitcoin Average Block Time(m)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Block Time</c:v>
                </c:pt>
              </c:strCache>
            </c:strRef>
          </c:tx>
          <c:spPr>
            <a:ln w="1651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Sheet1!$A$2:$A$367</c:f>
              <c:numCache>
                <c:formatCode>m/d/yyyy</c:formatCode>
                <c:ptCount val="366"/>
                <c:pt idx="0">
                  <c:v>43556</c:v>
                </c:pt>
                <c:pt idx="1">
                  <c:v>43557</c:v>
                </c:pt>
                <c:pt idx="2">
                  <c:v>43558</c:v>
                </c:pt>
                <c:pt idx="3">
                  <c:v>43559</c:v>
                </c:pt>
                <c:pt idx="4">
                  <c:v>43560</c:v>
                </c:pt>
                <c:pt idx="5">
                  <c:v>43561</c:v>
                </c:pt>
                <c:pt idx="6">
                  <c:v>43562</c:v>
                </c:pt>
                <c:pt idx="7">
                  <c:v>43563</c:v>
                </c:pt>
                <c:pt idx="8">
                  <c:v>43564</c:v>
                </c:pt>
                <c:pt idx="9">
                  <c:v>43565</c:v>
                </c:pt>
                <c:pt idx="10">
                  <c:v>43566</c:v>
                </c:pt>
                <c:pt idx="11">
                  <c:v>43567</c:v>
                </c:pt>
                <c:pt idx="12">
                  <c:v>43568</c:v>
                </c:pt>
                <c:pt idx="13">
                  <c:v>43569</c:v>
                </c:pt>
                <c:pt idx="14">
                  <c:v>43570</c:v>
                </c:pt>
                <c:pt idx="15">
                  <c:v>43571</c:v>
                </c:pt>
                <c:pt idx="16">
                  <c:v>43572</c:v>
                </c:pt>
                <c:pt idx="17">
                  <c:v>43573</c:v>
                </c:pt>
                <c:pt idx="18">
                  <c:v>43574</c:v>
                </c:pt>
                <c:pt idx="19">
                  <c:v>43575</c:v>
                </c:pt>
                <c:pt idx="20">
                  <c:v>43576</c:v>
                </c:pt>
                <c:pt idx="21">
                  <c:v>43577</c:v>
                </c:pt>
                <c:pt idx="22">
                  <c:v>43578</c:v>
                </c:pt>
                <c:pt idx="23">
                  <c:v>43579</c:v>
                </c:pt>
                <c:pt idx="24">
                  <c:v>43580</c:v>
                </c:pt>
                <c:pt idx="25">
                  <c:v>43581</c:v>
                </c:pt>
                <c:pt idx="26">
                  <c:v>43582</c:v>
                </c:pt>
                <c:pt idx="27">
                  <c:v>43583</c:v>
                </c:pt>
                <c:pt idx="28">
                  <c:v>43584</c:v>
                </c:pt>
                <c:pt idx="29">
                  <c:v>43585</c:v>
                </c:pt>
                <c:pt idx="30">
                  <c:v>43586</c:v>
                </c:pt>
                <c:pt idx="31">
                  <c:v>43587</c:v>
                </c:pt>
                <c:pt idx="32">
                  <c:v>43588</c:v>
                </c:pt>
                <c:pt idx="33">
                  <c:v>43589</c:v>
                </c:pt>
                <c:pt idx="34">
                  <c:v>43590</c:v>
                </c:pt>
                <c:pt idx="35">
                  <c:v>43591</c:v>
                </c:pt>
                <c:pt idx="36">
                  <c:v>43592</c:v>
                </c:pt>
                <c:pt idx="37">
                  <c:v>43593</c:v>
                </c:pt>
                <c:pt idx="38">
                  <c:v>43594</c:v>
                </c:pt>
                <c:pt idx="39">
                  <c:v>43595</c:v>
                </c:pt>
                <c:pt idx="40">
                  <c:v>43596</c:v>
                </c:pt>
                <c:pt idx="41">
                  <c:v>43597</c:v>
                </c:pt>
                <c:pt idx="42">
                  <c:v>43598</c:v>
                </c:pt>
                <c:pt idx="43">
                  <c:v>43599</c:v>
                </c:pt>
                <c:pt idx="44">
                  <c:v>43600</c:v>
                </c:pt>
                <c:pt idx="45">
                  <c:v>43601</c:v>
                </c:pt>
                <c:pt idx="46">
                  <c:v>43602</c:v>
                </c:pt>
                <c:pt idx="47">
                  <c:v>43603</c:v>
                </c:pt>
                <c:pt idx="48">
                  <c:v>43604</c:v>
                </c:pt>
                <c:pt idx="49">
                  <c:v>43605</c:v>
                </c:pt>
                <c:pt idx="50">
                  <c:v>43606</c:v>
                </c:pt>
                <c:pt idx="51">
                  <c:v>43607</c:v>
                </c:pt>
                <c:pt idx="52">
                  <c:v>43608</c:v>
                </c:pt>
                <c:pt idx="53">
                  <c:v>43609</c:v>
                </c:pt>
                <c:pt idx="54">
                  <c:v>43610</c:v>
                </c:pt>
                <c:pt idx="55">
                  <c:v>43611</c:v>
                </c:pt>
                <c:pt idx="56">
                  <c:v>43612</c:v>
                </c:pt>
                <c:pt idx="57">
                  <c:v>43613</c:v>
                </c:pt>
                <c:pt idx="58">
                  <c:v>43614</c:v>
                </c:pt>
                <c:pt idx="59">
                  <c:v>43615</c:v>
                </c:pt>
                <c:pt idx="60">
                  <c:v>43616</c:v>
                </c:pt>
                <c:pt idx="61">
                  <c:v>43617</c:v>
                </c:pt>
                <c:pt idx="62">
                  <c:v>43618</c:v>
                </c:pt>
                <c:pt idx="63">
                  <c:v>43619</c:v>
                </c:pt>
                <c:pt idx="64">
                  <c:v>43620</c:v>
                </c:pt>
                <c:pt idx="65">
                  <c:v>43621</c:v>
                </c:pt>
                <c:pt idx="66">
                  <c:v>43622</c:v>
                </c:pt>
                <c:pt idx="67">
                  <c:v>43623</c:v>
                </c:pt>
                <c:pt idx="68">
                  <c:v>43624</c:v>
                </c:pt>
                <c:pt idx="69">
                  <c:v>43625</c:v>
                </c:pt>
                <c:pt idx="70">
                  <c:v>43626</c:v>
                </c:pt>
                <c:pt idx="71">
                  <c:v>43627</c:v>
                </c:pt>
                <c:pt idx="72">
                  <c:v>43628</c:v>
                </c:pt>
                <c:pt idx="73">
                  <c:v>43629</c:v>
                </c:pt>
                <c:pt idx="74">
                  <c:v>43630</c:v>
                </c:pt>
                <c:pt idx="75">
                  <c:v>43631</c:v>
                </c:pt>
                <c:pt idx="76">
                  <c:v>43632</c:v>
                </c:pt>
                <c:pt idx="77">
                  <c:v>43633</c:v>
                </c:pt>
                <c:pt idx="78">
                  <c:v>43634</c:v>
                </c:pt>
                <c:pt idx="79">
                  <c:v>43635</c:v>
                </c:pt>
                <c:pt idx="80">
                  <c:v>43636</c:v>
                </c:pt>
                <c:pt idx="81">
                  <c:v>43637</c:v>
                </c:pt>
                <c:pt idx="82">
                  <c:v>43638</c:v>
                </c:pt>
                <c:pt idx="83">
                  <c:v>43639</c:v>
                </c:pt>
                <c:pt idx="84">
                  <c:v>43640</c:v>
                </c:pt>
                <c:pt idx="85">
                  <c:v>43641</c:v>
                </c:pt>
                <c:pt idx="86">
                  <c:v>43642</c:v>
                </c:pt>
                <c:pt idx="87">
                  <c:v>43643</c:v>
                </c:pt>
                <c:pt idx="88">
                  <c:v>43644</c:v>
                </c:pt>
                <c:pt idx="89">
                  <c:v>43645</c:v>
                </c:pt>
                <c:pt idx="90">
                  <c:v>43646</c:v>
                </c:pt>
                <c:pt idx="91">
                  <c:v>43647</c:v>
                </c:pt>
                <c:pt idx="92">
                  <c:v>43648</c:v>
                </c:pt>
                <c:pt idx="93">
                  <c:v>43649</c:v>
                </c:pt>
                <c:pt idx="94">
                  <c:v>43650</c:v>
                </c:pt>
                <c:pt idx="95">
                  <c:v>43651</c:v>
                </c:pt>
                <c:pt idx="96">
                  <c:v>43652</c:v>
                </c:pt>
                <c:pt idx="97">
                  <c:v>43653</c:v>
                </c:pt>
                <c:pt idx="98">
                  <c:v>43654</c:v>
                </c:pt>
                <c:pt idx="99">
                  <c:v>43655</c:v>
                </c:pt>
                <c:pt idx="100">
                  <c:v>43656</c:v>
                </c:pt>
                <c:pt idx="101">
                  <c:v>43657</c:v>
                </c:pt>
                <c:pt idx="102">
                  <c:v>43658</c:v>
                </c:pt>
                <c:pt idx="103">
                  <c:v>43659</c:v>
                </c:pt>
                <c:pt idx="104">
                  <c:v>43660</c:v>
                </c:pt>
                <c:pt idx="105">
                  <c:v>43661</c:v>
                </c:pt>
                <c:pt idx="106">
                  <c:v>43662</c:v>
                </c:pt>
                <c:pt idx="107">
                  <c:v>43663</c:v>
                </c:pt>
                <c:pt idx="108">
                  <c:v>43664</c:v>
                </c:pt>
                <c:pt idx="109">
                  <c:v>43665</c:v>
                </c:pt>
                <c:pt idx="110">
                  <c:v>43666</c:v>
                </c:pt>
                <c:pt idx="111">
                  <c:v>43667</c:v>
                </c:pt>
                <c:pt idx="112">
                  <c:v>43668</c:v>
                </c:pt>
                <c:pt idx="113">
                  <c:v>43669</c:v>
                </c:pt>
                <c:pt idx="114">
                  <c:v>43670</c:v>
                </c:pt>
                <c:pt idx="115">
                  <c:v>43671</c:v>
                </c:pt>
                <c:pt idx="116">
                  <c:v>43672</c:v>
                </c:pt>
                <c:pt idx="117">
                  <c:v>43673</c:v>
                </c:pt>
                <c:pt idx="118">
                  <c:v>43674</c:v>
                </c:pt>
                <c:pt idx="119">
                  <c:v>43675</c:v>
                </c:pt>
                <c:pt idx="120">
                  <c:v>43676</c:v>
                </c:pt>
                <c:pt idx="121">
                  <c:v>43677</c:v>
                </c:pt>
                <c:pt idx="122">
                  <c:v>43678</c:v>
                </c:pt>
                <c:pt idx="123">
                  <c:v>43679</c:v>
                </c:pt>
                <c:pt idx="124">
                  <c:v>43680</c:v>
                </c:pt>
                <c:pt idx="125">
                  <c:v>43681</c:v>
                </c:pt>
                <c:pt idx="126">
                  <c:v>43682</c:v>
                </c:pt>
                <c:pt idx="127">
                  <c:v>43683</c:v>
                </c:pt>
                <c:pt idx="128">
                  <c:v>43684</c:v>
                </c:pt>
                <c:pt idx="129">
                  <c:v>43685</c:v>
                </c:pt>
                <c:pt idx="130">
                  <c:v>43686</c:v>
                </c:pt>
                <c:pt idx="131">
                  <c:v>43687</c:v>
                </c:pt>
                <c:pt idx="132">
                  <c:v>43688</c:v>
                </c:pt>
                <c:pt idx="133">
                  <c:v>43689</c:v>
                </c:pt>
                <c:pt idx="134">
                  <c:v>43690</c:v>
                </c:pt>
                <c:pt idx="135">
                  <c:v>43691</c:v>
                </c:pt>
                <c:pt idx="136">
                  <c:v>43692</c:v>
                </c:pt>
                <c:pt idx="137">
                  <c:v>43693</c:v>
                </c:pt>
                <c:pt idx="138">
                  <c:v>43694</c:v>
                </c:pt>
                <c:pt idx="139">
                  <c:v>43695</c:v>
                </c:pt>
                <c:pt idx="140">
                  <c:v>43696</c:v>
                </c:pt>
                <c:pt idx="141">
                  <c:v>43697</c:v>
                </c:pt>
                <c:pt idx="142">
                  <c:v>43698</c:v>
                </c:pt>
                <c:pt idx="143">
                  <c:v>43699</c:v>
                </c:pt>
                <c:pt idx="144">
                  <c:v>43700</c:v>
                </c:pt>
                <c:pt idx="145">
                  <c:v>43701</c:v>
                </c:pt>
                <c:pt idx="146">
                  <c:v>43702</c:v>
                </c:pt>
                <c:pt idx="147">
                  <c:v>43703</c:v>
                </c:pt>
                <c:pt idx="148">
                  <c:v>43704</c:v>
                </c:pt>
                <c:pt idx="149">
                  <c:v>43705</c:v>
                </c:pt>
                <c:pt idx="150">
                  <c:v>43706</c:v>
                </c:pt>
                <c:pt idx="151">
                  <c:v>43707</c:v>
                </c:pt>
                <c:pt idx="152">
                  <c:v>43708</c:v>
                </c:pt>
                <c:pt idx="153">
                  <c:v>43709</c:v>
                </c:pt>
                <c:pt idx="154">
                  <c:v>43710</c:v>
                </c:pt>
                <c:pt idx="155">
                  <c:v>43711</c:v>
                </c:pt>
                <c:pt idx="156">
                  <c:v>43712</c:v>
                </c:pt>
                <c:pt idx="157">
                  <c:v>43713</c:v>
                </c:pt>
                <c:pt idx="158">
                  <c:v>43714</c:v>
                </c:pt>
                <c:pt idx="159">
                  <c:v>43715</c:v>
                </c:pt>
                <c:pt idx="160">
                  <c:v>43716</c:v>
                </c:pt>
                <c:pt idx="161">
                  <c:v>43717</c:v>
                </c:pt>
                <c:pt idx="162">
                  <c:v>43718</c:v>
                </c:pt>
                <c:pt idx="163">
                  <c:v>43719</c:v>
                </c:pt>
                <c:pt idx="164">
                  <c:v>43720</c:v>
                </c:pt>
                <c:pt idx="165">
                  <c:v>43721</c:v>
                </c:pt>
                <c:pt idx="166">
                  <c:v>43722</c:v>
                </c:pt>
                <c:pt idx="167">
                  <c:v>43723</c:v>
                </c:pt>
                <c:pt idx="168">
                  <c:v>43724</c:v>
                </c:pt>
                <c:pt idx="169">
                  <c:v>43725</c:v>
                </c:pt>
                <c:pt idx="170">
                  <c:v>43726</c:v>
                </c:pt>
                <c:pt idx="171">
                  <c:v>43727</c:v>
                </c:pt>
                <c:pt idx="172">
                  <c:v>43728</c:v>
                </c:pt>
                <c:pt idx="173">
                  <c:v>43729</c:v>
                </c:pt>
                <c:pt idx="174">
                  <c:v>43730</c:v>
                </c:pt>
                <c:pt idx="175">
                  <c:v>43731</c:v>
                </c:pt>
                <c:pt idx="176">
                  <c:v>43732</c:v>
                </c:pt>
                <c:pt idx="177">
                  <c:v>43733</c:v>
                </c:pt>
                <c:pt idx="178">
                  <c:v>43734</c:v>
                </c:pt>
                <c:pt idx="179">
                  <c:v>43735</c:v>
                </c:pt>
                <c:pt idx="180">
                  <c:v>43736</c:v>
                </c:pt>
                <c:pt idx="181">
                  <c:v>43737</c:v>
                </c:pt>
                <c:pt idx="182">
                  <c:v>43738</c:v>
                </c:pt>
                <c:pt idx="183">
                  <c:v>43739</c:v>
                </c:pt>
                <c:pt idx="184">
                  <c:v>43740</c:v>
                </c:pt>
                <c:pt idx="185">
                  <c:v>43741</c:v>
                </c:pt>
                <c:pt idx="186">
                  <c:v>43742</c:v>
                </c:pt>
                <c:pt idx="187">
                  <c:v>43743</c:v>
                </c:pt>
                <c:pt idx="188">
                  <c:v>43744</c:v>
                </c:pt>
                <c:pt idx="189">
                  <c:v>43745</c:v>
                </c:pt>
                <c:pt idx="190">
                  <c:v>43746</c:v>
                </c:pt>
                <c:pt idx="191">
                  <c:v>43747</c:v>
                </c:pt>
                <c:pt idx="192">
                  <c:v>43748</c:v>
                </c:pt>
                <c:pt idx="193">
                  <c:v>43749</c:v>
                </c:pt>
                <c:pt idx="194">
                  <c:v>43750</c:v>
                </c:pt>
                <c:pt idx="195">
                  <c:v>43751</c:v>
                </c:pt>
                <c:pt idx="196">
                  <c:v>43752</c:v>
                </c:pt>
                <c:pt idx="197">
                  <c:v>43753</c:v>
                </c:pt>
                <c:pt idx="198">
                  <c:v>43754</c:v>
                </c:pt>
                <c:pt idx="199">
                  <c:v>43755</c:v>
                </c:pt>
                <c:pt idx="200">
                  <c:v>43756</c:v>
                </c:pt>
                <c:pt idx="201">
                  <c:v>43757</c:v>
                </c:pt>
                <c:pt idx="202">
                  <c:v>43758</c:v>
                </c:pt>
                <c:pt idx="203">
                  <c:v>43759</c:v>
                </c:pt>
                <c:pt idx="204">
                  <c:v>43760</c:v>
                </c:pt>
                <c:pt idx="205">
                  <c:v>43761</c:v>
                </c:pt>
                <c:pt idx="206">
                  <c:v>43762</c:v>
                </c:pt>
                <c:pt idx="207">
                  <c:v>43763</c:v>
                </c:pt>
                <c:pt idx="208">
                  <c:v>43764</c:v>
                </c:pt>
                <c:pt idx="209">
                  <c:v>43765</c:v>
                </c:pt>
                <c:pt idx="210">
                  <c:v>43766</c:v>
                </c:pt>
                <c:pt idx="211">
                  <c:v>43767</c:v>
                </c:pt>
                <c:pt idx="212">
                  <c:v>43768</c:v>
                </c:pt>
                <c:pt idx="213">
                  <c:v>43769</c:v>
                </c:pt>
                <c:pt idx="214">
                  <c:v>43770</c:v>
                </c:pt>
                <c:pt idx="215">
                  <c:v>43771</c:v>
                </c:pt>
                <c:pt idx="216">
                  <c:v>43772</c:v>
                </c:pt>
                <c:pt idx="217">
                  <c:v>43773</c:v>
                </c:pt>
                <c:pt idx="218">
                  <c:v>43774</c:v>
                </c:pt>
                <c:pt idx="219">
                  <c:v>43775</c:v>
                </c:pt>
                <c:pt idx="220">
                  <c:v>43776</c:v>
                </c:pt>
                <c:pt idx="221">
                  <c:v>43777</c:v>
                </c:pt>
                <c:pt idx="222">
                  <c:v>43778</c:v>
                </c:pt>
                <c:pt idx="223">
                  <c:v>43779</c:v>
                </c:pt>
                <c:pt idx="224">
                  <c:v>43780</c:v>
                </c:pt>
                <c:pt idx="225">
                  <c:v>43781</c:v>
                </c:pt>
                <c:pt idx="226">
                  <c:v>43782</c:v>
                </c:pt>
                <c:pt idx="227">
                  <c:v>43783</c:v>
                </c:pt>
                <c:pt idx="228">
                  <c:v>43784</c:v>
                </c:pt>
                <c:pt idx="229">
                  <c:v>43785</c:v>
                </c:pt>
                <c:pt idx="230">
                  <c:v>43786</c:v>
                </c:pt>
                <c:pt idx="231">
                  <c:v>43787</c:v>
                </c:pt>
                <c:pt idx="232">
                  <c:v>43788</c:v>
                </c:pt>
                <c:pt idx="233">
                  <c:v>43789</c:v>
                </c:pt>
                <c:pt idx="234">
                  <c:v>43790</c:v>
                </c:pt>
                <c:pt idx="235">
                  <c:v>43791</c:v>
                </c:pt>
                <c:pt idx="236">
                  <c:v>43792</c:v>
                </c:pt>
                <c:pt idx="237">
                  <c:v>43793</c:v>
                </c:pt>
                <c:pt idx="238">
                  <c:v>43794</c:v>
                </c:pt>
                <c:pt idx="239">
                  <c:v>43795</c:v>
                </c:pt>
                <c:pt idx="240">
                  <c:v>43796</c:v>
                </c:pt>
                <c:pt idx="241">
                  <c:v>43797</c:v>
                </c:pt>
                <c:pt idx="242">
                  <c:v>43798</c:v>
                </c:pt>
                <c:pt idx="243">
                  <c:v>43799</c:v>
                </c:pt>
                <c:pt idx="244">
                  <c:v>43800</c:v>
                </c:pt>
                <c:pt idx="245">
                  <c:v>43801</c:v>
                </c:pt>
                <c:pt idx="246">
                  <c:v>43802</c:v>
                </c:pt>
                <c:pt idx="247">
                  <c:v>43803</c:v>
                </c:pt>
                <c:pt idx="248">
                  <c:v>43804</c:v>
                </c:pt>
                <c:pt idx="249">
                  <c:v>43805</c:v>
                </c:pt>
                <c:pt idx="250">
                  <c:v>43806</c:v>
                </c:pt>
                <c:pt idx="251">
                  <c:v>43807</c:v>
                </c:pt>
                <c:pt idx="252">
                  <c:v>43808</c:v>
                </c:pt>
                <c:pt idx="253">
                  <c:v>43809</c:v>
                </c:pt>
                <c:pt idx="254">
                  <c:v>43810</c:v>
                </c:pt>
                <c:pt idx="255">
                  <c:v>43811</c:v>
                </c:pt>
                <c:pt idx="256">
                  <c:v>43812</c:v>
                </c:pt>
                <c:pt idx="257">
                  <c:v>43813</c:v>
                </c:pt>
                <c:pt idx="258">
                  <c:v>43814</c:v>
                </c:pt>
                <c:pt idx="259">
                  <c:v>43815</c:v>
                </c:pt>
                <c:pt idx="260">
                  <c:v>43816</c:v>
                </c:pt>
                <c:pt idx="261">
                  <c:v>43817</c:v>
                </c:pt>
                <c:pt idx="262">
                  <c:v>43818</c:v>
                </c:pt>
                <c:pt idx="263">
                  <c:v>43819</c:v>
                </c:pt>
                <c:pt idx="264">
                  <c:v>43820</c:v>
                </c:pt>
                <c:pt idx="265">
                  <c:v>43821</c:v>
                </c:pt>
                <c:pt idx="266">
                  <c:v>43822</c:v>
                </c:pt>
                <c:pt idx="267">
                  <c:v>43823</c:v>
                </c:pt>
                <c:pt idx="268">
                  <c:v>43824</c:v>
                </c:pt>
                <c:pt idx="269">
                  <c:v>43825</c:v>
                </c:pt>
                <c:pt idx="270">
                  <c:v>43826</c:v>
                </c:pt>
                <c:pt idx="271">
                  <c:v>43827</c:v>
                </c:pt>
                <c:pt idx="272">
                  <c:v>43828</c:v>
                </c:pt>
                <c:pt idx="273">
                  <c:v>43829</c:v>
                </c:pt>
                <c:pt idx="274">
                  <c:v>43830</c:v>
                </c:pt>
                <c:pt idx="275">
                  <c:v>43831</c:v>
                </c:pt>
                <c:pt idx="276">
                  <c:v>43832</c:v>
                </c:pt>
                <c:pt idx="277">
                  <c:v>43833</c:v>
                </c:pt>
                <c:pt idx="278">
                  <c:v>43834</c:v>
                </c:pt>
                <c:pt idx="279">
                  <c:v>43835</c:v>
                </c:pt>
                <c:pt idx="280">
                  <c:v>43836</c:v>
                </c:pt>
                <c:pt idx="281">
                  <c:v>43837</c:v>
                </c:pt>
                <c:pt idx="282">
                  <c:v>43838</c:v>
                </c:pt>
                <c:pt idx="283">
                  <c:v>43839</c:v>
                </c:pt>
                <c:pt idx="284">
                  <c:v>43840</c:v>
                </c:pt>
                <c:pt idx="285">
                  <c:v>43841</c:v>
                </c:pt>
                <c:pt idx="286">
                  <c:v>43842</c:v>
                </c:pt>
                <c:pt idx="287">
                  <c:v>43843</c:v>
                </c:pt>
                <c:pt idx="288">
                  <c:v>43844</c:v>
                </c:pt>
                <c:pt idx="289">
                  <c:v>43845</c:v>
                </c:pt>
                <c:pt idx="290">
                  <c:v>43846</c:v>
                </c:pt>
                <c:pt idx="291">
                  <c:v>43847</c:v>
                </c:pt>
                <c:pt idx="292">
                  <c:v>43848</c:v>
                </c:pt>
                <c:pt idx="293">
                  <c:v>43849</c:v>
                </c:pt>
                <c:pt idx="294">
                  <c:v>43850</c:v>
                </c:pt>
                <c:pt idx="295">
                  <c:v>43851</c:v>
                </c:pt>
                <c:pt idx="296">
                  <c:v>43852</c:v>
                </c:pt>
                <c:pt idx="297">
                  <c:v>43853</c:v>
                </c:pt>
                <c:pt idx="298">
                  <c:v>43854</c:v>
                </c:pt>
                <c:pt idx="299">
                  <c:v>43855</c:v>
                </c:pt>
                <c:pt idx="300">
                  <c:v>43856</c:v>
                </c:pt>
                <c:pt idx="301">
                  <c:v>43857</c:v>
                </c:pt>
                <c:pt idx="302">
                  <c:v>43858</c:v>
                </c:pt>
                <c:pt idx="303">
                  <c:v>43859</c:v>
                </c:pt>
                <c:pt idx="304">
                  <c:v>43860</c:v>
                </c:pt>
                <c:pt idx="305">
                  <c:v>43861</c:v>
                </c:pt>
                <c:pt idx="306">
                  <c:v>43862</c:v>
                </c:pt>
                <c:pt idx="307">
                  <c:v>43863</c:v>
                </c:pt>
                <c:pt idx="308">
                  <c:v>43864</c:v>
                </c:pt>
                <c:pt idx="309">
                  <c:v>43865</c:v>
                </c:pt>
                <c:pt idx="310">
                  <c:v>43866</c:v>
                </c:pt>
                <c:pt idx="311">
                  <c:v>43867</c:v>
                </c:pt>
                <c:pt idx="312">
                  <c:v>43868</c:v>
                </c:pt>
                <c:pt idx="313">
                  <c:v>43869</c:v>
                </c:pt>
                <c:pt idx="314">
                  <c:v>43870</c:v>
                </c:pt>
                <c:pt idx="315">
                  <c:v>43871</c:v>
                </c:pt>
                <c:pt idx="316">
                  <c:v>43872</c:v>
                </c:pt>
                <c:pt idx="317">
                  <c:v>43873</c:v>
                </c:pt>
                <c:pt idx="318">
                  <c:v>43874</c:v>
                </c:pt>
                <c:pt idx="319">
                  <c:v>43875</c:v>
                </c:pt>
                <c:pt idx="320">
                  <c:v>43876</c:v>
                </c:pt>
                <c:pt idx="321">
                  <c:v>43877</c:v>
                </c:pt>
                <c:pt idx="322">
                  <c:v>43878</c:v>
                </c:pt>
                <c:pt idx="323">
                  <c:v>43879</c:v>
                </c:pt>
                <c:pt idx="324">
                  <c:v>43880</c:v>
                </c:pt>
                <c:pt idx="325">
                  <c:v>43881</c:v>
                </c:pt>
                <c:pt idx="326">
                  <c:v>43882</c:v>
                </c:pt>
                <c:pt idx="327">
                  <c:v>43883</c:v>
                </c:pt>
                <c:pt idx="328">
                  <c:v>43884</c:v>
                </c:pt>
                <c:pt idx="329">
                  <c:v>43885</c:v>
                </c:pt>
                <c:pt idx="330">
                  <c:v>43886</c:v>
                </c:pt>
                <c:pt idx="331">
                  <c:v>43887</c:v>
                </c:pt>
                <c:pt idx="332">
                  <c:v>43888</c:v>
                </c:pt>
                <c:pt idx="333">
                  <c:v>43889</c:v>
                </c:pt>
                <c:pt idx="334">
                  <c:v>43890</c:v>
                </c:pt>
                <c:pt idx="335">
                  <c:v>43891</c:v>
                </c:pt>
                <c:pt idx="336">
                  <c:v>43892</c:v>
                </c:pt>
                <c:pt idx="337">
                  <c:v>43893</c:v>
                </c:pt>
                <c:pt idx="338">
                  <c:v>43894</c:v>
                </c:pt>
                <c:pt idx="339">
                  <c:v>43895</c:v>
                </c:pt>
                <c:pt idx="340">
                  <c:v>43896</c:v>
                </c:pt>
                <c:pt idx="341">
                  <c:v>43897</c:v>
                </c:pt>
                <c:pt idx="342">
                  <c:v>43898</c:v>
                </c:pt>
                <c:pt idx="343">
                  <c:v>43899</c:v>
                </c:pt>
                <c:pt idx="344">
                  <c:v>43900</c:v>
                </c:pt>
                <c:pt idx="345">
                  <c:v>43901</c:v>
                </c:pt>
                <c:pt idx="346">
                  <c:v>43902</c:v>
                </c:pt>
                <c:pt idx="347">
                  <c:v>43903</c:v>
                </c:pt>
                <c:pt idx="348">
                  <c:v>43904</c:v>
                </c:pt>
                <c:pt idx="349">
                  <c:v>43905</c:v>
                </c:pt>
                <c:pt idx="350">
                  <c:v>43906</c:v>
                </c:pt>
                <c:pt idx="351">
                  <c:v>43907</c:v>
                </c:pt>
                <c:pt idx="352">
                  <c:v>43908</c:v>
                </c:pt>
                <c:pt idx="353">
                  <c:v>43909</c:v>
                </c:pt>
                <c:pt idx="354">
                  <c:v>43910</c:v>
                </c:pt>
                <c:pt idx="355">
                  <c:v>43911</c:v>
                </c:pt>
                <c:pt idx="356">
                  <c:v>43912</c:v>
                </c:pt>
                <c:pt idx="357">
                  <c:v>43913</c:v>
                </c:pt>
                <c:pt idx="358">
                  <c:v>43914</c:v>
                </c:pt>
                <c:pt idx="359">
                  <c:v>43915</c:v>
                </c:pt>
                <c:pt idx="360">
                  <c:v>43916</c:v>
                </c:pt>
                <c:pt idx="361">
                  <c:v>43917</c:v>
                </c:pt>
                <c:pt idx="362">
                  <c:v>43918</c:v>
                </c:pt>
                <c:pt idx="363">
                  <c:v>43919</c:v>
                </c:pt>
                <c:pt idx="364">
                  <c:v>43920</c:v>
                </c:pt>
                <c:pt idx="365">
                  <c:v>43921</c:v>
                </c:pt>
              </c:numCache>
            </c:numRef>
          </c:cat>
          <c:val>
            <c:numRef>
              <c:f>Sheet1!$B$2:$B$367</c:f>
              <c:numCache>
                <c:formatCode>General</c:formatCode>
                <c:ptCount val="366"/>
                <c:pt idx="0">
                  <c:v>10.699754901960784</c:v>
                </c:pt>
                <c:pt idx="1">
                  <c:v>9.0583864118895967</c:v>
                </c:pt>
                <c:pt idx="2">
                  <c:v>10.232276995305165</c:v>
                </c:pt>
                <c:pt idx="3">
                  <c:v>10.027261904761906</c:v>
                </c:pt>
                <c:pt idx="4">
                  <c:v>9.3675105485232066</c:v>
                </c:pt>
                <c:pt idx="5">
                  <c:v>10.360791366906474</c:v>
                </c:pt>
                <c:pt idx="6">
                  <c:v>10.091016548463356</c:v>
                </c:pt>
                <c:pt idx="7">
                  <c:v>9.8424549549549543</c:v>
                </c:pt>
                <c:pt idx="8">
                  <c:v>10.871212121212121</c:v>
                </c:pt>
                <c:pt idx="9">
                  <c:v>9.7088963963963959</c:v>
                </c:pt>
                <c:pt idx="10">
                  <c:v>9.1838641188959667</c:v>
                </c:pt>
                <c:pt idx="11">
                  <c:v>9.585871964679912</c:v>
                </c:pt>
                <c:pt idx="12">
                  <c:v>10.656913580246913</c:v>
                </c:pt>
                <c:pt idx="13">
                  <c:v>11.77431693989071</c:v>
                </c:pt>
                <c:pt idx="14">
                  <c:v>9.9948275862068972</c:v>
                </c:pt>
                <c:pt idx="15">
                  <c:v>9.8629885057471256</c:v>
                </c:pt>
                <c:pt idx="16">
                  <c:v>10.478381642512078</c:v>
                </c:pt>
                <c:pt idx="17">
                  <c:v>9.65413870246085</c:v>
                </c:pt>
                <c:pt idx="18">
                  <c:v>9.4634868421052634</c:v>
                </c:pt>
                <c:pt idx="19">
                  <c:v>10.969720101781171</c:v>
                </c:pt>
                <c:pt idx="20">
                  <c:v>8.9064814814814817</c:v>
                </c:pt>
                <c:pt idx="21">
                  <c:v>10.673009950248757</c:v>
                </c:pt>
                <c:pt idx="22">
                  <c:v>12.5</c:v>
                </c:pt>
                <c:pt idx="23">
                  <c:v>8.7312883435582815</c:v>
                </c:pt>
                <c:pt idx="24">
                  <c:v>10.178904428904429</c:v>
                </c:pt>
                <c:pt idx="25">
                  <c:v>9.5362030905077262</c:v>
                </c:pt>
                <c:pt idx="26">
                  <c:v>10.269951338199514</c:v>
                </c:pt>
                <c:pt idx="27">
                  <c:v>9.0842535787321061</c:v>
                </c:pt>
                <c:pt idx="28">
                  <c:v>8.8402862985685076</c:v>
                </c:pt>
                <c:pt idx="29">
                  <c:v>10.269166666666667</c:v>
                </c:pt>
                <c:pt idx="30">
                  <c:v>8.3340155945419099</c:v>
                </c:pt>
                <c:pt idx="31">
                  <c:v>7.8221014492753627</c:v>
                </c:pt>
                <c:pt idx="32">
                  <c:v>9.589802631578948</c:v>
                </c:pt>
                <c:pt idx="33">
                  <c:v>10.907449494949494</c:v>
                </c:pt>
                <c:pt idx="34">
                  <c:v>11.084237726098191</c:v>
                </c:pt>
                <c:pt idx="35">
                  <c:v>9.5677704194260489</c:v>
                </c:pt>
                <c:pt idx="36">
                  <c:v>11.293963254593177</c:v>
                </c:pt>
                <c:pt idx="37">
                  <c:v>9.5178728070175431</c:v>
                </c:pt>
                <c:pt idx="38">
                  <c:v>9.5380000000000003</c:v>
                </c:pt>
                <c:pt idx="39">
                  <c:v>11.607733333333334</c:v>
                </c:pt>
                <c:pt idx="40">
                  <c:v>11.040897435897437</c:v>
                </c:pt>
                <c:pt idx="41">
                  <c:v>9.162974683544304</c:v>
                </c:pt>
                <c:pt idx="42">
                  <c:v>8.5520958083832337</c:v>
                </c:pt>
                <c:pt idx="43">
                  <c:v>9.4833333333333325</c:v>
                </c:pt>
                <c:pt idx="44">
                  <c:v>9.715212527964205</c:v>
                </c:pt>
                <c:pt idx="45">
                  <c:v>9.7386986301369856</c:v>
                </c:pt>
                <c:pt idx="46">
                  <c:v>9.6739514348785871</c:v>
                </c:pt>
                <c:pt idx="47">
                  <c:v>9.3593681917211331</c:v>
                </c:pt>
                <c:pt idx="48">
                  <c:v>8.6825153374233128</c:v>
                </c:pt>
                <c:pt idx="49">
                  <c:v>9.0895445134575574</c:v>
                </c:pt>
                <c:pt idx="50">
                  <c:v>9.4436819172113289</c:v>
                </c:pt>
                <c:pt idx="51">
                  <c:v>8.5028942115768462</c:v>
                </c:pt>
                <c:pt idx="52">
                  <c:v>9.2696202531645575</c:v>
                </c:pt>
                <c:pt idx="53">
                  <c:v>9.4047930283224392</c:v>
                </c:pt>
                <c:pt idx="54">
                  <c:v>10.232261904761906</c:v>
                </c:pt>
                <c:pt idx="55">
                  <c:v>8.6741414141414133</c:v>
                </c:pt>
                <c:pt idx="56">
                  <c:v>8.6541916167664663</c:v>
                </c:pt>
                <c:pt idx="57">
                  <c:v>8.8371951219512201</c:v>
                </c:pt>
                <c:pt idx="58">
                  <c:v>8.2663793103448278</c:v>
                </c:pt>
                <c:pt idx="59">
                  <c:v>8.9813541666666659</c:v>
                </c:pt>
                <c:pt idx="60">
                  <c:v>12.2994301994302</c:v>
                </c:pt>
                <c:pt idx="61">
                  <c:v>9.5103752759381894</c:v>
                </c:pt>
                <c:pt idx="62">
                  <c:v>11.029643765903307</c:v>
                </c:pt>
                <c:pt idx="63">
                  <c:v>12.017787114845939</c:v>
                </c:pt>
                <c:pt idx="64">
                  <c:v>9.4567099567099575</c:v>
                </c:pt>
                <c:pt idx="65">
                  <c:v>8.8788541666666667</c:v>
                </c:pt>
                <c:pt idx="66">
                  <c:v>9.3011677282377914</c:v>
                </c:pt>
                <c:pt idx="67">
                  <c:v>9.0231012658227847</c:v>
                </c:pt>
                <c:pt idx="68">
                  <c:v>11.733870967741936</c:v>
                </c:pt>
                <c:pt idx="69">
                  <c:v>9.7621315192743765</c:v>
                </c:pt>
                <c:pt idx="70">
                  <c:v>9.1628450106157118</c:v>
                </c:pt>
                <c:pt idx="71">
                  <c:v>10.03006993006993</c:v>
                </c:pt>
                <c:pt idx="72">
                  <c:v>11.000381679389314</c:v>
                </c:pt>
                <c:pt idx="73">
                  <c:v>9.6040838852097128</c:v>
                </c:pt>
                <c:pt idx="74">
                  <c:v>8.4521696252465475</c:v>
                </c:pt>
                <c:pt idx="75">
                  <c:v>9.9423515981735164</c:v>
                </c:pt>
                <c:pt idx="76">
                  <c:v>11.069487179487179</c:v>
                </c:pt>
                <c:pt idx="77">
                  <c:v>10.83358395989975</c:v>
                </c:pt>
                <c:pt idx="78">
                  <c:v>8.718507157464213</c:v>
                </c:pt>
                <c:pt idx="79">
                  <c:v>8.2178907721280599</c:v>
                </c:pt>
                <c:pt idx="80">
                  <c:v>10.032291666666667</c:v>
                </c:pt>
                <c:pt idx="81">
                  <c:v>10.81077694235589</c:v>
                </c:pt>
                <c:pt idx="82">
                  <c:v>10.143617021276595</c:v>
                </c:pt>
                <c:pt idx="83">
                  <c:v>7.9947513812154698</c:v>
                </c:pt>
                <c:pt idx="84">
                  <c:v>8.1334274952919028</c:v>
                </c:pt>
                <c:pt idx="85">
                  <c:v>9.8827625570776263</c:v>
                </c:pt>
                <c:pt idx="86">
                  <c:v>8.67030303030303</c:v>
                </c:pt>
                <c:pt idx="87">
                  <c:v>10.133450704225352</c:v>
                </c:pt>
                <c:pt idx="88">
                  <c:v>8.8792433537832309</c:v>
                </c:pt>
                <c:pt idx="89">
                  <c:v>8.2431034482758623</c:v>
                </c:pt>
                <c:pt idx="90">
                  <c:v>9.4969298245614038</c:v>
                </c:pt>
                <c:pt idx="91">
                  <c:v>10.098951048951049</c:v>
                </c:pt>
                <c:pt idx="92">
                  <c:v>9.1277426160337551</c:v>
                </c:pt>
                <c:pt idx="93">
                  <c:v>8.3815891472868209</c:v>
                </c:pt>
                <c:pt idx="94">
                  <c:v>8.5930139720558874</c:v>
                </c:pt>
                <c:pt idx="95">
                  <c:v>7.640299823633157</c:v>
                </c:pt>
                <c:pt idx="96">
                  <c:v>8.0509363295880156</c:v>
                </c:pt>
                <c:pt idx="97">
                  <c:v>9.31045751633987</c:v>
                </c:pt>
                <c:pt idx="98">
                  <c:v>8.1397003745318344</c:v>
                </c:pt>
                <c:pt idx="99">
                  <c:v>9.428354978354978</c:v>
                </c:pt>
                <c:pt idx="100">
                  <c:v>11.138242894056848</c:v>
                </c:pt>
                <c:pt idx="101">
                  <c:v>11.12454780361757</c:v>
                </c:pt>
                <c:pt idx="102">
                  <c:v>8.835162601626017</c:v>
                </c:pt>
                <c:pt idx="103">
                  <c:v>10.143262411347518</c:v>
                </c:pt>
                <c:pt idx="104">
                  <c:v>9.9544827586206903</c:v>
                </c:pt>
                <c:pt idx="105">
                  <c:v>9.9092465753424666</c:v>
                </c:pt>
                <c:pt idx="106">
                  <c:v>8.8037037037037038</c:v>
                </c:pt>
                <c:pt idx="107">
                  <c:v>10.859022556390977</c:v>
                </c:pt>
                <c:pt idx="108">
                  <c:v>11.902892561983471</c:v>
                </c:pt>
                <c:pt idx="109">
                  <c:v>12.260169491525424</c:v>
                </c:pt>
                <c:pt idx="110">
                  <c:v>8.1369114877589457</c:v>
                </c:pt>
                <c:pt idx="111">
                  <c:v>9.6908277404921694</c:v>
                </c:pt>
                <c:pt idx="112">
                  <c:v>9.095147679324894</c:v>
                </c:pt>
                <c:pt idx="113">
                  <c:v>10.08916083916084</c:v>
                </c:pt>
                <c:pt idx="114">
                  <c:v>10.342086330935253</c:v>
                </c:pt>
                <c:pt idx="115">
                  <c:v>9.6193333333333335</c:v>
                </c:pt>
                <c:pt idx="116">
                  <c:v>8.6712851405622491</c:v>
                </c:pt>
                <c:pt idx="117">
                  <c:v>9.4674342105263154</c:v>
                </c:pt>
                <c:pt idx="118">
                  <c:v>8.1915238095238099</c:v>
                </c:pt>
                <c:pt idx="119">
                  <c:v>8.4893849206349206</c:v>
                </c:pt>
                <c:pt idx="120">
                  <c:v>10.291079812206572</c:v>
                </c:pt>
                <c:pt idx="121">
                  <c:v>8.3954191033138397</c:v>
                </c:pt>
                <c:pt idx="122">
                  <c:v>10.169953051643192</c:v>
                </c:pt>
                <c:pt idx="123">
                  <c:v>8.480867850098619</c:v>
                </c:pt>
                <c:pt idx="124">
                  <c:v>8.3575144508670522</c:v>
                </c:pt>
                <c:pt idx="125">
                  <c:v>8.6222554890219563</c:v>
                </c:pt>
                <c:pt idx="126">
                  <c:v>10.06958041958042</c:v>
                </c:pt>
                <c:pt idx="127">
                  <c:v>8.8719461697722561</c:v>
                </c:pt>
                <c:pt idx="128">
                  <c:v>9.4168845315904139</c:v>
                </c:pt>
                <c:pt idx="129">
                  <c:v>10.168661971830986</c:v>
                </c:pt>
                <c:pt idx="130">
                  <c:v>9.8420634920634917</c:v>
                </c:pt>
                <c:pt idx="131">
                  <c:v>9.4494481236203089</c:v>
                </c:pt>
                <c:pt idx="132">
                  <c:v>9.5013071895424837</c:v>
                </c:pt>
                <c:pt idx="133">
                  <c:v>10.809147869674186</c:v>
                </c:pt>
                <c:pt idx="134">
                  <c:v>9.0834394904458602</c:v>
                </c:pt>
                <c:pt idx="135">
                  <c:v>9.5611842105263154</c:v>
                </c:pt>
                <c:pt idx="136">
                  <c:v>9.176008492569002</c:v>
                </c:pt>
                <c:pt idx="137">
                  <c:v>9.7871882086167794</c:v>
                </c:pt>
                <c:pt idx="138">
                  <c:v>11.142708333333333</c:v>
                </c:pt>
                <c:pt idx="139">
                  <c:v>11.353968253968254</c:v>
                </c:pt>
                <c:pt idx="140">
                  <c:v>8.9175869120654401</c:v>
                </c:pt>
                <c:pt idx="141">
                  <c:v>9.4600217864923746</c:v>
                </c:pt>
                <c:pt idx="142">
                  <c:v>10.553063725490196</c:v>
                </c:pt>
                <c:pt idx="143">
                  <c:v>10.257565011820331</c:v>
                </c:pt>
                <c:pt idx="144">
                  <c:v>9.424074074074074</c:v>
                </c:pt>
                <c:pt idx="145">
                  <c:v>9.0159374999999997</c:v>
                </c:pt>
                <c:pt idx="146">
                  <c:v>9.20763440860215</c:v>
                </c:pt>
                <c:pt idx="147">
                  <c:v>10.535158150851581</c:v>
                </c:pt>
                <c:pt idx="148">
                  <c:v>10.720740740740741</c:v>
                </c:pt>
                <c:pt idx="149">
                  <c:v>9.5150110375275929</c:v>
                </c:pt>
                <c:pt idx="150">
                  <c:v>8.7558585858585865</c:v>
                </c:pt>
                <c:pt idx="151">
                  <c:v>8.9691666666666663</c:v>
                </c:pt>
                <c:pt idx="152">
                  <c:v>8.7119477911646594</c:v>
                </c:pt>
                <c:pt idx="153">
                  <c:v>10.050815850815852</c:v>
                </c:pt>
                <c:pt idx="154">
                  <c:v>9.5253914988814312</c:v>
                </c:pt>
                <c:pt idx="155">
                  <c:v>8.8927845528455283</c:v>
                </c:pt>
                <c:pt idx="156">
                  <c:v>10.587867647058824</c:v>
                </c:pt>
                <c:pt idx="157">
                  <c:v>8.6517171717171717</c:v>
                </c:pt>
                <c:pt idx="158">
                  <c:v>9.2116033755274263</c:v>
                </c:pt>
                <c:pt idx="159">
                  <c:v>9.5553333333333335</c:v>
                </c:pt>
                <c:pt idx="160">
                  <c:v>8.1064971751412429</c:v>
                </c:pt>
                <c:pt idx="161">
                  <c:v>9.8357305936073054</c:v>
                </c:pt>
                <c:pt idx="162">
                  <c:v>7.9767399267399268</c:v>
                </c:pt>
                <c:pt idx="163">
                  <c:v>7.8315217391304346</c:v>
                </c:pt>
                <c:pt idx="164">
                  <c:v>9.1002109704641345</c:v>
                </c:pt>
                <c:pt idx="165">
                  <c:v>9.6527777777777786</c:v>
                </c:pt>
                <c:pt idx="166">
                  <c:v>9.2782795698924723</c:v>
                </c:pt>
                <c:pt idx="167">
                  <c:v>9.5180272108843536</c:v>
                </c:pt>
                <c:pt idx="168">
                  <c:v>9.0245398773006134</c:v>
                </c:pt>
                <c:pt idx="169">
                  <c:v>9.7654279279279272</c:v>
                </c:pt>
                <c:pt idx="170">
                  <c:v>8.1918582375478923</c:v>
                </c:pt>
                <c:pt idx="171">
                  <c:v>9.8470720720720717</c:v>
                </c:pt>
                <c:pt idx="172">
                  <c:v>9.4728476821192054</c:v>
                </c:pt>
                <c:pt idx="173">
                  <c:v>8.7508032128514053</c:v>
                </c:pt>
                <c:pt idx="174">
                  <c:v>8.5867469879518072</c:v>
                </c:pt>
                <c:pt idx="175">
                  <c:v>12.759941520467835</c:v>
                </c:pt>
                <c:pt idx="176">
                  <c:v>9.1502123142250529</c:v>
                </c:pt>
                <c:pt idx="177">
                  <c:v>9.2349358974358982</c:v>
                </c:pt>
                <c:pt idx="178">
                  <c:v>8.4157894736842103</c:v>
                </c:pt>
                <c:pt idx="179">
                  <c:v>10.897222222222222</c:v>
                </c:pt>
                <c:pt idx="180">
                  <c:v>9.0306079664570227</c:v>
                </c:pt>
                <c:pt idx="181">
                  <c:v>10.608210784313725</c:v>
                </c:pt>
                <c:pt idx="182">
                  <c:v>10.993461538461538</c:v>
                </c:pt>
                <c:pt idx="183">
                  <c:v>10.194988344988346</c:v>
                </c:pt>
                <c:pt idx="184">
                  <c:v>9.7237612612612612</c:v>
                </c:pt>
                <c:pt idx="185">
                  <c:v>9.7456916099773245</c:v>
                </c:pt>
                <c:pt idx="186">
                  <c:v>9.6660997732426299</c:v>
                </c:pt>
                <c:pt idx="187">
                  <c:v>9.2528481012658226</c:v>
                </c:pt>
                <c:pt idx="188">
                  <c:v>9.6906040268456373</c:v>
                </c:pt>
                <c:pt idx="189">
                  <c:v>9.2463440860215051</c:v>
                </c:pt>
                <c:pt idx="190">
                  <c:v>8.913168724279835</c:v>
                </c:pt>
                <c:pt idx="191">
                  <c:v>10.442995169082126</c:v>
                </c:pt>
                <c:pt idx="192">
                  <c:v>8.8888888888888893</c:v>
                </c:pt>
                <c:pt idx="193">
                  <c:v>9.2509615384615387</c:v>
                </c:pt>
                <c:pt idx="194">
                  <c:v>10.78984962406015</c:v>
                </c:pt>
                <c:pt idx="195">
                  <c:v>10.162089201877935</c:v>
                </c:pt>
                <c:pt idx="196">
                  <c:v>10.677283950617284</c:v>
                </c:pt>
                <c:pt idx="197">
                  <c:v>9.3174291938997822</c:v>
                </c:pt>
                <c:pt idx="198">
                  <c:v>10.165967365967367</c:v>
                </c:pt>
                <c:pt idx="199">
                  <c:v>9.5815555555555552</c:v>
                </c:pt>
                <c:pt idx="200">
                  <c:v>8.8589583333333337</c:v>
                </c:pt>
                <c:pt idx="201">
                  <c:v>10.205516431924883</c:v>
                </c:pt>
                <c:pt idx="202">
                  <c:v>9.9375570776255699</c:v>
                </c:pt>
                <c:pt idx="203">
                  <c:v>9.0372117400419292</c:v>
                </c:pt>
                <c:pt idx="204">
                  <c:v>8.5272189349112431</c:v>
                </c:pt>
                <c:pt idx="205">
                  <c:v>8.6177579365079371</c:v>
                </c:pt>
                <c:pt idx="206">
                  <c:v>10.829197994987469</c:v>
                </c:pt>
                <c:pt idx="207">
                  <c:v>10.390579710144927</c:v>
                </c:pt>
                <c:pt idx="208">
                  <c:v>10.280119047619047</c:v>
                </c:pt>
                <c:pt idx="209">
                  <c:v>12.582173913043478</c:v>
                </c:pt>
                <c:pt idx="210">
                  <c:v>10.748507462686566</c:v>
                </c:pt>
                <c:pt idx="211">
                  <c:v>10.810275689223058</c:v>
                </c:pt>
                <c:pt idx="212">
                  <c:v>10.76094527363184</c:v>
                </c:pt>
                <c:pt idx="213">
                  <c:v>10.9125</c:v>
                </c:pt>
                <c:pt idx="214">
                  <c:v>10.976794871794873</c:v>
                </c:pt>
                <c:pt idx="215">
                  <c:v>10.624129353233831</c:v>
                </c:pt>
                <c:pt idx="216">
                  <c:v>10.603623188405797</c:v>
                </c:pt>
                <c:pt idx="217">
                  <c:v>10.934974747474747</c:v>
                </c:pt>
                <c:pt idx="218">
                  <c:v>9.9377314814814817</c:v>
                </c:pt>
                <c:pt idx="219">
                  <c:v>10.890025252525252</c:v>
                </c:pt>
                <c:pt idx="220">
                  <c:v>10.756913580246914</c:v>
                </c:pt>
                <c:pt idx="221">
                  <c:v>11.167838541666667</c:v>
                </c:pt>
                <c:pt idx="222">
                  <c:v>9.9781250000000004</c:v>
                </c:pt>
                <c:pt idx="223">
                  <c:v>8.7601405622489956</c:v>
                </c:pt>
                <c:pt idx="224">
                  <c:v>9.3272626931567331</c:v>
                </c:pt>
                <c:pt idx="225">
                  <c:v>10.874320987654322</c:v>
                </c:pt>
                <c:pt idx="226">
                  <c:v>10.642962962962963</c:v>
                </c:pt>
                <c:pt idx="227">
                  <c:v>8.411735700197239</c:v>
                </c:pt>
                <c:pt idx="228">
                  <c:v>9.247784810126582</c:v>
                </c:pt>
                <c:pt idx="229">
                  <c:v>9.7561936936936942</c:v>
                </c:pt>
                <c:pt idx="230">
                  <c:v>9.3568181818181824</c:v>
                </c:pt>
                <c:pt idx="231">
                  <c:v>10.168333333333333</c:v>
                </c:pt>
                <c:pt idx="232">
                  <c:v>9.902947845804988</c:v>
                </c:pt>
                <c:pt idx="233">
                  <c:v>10.058802816901409</c:v>
                </c:pt>
                <c:pt idx="234">
                  <c:v>10.517639902676398</c:v>
                </c:pt>
                <c:pt idx="235">
                  <c:v>10.949116161616162</c:v>
                </c:pt>
                <c:pt idx="236">
                  <c:v>8.2415221579961457</c:v>
                </c:pt>
                <c:pt idx="237">
                  <c:v>11.062213740458015</c:v>
                </c:pt>
                <c:pt idx="238">
                  <c:v>11.501066666666667</c:v>
                </c:pt>
                <c:pt idx="239">
                  <c:v>11.909972677595629</c:v>
                </c:pt>
                <c:pt idx="240">
                  <c:v>10.367505995203837</c:v>
                </c:pt>
                <c:pt idx="241">
                  <c:v>8.658997955010225</c:v>
                </c:pt>
                <c:pt idx="242">
                  <c:v>10.766299019607843</c:v>
                </c:pt>
                <c:pt idx="243">
                  <c:v>11.152645502645502</c:v>
                </c:pt>
                <c:pt idx="244">
                  <c:v>10.467745803357314</c:v>
                </c:pt>
                <c:pt idx="245">
                  <c:v>9.9695402298850571</c:v>
                </c:pt>
                <c:pt idx="246">
                  <c:v>9.1763713080168774</c:v>
                </c:pt>
                <c:pt idx="247">
                  <c:v>8.6662674650698595</c:v>
                </c:pt>
                <c:pt idx="248">
                  <c:v>9.8842528735632182</c:v>
                </c:pt>
                <c:pt idx="249">
                  <c:v>9.9649425287356319</c:v>
                </c:pt>
                <c:pt idx="250">
                  <c:v>9.2964516129032262</c:v>
                </c:pt>
                <c:pt idx="251">
                  <c:v>9.7280405405405403</c:v>
                </c:pt>
                <c:pt idx="252">
                  <c:v>9.7358108108108112</c:v>
                </c:pt>
                <c:pt idx="253">
                  <c:v>9.7027027027027035</c:v>
                </c:pt>
                <c:pt idx="254">
                  <c:v>10.943181818181818</c:v>
                </c:pt>
                <c:pt idx="255">
                  <c:v>10.755137844611529</c:v>
                </c:pt>
                <c:pt idx="256">
                  <c:v>9.5048245614035096</c:v>
                </c:pt>
                <c:pt idx="257">
                  <c:v>9.5050772626931561</c:v>
                </c:pt>
                <c:pt idx="258">
                  <c:v>11.666129032258064</c:v>
                </c:pt>
                <c:pt idx="259">
                  <c:v>8.988322717622081</c:v>
                </c:pt>
                <c:pt idx="260">
                  <c:v>10.417375886524823</c:v>
                </c:pt>
                <c:pt idx="261">
                  <c:v>10.747388059701493</c:v>
                </c:pt>
                <c:pt idx="262">
                  <c:v>9.0315286624203814</c:v>
                </c:pt>
                <c:pt idx="263">
                  <c:v>9.3839743589743598</c:v>
                </c:pt>
                <c:pt idx="264">
                  <c:v>8.164488636363636</c:v>
                </c:pt>
                <c:pt idx="265">
                  <c:v>8.5309664694280087</c:v>
                </c:pt>
                <c:pt idx="266">
                  <c:v>10.086946386946387</c:v>
                </c:pt>
                <c:pt idx="267">
                  <c:v>11.437466666666667</c:v>
                </c:pt>
                <c:pt idx="268">
                  <c:v>11.329036458333333</c:v>
                </c:pt>
                <c:pt idx="269">
                  <c:v>8.5623752495009988</c:v>
                </c:pt>
                <c:pt idx="270">
                  <c:v>9.9882758620689653</c:v>
                </c:pt>
                <c:pt idx="271">
                  <c:v>9.6738255033557046</c:v>
                </c:pt>
                <c:pt idx="272">
                  <c:v>9.2070967741935483</c:v>
                </c:pt>
                <c:pt idx="273">
                  <c:v>8.744076305220883</c:v>
                </c:pt>
                <c:pt idx="274">
                  <c:v>9.8264367816091962</c:v>
                </c:pt>
                <c:pt idx="275">
                  <c:v>8.3767241379310349</c:v>
                </c:pt>
                <c:pt idx="276">
                  <c:v>10.089125295508275</c:v>
                </c:pt>
                <c:pt idx="277">
                  <c:v>8.6270216962524646</c:v>
                </c:pt>
                <c:pt idx="278">
                  <c:v>8.518650793650794</c:v>
                </c:pt>
                <c:pt idx="279">
                  <c:v>8.8521472392638039</c:v>
                </c:pt>
                <c:pt idx="280">
                  <c:v>10.635432098765433</c:v>
                </c:pt>
                <c:pt idx="281">
                  <c:v>8.2367424242424239</c:v>
                </c:pt>
                <c:pt idx="282">
                  <c:v>10.13169014084507</c:v>
                </c:pt>
                <c:pt idx="283">
                  <c:v>9.0588110403397035</c:v>
                </c:pt>
                <c:pt idx="284">
                  <c:v>9.7346756152125273</c:v>
                </c:pt>
                <c:pt idx="285">
                  <c:v>8.8656441717791417</c:v>
                </c:pt>
                <c:pt idx="286">
                  <c:v>9.5547461368653419</c:v>
                </c:pt>
                <c:pt idx="287">
                  <c:v>10.041958041958042</c:v>
                </c:pt>
                <c:pt idx="288">
                  <c:v>9.919885057471264</c:v>
                </c:pt>
                <c:pt idx="289">
                  <c:v>9.5745033112582778</c:v>
                </c:pt>
                <c:pt idx="290">
                  <c:v>8.9790356394129986</c:v>
                </c:pt>
                <c:pt idx="291">
                  <c:v>9.0963312368972744</c:v>
                </c:pt>
                <c:pt idx="292">
                  <c:v>10.916919191919192</c:v>
                </c:pt>
                <c:pt idx="293">
                  <c:v>9.5934444444444438</c:v>
                </c:pt>
                <c:pt idx="294">
                  <c:v>9.442434210526315</c:v>
                </c:pt>
                <c:pt idx="295">
                  <c:v>9.4824618736383446</c:v>
                </c:pt>
                <c:pt idx="296">
                  <c:v>9.213461538461539</c:v>
                </c:pt>
                <c:pt idx="297">
                  <c:v>9.0401467505241087</c:v>
                </c:pt>
                <c:pt idx="298">
                  <c:v>9.5086622807017545</c:v>
                </c:pt>
                <c:pt idx="299">
                  <c:v>8.7764227642276431</c:v>
                </c:pt>
                <c:pt idx="300">
                  <c:v>10.07121212121212</c:v>
                </c:pt>
                <c:pt idx="301">
                  <c:v>10.961153846153847</c:v>
                </c:pt>
                <c:pt idx="302">
                  <c:v>10.232042253521128</c:v>
                </c:pt>
                <c:pt idx="303">
                  <c:v>9.0534374999999994</c:v>
                </c:pt>
                <c:pt idx="304">
                  <c:v>9.1985042735042732</c:v>
                </c:pt>
                <c:pt idx="305">
                  <c:v>10.018287037037037</c:v>
                </c:pt>
                <c:pt idx="306">
                  <c:v>9.5731788079470199</c:v>
                </c:pt>
                <c:pt idx="307">
                  <c:v>10.037062937062936</c:v>
                </c:pt>
                <c:pt idx="308">
                  <c:v>9.7601351351351351</c:v>
                </c:pt>
                <c:pt idx="309">
                  <c:v>10.864772727272728</c:v>
                </c:pt>
                <c:pt idx="310">
                  <c:v>9.0706498951781978</c:v>
                </c:pt>
                <c:pt idx="311">
                  <c:v>10.67395061728395</c:v>
                </c:pt>
                <c:pt idx="312">
                  <c:v>10.289808153477217</c:v>
                </c:pt>
                <c:pt idx="313">
                  <c:v>10.472062350119904</c:v>
                </c:pt>
                <c:pt idx="314">
                  <c:v>9.4131808278867108</c:v>
                </c:pt>
                <c:pt idx="315">
                  <c:v>11.789207650273225</c:v>
                </c:pt>
                <c:pt idx="316">
                  <c:v>9.6671171171171171</c:v>
                </c:pt>
                <c:pt idx="317">
                  <c:v>10.134741784037558</c:v>
                </c:pt>
                <c:pt idx="318">
                  <c:v>10.245744680851065</c:v>
                </c:pt>
                <c:pt idx="319">
                  <c:v>10.71320987654321</c:v>
                </c:pt>
                <c:pt idx="320">
                  <c:v>10.08838028169014</c:v>
                </c:pt>
                <c:pt idx="321">
                  <c:v>9.9214788732394368</c:v>
                </c:pt>
                <c:pt idx="322">
                  <c:v>9.4117834394904456</c:v>
                </c:pt>
                <c:pt idx="323">
                  <c:v>9.5727777777777785</c:v>
                </c:pt>
                <c:pt idx="324">
                  <c:v>10.218085106382979</c:v>
                </c:pt>
                <c:pt idx="325">
                  <c:v>11.402513227513227</c:v>
                </c:pt>
                <c:pt idx="326">
                  <c:v>9.3034632034632043</c:v>
                </c:pt>
                <c:pt idx="327">
                  <c:v>9.9399328859060407</c:v>
                </c:pt>
                <c:pt idx="328">
                  <c:v>9.97887323943662</c:v>
                </c:pt>
                <c:pt idx="329">
                  <c:v>10.378605200945627</c:v>
                </c:pt>
                <c:pt idx="330">
                  <c:v>9.8990740740740737</c:v>
                </c:pt>
                <c:pt idx="331">
                  <c:v>10.502696078431372</c:v>
                </c:pt>
                <c:pt idx="332">
                  <c:v>9.7056689342403626</c:v>
                </c:pt>
                <c:pt idx="333">
                  <c:v>9.3540084388185658</c:v>
                </c:pt>
                <c:pt idx="334">
                  <c:v>10.332494004796164</c:v>
                </c:pt>
                <c:pt idx="335">
                  <c:v>8.0732580037664778</c:v>
                </c:pt>
                <c:pt idx="336">
                  <c:v>9.6925055928411634</c:v>
                </c:pt>
                <c:pt idx="337">
                  <c:v>9.4086580086580085</c:v>
                </c:pt>
                <c:pt idx="338">
                  <c:v>8.6609780439121753</c:v>
                </c:pt>
                <c:pt idx="339">
                  <c:v>8.7865030674846629</c:v>
                </c:pt>
                <c:pt idx="340">
                  <c:v>9.3390322580645169</c:v>
                </c:pt>
                <c:pt idx="341">
                  <c:v>8.9004246284501054</c:v>
                </c:pt>
                <c:pt idx="342">
                  <c:v>9.3583333333333325</c:v>
                </c:pt>
                <c:pt idx="343">
                  <c:v>9.6144444444444446</c:v>
                </c:pt>
                <c:pt idx="344">
                  <c:v>10.873358585858586</c:v>
                </c:pt>
                <c:pt idx="345">
                  <c:v>11.989215686274509</c:v>
                </c:pt>
                <c:pt idx="346">
                  <c:v>9.6454746136865346</c:v>
                </c:pt>
                <c:pt idx="347">
                  <c:v>11.410933333333332</c:v>
                </c:pt>
                <c:pt idx="348">
                  <c:v>11.189973958333333</c:v>
                </c:pt>
                <c:pt idx="349">
                  <c:v>12.240616246498599</c:v>
                </c:pt>
                <c:pt idx="350">
                  <c:v>12.144117647058824</c:v>
                </c:pt>
                <c:pt idx="351">
                  <c:v>11.739024390243902</c:v>
                </c:pt>
                <c:pt idx="352">
                  <c:v>14.342000000000001</c:v>
                </c:pt>
                <c:pt idx="353">
                  <c:v>13.442523364485981</c:v>
                </c:pt>
                <c:pt idx="354">
                  <c:v>13.055198776758409</c:v>
                </c:pt>
                <c:pt idx="355">
                  <c:v>11.655779569892474</c:v>
                </c:pt>
                <c:pt idx="356">
                  <c:v>11.352230971128609</c:v>
                </c:pt>
                <c:pt idx="357">
                  <c:v>12.86875</c:v>
                </c:pt>
                <c:pt idx="358">
                  <c:v>10.993308080808081</c:v>
                </c:pt>
                <c:pt idx="359">
                  <c:v>15.595652173913043</c:v>
                </c:pt>
                <c:pt idx="360">
                  <c:v>9.0472916666666663</c:v>
                </c:pt>
                <c:pt idx="361">
                  <c:v>9.306774193548387</c:v>
                </c:pt>
                <c:pt idx="362">
                  <c:v>10.65246913580247</c:v>
                </c:pt>
                <c:pt idx="363">
                  <c:v>9.538852097130242</c:v>
                </c:pt>
                <c:pt idx="364">
                  <c:v>9.7710884353741498</c:v>
                </c:pt>
                <c:pt idx="365">
                  <c:v>9.0350104821802937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BEC-4F27-9F8D-E4C612FCD1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5492623"/>
        <c:axId val="1685478479"/>
      </c:lineChart>
      <c:dateAx>
        <c:axId val="1685492623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85478479"/>
        <c:crosses val="autoZero"/>
        <c:auto val="1"/>
        <c:lblOffset val="100"/>
        <c:baseTimeUnit val="days"/>
      </c:dateAx>
      <c:valAx>
        <c:axId val="168547847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85492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0.10859</cdr:x>
      <cdr:y>0.13202</cdr:y>
    </cdr:from>
    <cdr:to>
      <cdr:x>0.94837</cdr:x>
      <cdr:y>0.13202</cdr:y>
    </cdr:to>
    <cdr:cxnSp macro="">
      <cdr:nvCxnSpPr>
        <cdr:cNvPr id="3" name="직선 연결선 2">
          <a:extLst xmlns:a="http://schemas.openxmlformats.org/drawingml/2006/main">
            <a:ext uri="{FF2B5EF4-FFF2-40B4-BE49-F238E27FC236}">
              <a16:creationId xmlns:a16="http://schemas.microsoft.com/office/drawing/2014/main" id="{30AE9CB7-63E7-495F-87A3-2BF1E832336A}"/>
            </a:ext>
          </a:extLst>
        </cdr:cNvPr>
        <cdr:cNvCxnSpPr/>
      </cdr:nvCxnSpPr>
      <cdr:spPr>
        <a:xfrm xmlns:a="http://schemas.openxmlformats.org/drawingml/2006/main">
          <a:off x="633344" y="574471"/>
          <a:ext cx="4898004" cy="0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chemeClr val="bg1">
              <a:lumMod val="85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101CD-EBEC-4713-BC5E-716D073266EA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4A9EE-A5B3-4995-A41F-DADDCF85C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42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Keccak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ko.wikipedia.org/wiki/SHA-3#cite_note-2" TargetMode="External"/><Relationship Id="rId4" Type="http://schemas.openxmlformats.org/officeDocument/2006/relationships/hyperlink" Target="https://ko.wikipedia.org/wiki/SHA-3#cite_note-keccak-1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ash.kr/index.php/%EC%82%AC%ED%86%A0%EC%8B%9C_%EB%82%98%EC%B9%B4%EB%AA%A8%ED%86%A0" TargetMode="External"/><Relationship Id="rId7" Type="http://schemas.openxmlformats.org/officeDocument/2006/relationships/hyperlink" Target="http://wiki.hash.kr/index.php?title=%EB%B9%84%EC%9E%94%ED%8B%B4_%EC%9E%A5%EA%B5%B0%EC%9D%98_%EB%AC%B8%EC%A0%9C&amp;action=edit&amp;redlink=1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iki.hash.kr/index.php?title=%EB%91%90_%EC%9E%A5%EA%B5%B0%EC%9D%98_%EB%AC%B8%EC%A0%9C&amp;action=edit&amp;redlink=1" TargetMode="External"/><Relationship Id="rId5" Type="http://schemas.openxmlformats.org/officeDocument/2006/relationships/hyperlink" Target="http://wiki.hash.kr/index.php?title=%EC%A0%9C%EC%9E%84%EC%8A%A4_A_%EB%8F%84%EB%84%90%EB%93%9C&amp;action=edit&amp;redlink=1" TargetMode="External"/><Relationship Id="rId4" Type="http://schemas.openxmlformats.org/officeDocument/2006/relationships/hyperlink" Target="http://wiki.hash.kr/index.php/%EB%B9%84%ED%8A%B8%EC%BD%94%EC%9D%B8" TargetMode="Externa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hash.kr/index.php/%EC%82%AC%ED%86%A0%EC%8B%9C_%EB%82%98%EC%B9%B4%EB%AA%A8%ED%86%A0" TargetMode="External"/><Relationship Id="rId7" Type="http://schemas.openxmlformats.org/officeDocument/2006/relationships/hyperlink" Target="http://wiki.hash.kr/index.php?title=%EB%B9%84%EC%9E%94%ED%8B%B4_%EC%9E%A5%EA%B5%B0%EC%9D%98_%EB%AC%B8%EC%A0%9C&amp;action=edit&amp;redlink=1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iki.hash.kr/index.php?title=%EB%91%90_%EC%9E%A5%EA%B5%B0%EC%9D%98_%EB%AC%B8%EC%A0%9C&amp;action=edit&amp;redlink=1" TargetMode="External"/><Relationship Id="rId5" Type="http://schemas.openxmlformats.org/officeDocument/2006/relationships/hyperlink" Target="http://wiki.hash.kr/index.php?title=%EC%A0%9C%EC%9E%84%EC%8A%A4_A_%EB%8F%84%EB%84%90%EB%93%9C&amp;action=edit&amp;redlink=1" TargetMode="External"/><Relationship Id="rId4" Type="http://schemas.openxmlformats.org/officeDocument/2006/relationships/hyperlink" Target="http://wiki.hash.kr/index.php/%EB%B9%84%ED%8A%B8%EC%BD%94%EC%9D%B8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minerdaily.com/2021/how-are-bitcoins-difficulty-and-hash-rate-calculated/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탈중앙화</a:t>
            </a:r>
            <a:r>
              <a:rPr lang="en-US" altLang="ko-KR" dirty="0"/>
              <a:t>, </a:t>
            </a:r>
            <a:r>
              <a:rPr lang="ko-KR" altLang="en-US" dirty="0"/>
              <a:t>보안</a:t>
            </a:r>
            <a:r>
              <a:rPr lang="en-US" altLang="ko-KR" dirty="0"/>
              <a:t>, </a:t>
            </a:r>
            <a:r>
              <a:rPr lang="ko-KR" altLang="en-US" dirty="0"/>
              <a:t>블록체인 원리</a:t>
            </a:r>
            <a:endParaRPr lang="en-US" altLang="ko-KR" dirty="0"/>
          </a:p>
          <a:p>
            <a:r>
              <a:rPr lang="en-US" altLang="ko-KR" dirty="0"/>
              <a:t> -&gt; </a:t>
            </a:r>
            <a:r>
              <a:rPr lang="ko-KR" altLang="en-US" dirty="0"/>
              <a:t>불변성</a:t>
            </a:r>
            <a:r>
              <a:rPr lang="en-US" altLang="ko-KR"/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758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digest :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각 메시지마다 고유하게 산출되도록 만든 간단한 문자열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충돌은 반드시 발생한다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역상 저항성</a:t>
            </a:r>
            <a:r>
              <a:rPr lang="en-US" altLang="ko-KR" dirty="0"/>
              <a:t>: digest </a:t>
            </a:r>
            <a:r>
              <a:rPr lang="ko-KR" altLang="en-US" dirty="0"/>
              <a:t>값의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 </a:t>
            </a:r>
            <a:r>
              <a:rPr lang="en-US" altLang="ko-KR" dirty="0"/>
              <a:t>2 </a:t>
            </a:r>
            <a:r>
              <a:rPr lang="ko-KR" altLang="en-US" dirty="0"/>
              <a:t>역상 저항성 </a:t>
            </a:r>
            <a:r>
              <a:rPr lang="en-US" altLang="ko-KR" dirty="0"/>
              <a:t>: </a:t>
            </a:r>
            <a:r>
              <a:rPr lang="ko-KR" altLang="en-US" dirty="0"/>
              <a:t>동일한 </a:t>
            </a:r>
            <a:r>
              <a:rPr lang="en-US" altLang="ko-KR" dirty="0"/>
              <a:t>digest</a:t>
            </a:r>
            <a:r>
              <a:rPr lang="ko-KR" altLang="en-US" dirty="0"/>
              <a:t>를 생성하는 다른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 저항성</a:t>
            </a:r>
            <a:r>
              <a:rPr lang="en-US" altLang="ko-KR" dirty="0"/>
              <a:t> : </a:t>
            </a:r>
            <a:r>
              <a:rPr lang="ko-KR" altLang="en-US" dirty="0"/>
              <a:t>같은 해시 값을 생성하는 </a:t>
            </a:r>
            <a:r>
              <a:rPr lang="en-US" altLang="ko-KR" dirty="0"/>
              <a:t>2</a:t>
            </a:r>
            <a:r>
              <a:rPr lang="ko-KR" altLang="en-US" dirty="0"/>
              <a:t>개의 입력 값을 찾는 것은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블록체인 해설서 </a:t>
            </a:r>
            <a:r>
              <a:rPr lang="en-US" altLang="ko-KR" dirty="0"/>
              <a:t>: 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계산 용이성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두번째 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충돌 회피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12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Hash</a:t>
            </a:r>
            <a:r>
              <a:rPr lang="ko-KR" altLang="en-US" dirty="0"/>
              <a:t> 알고리즘별 안정도 </a:t>
            </a:r>
            <a:r>
              <a:rPr lang="en-US" altLang="ko-KR" dirty="0"/>
              <a:t>: http://valerieaurora.org/hash.html</a:t>
            </a:r>
          </a:p>
          <a:p>
            <a:endParaRPr lang="en-US" altLang="ko-KR" dirty="0"/>
          </a:p>
          <a:p>
            <a:r>
              <a:rPr lang="en-US" altLang="ko-KR" dirty="0"/>
              <a:t>Merkle-</a:t>
            </a:r>
            <a:r>
              <a:rPr lang="en-US" altLang="ko-KR" dirty="0" err="1"/>
              <a:t>Damgard</a:t>
            </a:r>
            <a:r>
              <a:rPr lang="en-US" altLang="ko-KR" dirty="0"/>
              <a:t> </a:t>
            </a:r>
            <a:r>
              <a:rPr lang="ko-KR" altLang="en-US" dirty="0"/>
              <a:t>해시 함수</a:t>
            </a:r>
            <a:r>
              <a:rPr lang="en-US" altLang="ko-KR" dirty="0"/>
              <a:t>: https://3-24.github.io/cryptography/Merkle-Damgard/</a:t>
            </a:r>
          </a:p>
          <a:p>
            <a:r>
              <a:rPr lang="en-US" altLang="ko-KR" dirty="0"/>
              <a:t>IV: Initialization vector (</a:t>
            </a:r>
            <a:r>
              <a:rPr lang="ko-KR" altLang="en-US" dirty="0"/>
              <a:t>초기화 벡터</a:t>
            </a:r>
            <a:r>
              <a:rPr lang="en-US" altLang="ko-KR" dirty="0"/>
              <a:t>, </a:t>
            </a:r>
            <a:r>
              <a:rPr lang="ko-KR" altLang="en-US" dirty="0"/>
              <a:t>시작변수</a:t>
            </a:r>
            <a:r>
              <a:rPr lang="en-US" altLang="ko-KR" dirty="0"/>
              <a:t>[starting</a:t>
            </a:r>
            <a:r>
              <a:rPr lang="ko-KR" altLang="en-US" dirty="0"/>
              <a:t> </a:t>
            </a:r>
            <a:r>
              <a:rPr lang="en-US" altLang="ko-KR" dirty="0"/>
              <a:t>variables]) : https://en.wikipedia.org/wiki/Initialization_vector</a:t>
            </a:r>
          </a:p>
          <a:p>
            <a:endParaRPr lang="en-US" altLang="ko-KR" dirty="0"/>
          </a:p>
          <a:p>
            <a:r>
              <a:rPr lang="en-US" altLang="ko-KR" dirty="0"/>
              <a:t>SHA3 Competition Ann: https://www.federalregister.gov/documents/2007/11/02/E7-21581/announcing-request-for-candidate-algorithm-nominations-for-a-new-cryptographic-hash-algorithm-sha-3</a:t>
            </a:r>
          </a:p>
          <a:p>
            <a:endParaRPr lang="en-US" altLang="ko-KR" dirty="0"/>
          </a:p>
          <a:p>
            <a:r>
              <a:rPr lang="en-US" altLang="ko-KR" dirty="0"/>
              <a:t>NITS </a:t>
            </a:r>
            <a:r>
              <a:rPr lang="ko-KR" altLang="en-US" dirty="0" err="1"/>
              <a:t>컨테스트</a:t>
            </a:r>
            <a:r>
              <a:rPr lang="en-US" altLang="ko-KR" dirty="0"/>
              <a:t>(2007-11-02)</a:t>
            </a:r>
            <a:r>
              <a:rPr lang="ko-KR" altLang="en-US" dirty="0"/>
              <a:t> </a:t>
            </a:r>
            <a:r>
              <a:rPr lang="en-US" altLang="ko-KR" dirty="0"/>
              <a:t>: https://csrc.nist.gov/news/2007/request-for-candidate-algorithm-nominations</a:t>
            </a:r>
          </a:p>
          <a:p>
            <a:endParaRPr lang="en-US" altLang="ko-KR" dirty="0"/>
          </a:p>
          <a:p>
            <a:r>
              <a:rPr lang="en-US" altLang="ko-KR" dirty="0"/>
              <a:t>SHA3 : https://ko.wikipedia.org/wiki/SHA-3</a:t>
            </a: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2012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일에 귀도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베르토니조앤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데먼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질 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아쉐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마이클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피터스가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설계한 </a:t>
            </a:r>
            <a:r>
              <a:rPr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Keccak"/>
              </a:rPr>
              <a:t>Keccak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해시 알고리즘으로 선정되었다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[1]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미국 국립표준기술연구소가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암호화 해시 함수 표준을 발표하였다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[2]</a:t>
            </a:r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NITS Example Values: https://csrc.nist.gov/projects/cryptographic-standards-and-guidelines/example-values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ko-KR" dirty="0"/>
          </a:p>
          <a:p>
            <a:r>
              <a:rPr lang="ko-KR" altLang="en-US" dirty="0"/>
              <a:t>해시함수 원리 </a:t>
            </a:r>
            <a:r>
              <a:rPr lang="en-US" altLang="ko-KR" dirty="0"/>
              <a:t>: https://velog.io/@jeong0982/%EC%95%94%ED%98%B8%ED%95%99-5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719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쇄도 효과</a:t>
            </a:r>
            <a:r>
              <a:rPr lang="en-US" altLang="ko-KR" dirty="0"/>
              <a:t>: https://ko.wikipedia.org/wiki/%EC%87%84%EB%8F%84_%ED%9A%A8%EA%B3%BC</a:t>
            </a:r>
          </a:p>
          <a:p>
            <a:r>
              <a:rPr lang="en-US" altLang="ko-KR" dirty="0"/>
              <a:t>Online hash https://emn178.github.io/online-tools/sha3_256.html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91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아이콘</a:t>
            </a:r>
            <a:r>
              <a:rPr lang="en-US" altLang="ko-KR" dirty="0"/>
              <a:t>: https://www.flaticon.com/</a:t>
            </a:r>
          </a:p>
          <a:p>
            <a:endParaRPr lang="en-US" altLang="ko-KR" dirty="0"/>
          </a:p>
          <a:p>
            <a:r>
              <a:rPr lang="en-US" altLang="ko-KR" dirty="0"/>
              <a:t>AES </a:t>
            </a:r>
            <a:r>
              <a:rPr lang="ko-KR" altLang="en-US" dirty="0"/>
              <a:t>설명</a:t>
            </a:r>
            <a:r>
              <a:rPr lang="en-US" altLang="ko-KR" dirty="0"/>
              <a:t>: https://xn--vj5b11biyw.kr/27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8953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타원곡선암호</a:t>
            </a:r>
            <a:r>
              <a:rPr lang="en-US" altLang="ko-KR" dirty="0"/>
              <a:t>: https://www.notion.so/05bda38917de41499e3a0825e9a4172c</a:t>
            </a:r>
          </a:p>
          <a:p>
            <a:endParaRPr lang="en-US" altLang="ko-KR" dirty="0"/>
          </a:p>
          <a:p>
            <a:r>
              <a:rPr lang="ko-KR" altLang="en-US" dirty="0"/>
              <a:t>밑바닥부터 시작하는 </a:t>
            </a:r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3. </a:t>
            </a:r>
            <a:r>
              <a:rPr lang="ko-KR" altLang="en-US" dirty="0"/>
              <a:t>타원곡선 암호 </a:t>
            </a:r>
            <a:r>
              <a:rPr lang="en-US" altLang="ko-KR" dirty="0"/>
              <a:t>https://youtu.be/lHGGmJNgUEQ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ECC, ECDSA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이해하기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(ft.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-apple-system"/>
              </a:rPr>
              <a:t>수학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-apple-system"/>
              </a:rPr>
              <a:t>) : </a:t>
            </a:r>
            <a:r>
              <a:rPr lang="en-US" altLang="ko-KR" dirty="0"/>
              <a:t>http://blog.somi.me/math/2019/06/10/understanding-ECC-ECDSA/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http://blog.somi.me/math/2019/06/10/understanding-ECC-ECDSA/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1952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권고 대칭 키 블록암호 알고리즘</a:t>
            </a:r>
            <a:endParaRPr lang="en-US" altLang="ko-KR" dirty="0"/>
          </a:p>
          <a:p>
            <a:r>
              <a:rPr lang="en-US" altLang="ko-KR" dirty="0"/>
              <a:t>https://www.notion.so/8c0a97944ec1483990ebcebe950a2aab#83be5d79efb344659578eb8f8befafaf</a:t>
            </a:r>
          </a:p>
          <a:p>
            <a:r>
              <a:rPr lang="en-US" altLang="ko-KR" dirty="0"/>
              <a:t>NIST </a:t>
            </a:r>
            <a:r>
              <a:rPr lang="en-US" altLang="ko-KR" b="1" dirty="0">
                <a:effectLst/>
              </a:rPr>
              <a:t>SP 800-57 Part 1 Rev. 5 (Recommendation for Key Management: Part 1 – General) (2020-05-04) p54, p56, p59</a:t>
            </a:r>
            <a:endParaRPr lang="en-US" altLang="ko-KR" dirty="0"/>
          </a:p>
          <a:p>
            <a:r>
              <a:rPr lang="en-US" altLang="ko-KR" dirty="0"/>
              <a:t>https://csrc.nist.gov/publications/detail/sp/800-57-part-1/rev-5/final</a:t>
            </a:r>
          </a:p>
          <a:p>
            <a:endParaRPr lang="en-US" altLang="ko-KR" dirty="0"/>
          </a:p>
          <a:p>
            <a:r>
              <a:rPr lang="en-US" altLang="ko-KR" dirty="0"/>
              <a:t>https://pthree.org/2014/05/02/analysis-of-ripemd-160/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2280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권고 대칭 키 블록암호 알고리즘</a:t>
            </a:r>
            <a:endParaRPr lang="en-US" altLang="ko-KR" dirty="0"/>
          </a:p>
          <a:p>
            <a:r>
              <a:rPr lang="en-US" altLang="ko-KR" dirty="0"/>
              <a:t>https://www.notion.so/8c0a97944ec1483990ebcebe950a2aab#83be5d79efb344659578eb8f8befafaf</a:t>
            </a:r>
          </a:p>
          <a:p>
            <a:r>
              <a:rPr lang="en-US" altLang="ko-KR" dirty="0"/>
              <a:t>NIST </a:t>
            </a:r>
            <a:r>
              <a:rPr lang="en-US" altLang="ko-KR" b="1" dirty="0">
                <a:effectLst/>
              </a:rPr>
              <a:t>SP 800-57 Part 1 Rev. 5 (Recommendation for Key Management: Part 1 – General) (2020-05-04) p54, p56, p59</a:t>
            </a:r>
            <a:endParaRPr lang="en-US" altLang="ko-KR" dirty="0"/>
          </a:p>
          <a:p>
            <a:r>
              <a:rPr lang="en-US" altLang="ko-KR" dirty="0"/>
              <a:t>https://csrc.nist.gov/publications/detail/sp/800-57-part-1/rev-5/final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715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권고 대칭 키 블록암호 알고리즘</a:t>
            </a:r>
            <a:endParaRPr lang="en-US" altLang="ko-KR" dirty="0"/>
          </a:p>
          <a:p>
            <a:r>
              <a:rPr lang="en-US" altLang="ko-KR" dirty="0"/>
              <a:t>https://www.notion.so/8c0a97944ec1483990ebcebe950a2aab#83be5d79efb344659578eb8f8befafaf</a:t>
            </a:r>
          </a:p>
          <a:p>
            <a:r>
              <a:rPr lang="en-US" altLang="ko-KR" dirty="0"/>
              <a:t>NIST </a:t>
            </a:r>
            <a:r>
              <a:rPr lang="en-US" altLang="ko-KR" b="1" dirty="0">
                <a:effectLst/>
              </a:rPr>
              <a:t>SP 800-57 Part 1 Rev. 5 (Recommendation for Key Management: Part 1 – General) (2020-05-04) p54, p56, p59</a:t>
            </a:r>
            <a:endParaRPr lang="en-US" altLang="ko-KR" dirty="0"/>
          </a:p>
          <a:p>
            <a:r>
              <a:rPr lang="en-US" altLang="ko-KR" dirty="0"/>
              <a:t>https://csrc.nist.gov/publications/detail/sp/800-57-part-1/rev-5/final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688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r>
              <a:rPr lang="ko-KR" altLang="en-US" dirty="0"/>
              <a:t> 비교</a:t>
            </a:r>
            <a:r>
              <a:rPr lang="en-US" altLang="ko-KR" dirty="0"/>
              <a:t>: https://www.notion.so/4-aff96b59d862419783debee12036f07b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762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원장이란 주요 거래를 계정과 잔고별로 모은 장부 문서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491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https://academy.binance.com/ko/articles/history-of-cryptography</a:t>
            </a:r>
          </a:p>
          <a:p>
            <a:r>
              <a:rPr lang="en-US" altLang="ko-KR" dirty="0"/>
              <a:t>https://academy.binance.com/ko/articles/history-of-blockchain</a:t>
            </a:r>
          </a:p>
          <a:p>
            <a:endParaRPr lang="en-US" altLang="ko-KR" dirty="0"/>
          </a:p>
          <a:p>
            <a:r>
              <a:rPr lang="ko-KR" altLang="en-US" dirty="0"/>
              <a:t>블록체인 해설서</a:t>
            </a:r>
            <a:r>
              <a:rPr lang="en-US" altLang="ko-KR" dirty="0"/>
              <a:t>: https://www.notion.so/2-91f0f82809ad4266bb9d37ea2c12eb8a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914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제네시스 블록</a:t>
            </a:r>
            <a:r>
              <a:rPr lang="en-US" altLang="ko-KR" dirty="0"/>
              <a:t>: http://wiki.hash.kr/index.php/%EC%A0%9C%EB%84%A4%EC%8B%9C%EC%8A%A4%EB%B8%94%EB%A1%9D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27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https://patents.google.com/patent/US4309569A/en</a:t>
            </a:r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머클트리</a:t>
            </a:r>
            <a:r>
              <a:rPr lang="en-US" altLang="ko-KR" dirty="0"/>
              <a:t>: http://wiki.hash.kr/index.php/%EB%A8%B8%ED%81%B4%ED%8A%B8%EB%A6%AC</a:t>
            </a:r>
          </a:p>
          <a:p>
            <a:endParaRPr lang="en-US" altLang="ko-KR" dirty="0"/>
          </a:p>
          <a:p>
            <a:r>
              <a:rPr lang="ko-KR" altLang="en-US" dirty="0"/>
              <a:t>수학</a:t>
            </a:r>
            <a:r>
              <a:rPr lang="en-US" altLang="ko-KR" dirty="0"/>
              <a:t>, </a:t>
            </a:r>
            <a:r>
              <a:rPr lang="ko-KR" altLang="en-US" dirty="0"/>
              <a:t>특히 그래프 이론에서 회로</a:t>
            </a:r>
            <a:r>
              <a:rPr lang="en-US" altLang="ko-KR" dirty="0"/>
              <a:t>[1]</a:t>
            </a:r>
            <a:r>
              <a:rPr lang="ko-KR" altLang="en-US" dirty="0"/>
              <a:t>가 없는 연결 </a:t>
            </a:r>
            <a:r>
              <a:rPr lang="ko-KR" altLang="en-US" dirty="0" err="1"/>
              <a:t>무향</a:t>
            </a:r>
            <a:r>
              <a:rPr lang="ko-KR" altLang="en-US" dirty="0"/>
              <a:t> 그래프를 트리라고 한다</a:t>
            </a:r>
            <a:endParaRPr lang="en-US" altLang="ko-KR" dirty="0"/>
          </a:p>
          <a:p>
            <a:r>
              <a:rPr lang="en-US" altLang="ko-KR" dirty="0"/>
              <a:t>https://namu.wiki/w/%ED%8A%B8%EB%A6%AC(%EA%B7%B8%EB%9E%98%ED%94%84)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: </a:t>
            </a:r>
            <a:r>
              <a:rPr lang="ko-KR" altLang="en-US" dirty="0"/>
              <a:t>그래프의 한 종류 </a:t>
            </a:r>
            <a:r>
              <a:rPr lang="en-US" altLang="ko-KR" dirty="0"/>
              <a:t>(https://gmlwjd9405.github.io/2018/08/12/data-structure-tree.html)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사이클</a:t>
            </a:r>
            <a:r>
              <a:rPr lang="en-US" altLang="ko-KR" dirty="0"/>
              <a:t>(cycle)</a:t>
            </a:r>
            <a:r>
              <a:rPr lang="ko-KR" altLang="en-US" dirty="0"/>
              <a:t>이 없는 하나의 연결 그래프</a:t>
            </a:r>
            <a:r>
              <a:rPr lang="en-US" altLang="ko-KR" dirty="0"/>
              <a:t>(Connected Graph)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또는 </a:t>
            </a:r>
            <a:r>
              <a:rPr lang="en-US" altLang="ko-KR" dirty="0"/>
              <a:t>DAG(Directed Acyclic Graph, </a:t>
            </a:r>
            <a:r>
              <a:rPr lang="ko-KR" altLang="en-US" dirty="0"/>
              <a:t>방향성이 있는 </a:t>
            </a:r>
            <a:r>
              <a:rPr lang="ko-KR" altLang="en-US" dirty="0" err="1"/>
              <a:t>비순환</a:t>
            </a:r>
            <a:r>
              <a:rPr lang="ko-KR" altLang="en-US" dirty="0"/>
              <a:t> 그래프</a:t>
            </a:r>
            <a:r>
              <a:rPr lang="en-US" altLang="ko-KR" dirty="0"/>
              <a:t>)</a:t>
            </a:r>
            <a:r>
              <a:rPr lang="ko-KR" altLang="en-US" dirty="0"/>
              <a:t>의 한 종류 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 구조</a:t>
            </a:r>
            <a:r>
              <a:rPr lang="en-US" altLang="ko-KR" dirty="0"/>
              <a:t>(tree </a:t>
            </a:r>
            <a:r>
              <a:rPr lang="ko-KR" altLang="en-US" dirty="0"/>
              <a:t>構造</a:t>
            </a:r>
            <a:r>
              <a:rPr lang="en-US" altLang="ko-KR" dirty="0"/>
              <a:t>, </a:t>
            </a:r>
            <a:r>
              <a:rPr lang="ko-KR" altLang="en-US" dirty="0"/>
              <a:t>문화어</a:t>
            </a:r>
            <a:r>
              <a:rPr lang="en-US" altLang="ko-KR" dirty="0"/>
              <a:t>: </a:t>
            </a:r>
            <a:r>
              <a:rPr lang="ko-KR" altLang="en-US" dirty="0"/>
              <a:t>나무구조</a:t>
            </a:r>
            <a:r>
              <a:rPr lang="en-US" altLang="ko-KR" dirty="0"/>
              <a:t>)</a:t>
            </a:r>
            <a:r>
              <a:rPr lang="ko-KR" altLang="en-US" dirty="0"/>
              <a:t>란 그래프의 일종으로</a:t>
            </a:r>
            <a:r>
              <a:rPr lang="en-US" altLang="ko-KR" dirty="0"/>
              <a:t>, </a:t>
            </a:r>
            <a:r>
              <a:rPr lang="ko-KR" altLang="en-US" dirty="0"/>
              <a:t>여러 노드가 한 노드를 가리킬 수 없는 구조이다</a:t>
            </a:r>
            <a:r>
              <a:rPr lang="en-US" altLang="ko-KR" dirty="0"/>
              <a:t>. </a:t>
            </a:r>
            <a:r>
              <a:rPr lang="ko-KR" altLang="en-US" dirty="0"/>
              <a:t>간단하게는 회로가 없고</a:t>
            </a:r>
            <a:r>
              <a:rPr lang="en-US" altLang="ko-KR" dirty="0"/>
              <a:t>, </a:t>
            </a:r>
            <a:r>
              <a:rPr lang="ko-KR" altLang="en-US" dirty="0"/>
              <a:t>서로 다른 두 노드를 잇는 길이 하나뿐인 그래프를 트리라고 부른다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트리에서 최상위 노드 </a:t>
            </a:r>
            <a:r>
              <a:rPr lang="en-US" altLang="ko-KR" dirty="0"/>
              <a:t>: </a:t>
            </a:r>
            <a:r>
              <a:rPr lang="ko-KR" altLang="en-US" dirty="0"/>
              <a:t>루트 노드</a:t>
            </a:r>
            <a:r>
              <a:rPr lang="en-US" altLang="ko-KR" dirty="0"/>
              <a:t>(root node), </a:t>
            </a:r>
            <a:r>
              <a:rPr lang="ko-KR" altLang="en-US" dirty="0"/>
              <a:t>부모 노드</a:t>
            </a:r>
            <a:r>
              <a:rPr lang="en-US" altLang="ko-KR" dirty="0"/>
              <a:t>(parent node), </a:t>
            </a:r>
            <a:r>
              <a:rPr lang="ko-KR" altLang="en-US" dirty="0"/>
              <a:t>자식 노드</a:t>
            </a:r>
            <a:r>
              <a:rPr lang="en-US" altLang="ko-KR" dirty="0"/>
              <a:t>(child node), </a:t>
            </a:r>
            <a:r>
              <a:rPr lang="ko-KR" altLang="en-US" dirty="0"/>
              <a:t>잎 노드</a:t>
            </a:r>
            <a:r>
              <a:rPr lang="en-US" altLang="ko-KR" dirty="0"/>
              <a:t>(leaf node) </a:t>
            </a:r>
            <a:r>
              <a:rPr lang="ko-KR" altLang="en-US" dirty="0"/>
              <a:t>자식이 없는 노드</a:t>
            </a:r>
            <a:r>
              <a:rPr lang="en-US" altLang="ko-KR" dirty="0"/>
              <a:t>, </a:t>
            </a:r>
            <a:r>
              <a:rPr lang="ko-KR" altLang="en-US" dirty="0"/>
              <a:t>잎 노드가 아닌 노드는 내부 노드</a:t>
            </a:r>
            <a:r>
              <a:rPr lang="en-US" altLang="ko-KR" dirty="0"/>
              <a:t>(internal node)</a:t>
            </a:r>
          </a:p>
          <a:p>
            <a:r>
              <a:rPr lang="en-US" altLang="ko-KR" dirty="0"/>
              <a:t>https://ko.wikipedia.org/wiki/%ED%8A%B8%EB%A6%AC_%EA%B5%AC%EC%A1%B0</a:t>
            </a:r>
          </a:p>
          <a:p>
            <a:endParaRPr lang="en-US" altLang="ko-KR" dirty="0"/>
          </a:p>
          <a:p>
            <a:r>
              <a:rPr lang="en-US" altLang="ko-KR" dirty="0"/>
              <a:t>https://gmlwjd9405.github.io/2018/08/12/data-structure-tree.html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5241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결과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(Bitcoin Hash)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0: b1986b79781eb8b52d3159e41c73a26565297bf5aaa753c25e9520d81f4b15ae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1: 564899d74f953cf2d1942ef27f920ac26afca6b1df28fb5399cab422ae606dca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2: c414f06c084c3461c88ac062e3c3c3a6f4e06ac9326a952d194108c12e313fad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3: d9bb51792f9d2b55f0a0190bf8176b5f03de34b80b7523e4f4cfa411caf2b56d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4: 890c6f061c87eb764c9810c0cefaa51b16b75304c6c317a859f25b3c1b93a883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5: 0396852d8ee841b49dc37293a31c449fdb660937eaea0aa96312008d3ac9d947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</a:rPr>
              <a:t>merkleRoot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d0f1c72f66f29381eb3c17ec8f5b88f3bbb7f138ce4af26d5919afebdfb6f820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 : 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C 100 ETH : 7e723b466972005897162ac0acf899cd3630f85cda47ed0242de53cd375524d0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 : 529b7a5ebc3b3c2ff2bebda86580bbc16edb3d169d5e2d3cd881501aa239e4e2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1b0…1f5943…04e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1b039ee461b947d44bce97fbded54057e1f9a78c5d07ea13d044feb1b87c31f5943c182ccea74981469a9f52491ade33e453e7fb97998144fdc426704a9e204e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7e7…4d0529…4e2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7e723b466972005897162ac0acf899cd3630f85cda47ed0242de53cd375524d0529b7a5ebc3b3c2ff2bebda86580bbc16edb3d169d5e2d3cd881501aa239e4e2</a:t>
            </a:r>
          </a:p>
          <a:p>
            <a:r>
              <a:rPr lang="en-US" altLang="ko-KR" dirty="0"/>
              <a:t>258e7f4f193cd9ac3f120d1af47cc5b57018c6a2c3b3d6e89054aec80c573d7c</a:t>
            </a:r>
          </a:p>
          <a:p>
            <a:endParaRPr lang="en-US" altLang="ko-KR" dirty="0"/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31e…269</a:t>
            </a:r>
            <a:r>
              <a:rPr lang="en-US" altLang="ko-KR" dirty="0"/>
              <a:t>258…d7c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fdb30f553b65773ea61d7762a185e74638c685341cdab8af4e164d17e6aa996e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000000000000000000000000000000000000000000000000000000000000</a:t>
            </a:r>
            <a:r>
              <a:rPr lang="en-US" altLang="ko-KR" dirty="0"/>
              <a:t>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7e723b466972005897162ac0acf899cd3630f85cda47ed0242de53cd375524d00000000000000000000000000000000000000000000000000000000000000000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cba63f1530cbadbbbae26700145a3f44227ac2121e2d5e12a844a96e1de10b6f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166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블록 내 트랜잭션의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위변조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탐지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H 200 ETH : 242c5b25690f1e3f124e165286c0d5994e8b9be0508488b445557c9db8acce69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/>
              <a:t>1b039ee461b947d44bce97fbded54057e1f9a78c5d07ea13d044feb1b87c31f5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242c5b25690f1e3f124e165286c0d5994e8b9be0508488b445557c9db8acce69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bf812b3dcb6abc82d4638b507d4c75f84fd217efa3f3aa1692aa3d7028f5dbbf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954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https://hamait.tistory.com/959</a:t>
            </a:r>
          </a:p>
          <a:p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루트해시만을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가지고 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라이트노드는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거래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이 블록에 있는지 확인을 받기 위해서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모든것을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가지고 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풀노드에게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요청하면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해쉬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2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와 해시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01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에 대한 정보만 전달해주는데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이것을 가지고 순서대로 재계산하여 루트해시를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만들수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있게  되며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그 루트해시 값이 자신이 가지고 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루트해시값과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같으면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"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아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~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거래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3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는 이 블록에 있는게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맞구나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"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하고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검증성공하게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533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  <a:br>
              <a:rPr lang="en-US" altLang="ko-KR" dirty="0"/>
            </a:br>
            <a:r>
              <a:rPr lang="ko-KR" altLang="en-US" dirty="0" err="1"/>
              <a:t>비트코인</a:t>
            </a:r>
            <a:r>
              <a:rPr lang="ko-KR" altLang="en-US" dirty="0"/>
              <a:t> 헤더</a:t>
            </a:r>
            <a:r>
              <a:rPr lang="en-US" altLang="ko-KR" dirty="0"/>
              <a:t>: https://www.datadriveninvestor.com/2019/11/21/a-decomposition-of-the-bitcoin-block-header/</a:t>
            </a:r>
          </a:p>
          <a:p>
            <a:endParaRPr lang="en-US" altLang="ko-KR" dirty="0"/>
          </a:p>
          <a:p>
            <a:r>
              <a:rPr lang="en-US" altLang="ko-KR" dirty="0"/>
              <a:t>Nonce</a:t>
            </a:r>
            <a:r>
              <a:rPr lang="ko-KR" altLang="en-US" dirty="0"/>
              <a:t>는 합의 알고리즘에서 설명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Bitcoin Genesis</a:t>
            </a:r>
            <a:r>
              <a:rPr lang="ko-KR" altLang="en-US" dirty="0"/>
              <a:t> </a:t>
            </a:r>
            <a:r>
              <a:rPr lang="en-US" altLang="ko-KR" dirty="0"/>
              <a:t>block previous hash: 0000000000000000000000000000000000000000000000000000000000000000</a:t>
            </a:r>
          </a:p>
          <a:p>
            <a:r>
              <a:rPr lang="en-US" altLang="ko-KR" dirty="0"/>
              <a:t>https://en.bitcoin.it/wiki/Genesis_block</a:t>
            </a:r>
          </a:p>
          <a:p>
            <a:endParaRPr lang="en-US" altLang="ko-KR" dirty="0"/>
          </a:p>
          <a:p>
            <a:r>
              <a:rPr lang="en-US" altLang="ko-KR" dirty="0"/>
              <a:t>Ethereum Genesis block previous hash: </a:t>
            </a:r>
            <a:r>
              <a:rPr lang="en-US" altLang="ko-KR" b="0" i="0" dirty="0">
                <a:solidFill>
                  <a:srgbClr val="1E2022"/>
                </a:solidFill>
                <a:effectLst/>
                <a:latin typeface="Helvetica" panose="020B0604020202020204" pitchFamily="34" charset="0"/>
              </a:rPr>
              <a:t>0x0000000000000000000000000000000000000000000000000000000000000000</a:t>
            </a:r>
            <a:endParaRPr lang="en-US" altLang="ko-KR" dirty="0"/>
          </a:p>
          <a:p>
            <a:r>
              <a:rPr lang="en-US" altLang="ko-KR" dirty="0"/>
              <a:t>https://etherscan.io/block/0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1470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타임스탬프</a:t>
            </a:r>
            <a:r>
              <a:rPr lang="en-US" altLang="ko-KR" dirty="0"/>
              <a:t>: http://wiki.hash.kr/index.php/%ED%83%80%EC%9E%84%EC%8A%A4%ED%83%AC%ED%94%84</a:t>
            </a:r>
          </a:p>
          <a:p>
            <a:r>
              <a:rPr lang="en-US" altLang="ko-KR" sz="1200" dirty="0"/>
              <a:t>'</a:t>
            </a:r>
            <a:r>
              <a:rPr lang="ko-KR" altLang="en-US" sz="1200" dirty="0"/>
              <a:t>시간</a:t>
            </a:r>
            <a:r>
              <a:rPr lang="en-US" altLang="ko-KR" sz="1200" dirty="0"/>
              <a:t>(time)' + '</a:t>
            </a:r>
            <a:r>
              <a:rPr lang="ko-KR" altLang="en-US" sz="1200" dirty="0"/>
              <a:t>도장을 찍다</a:t>
            </a:r>
            <a:r>
              <a:rPr lang="en-US" altLang="ko-KR" sz="1200" dirty="0"/>
              <a:t>(stamp)' </a:t>
            </a:r>
            <a:r>
              <a:rPr lang="ko-KR" altLang="en-US" sz="1200" dirty="0"/>
              <a:t>의 합성어</a:t>
            </a:r>
            <a:r>
              <a:rPr lang="en-US" altLang="ko-KR" sz="1200" dirty="0"/>
              <a:t> : </a:t>
            </a:r>
            <a:r>
              <a:rPr lang="ko-KR" altLang="en-US" sz="1200" dirty="0"/>
              <a:t>어떤 일이 일어난 시간을 기록하는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787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타임스탬프</a:t>
            </a:r>
            <a:r>
              <a:rPr lang="en-US" altLang="ko-KR" dirty="0"/>
              <a:t>: http://wiki.hash.kr/index.php/%ED%83%80%EC%9E%84%EC%8A%A4%ED%83%AC%ED%94%84</a:t>
            </a:r>
          </a:p>
          <a:p>
            <a:r>
              <a:rPr lang="en-US" altLang="ko-KR" sz="1200" dirty="0"/>
              <a:t>'</a:t>
            </a:r>
            <a:r>
              <a:rPr lang="ko-KR" altLang="en-US" sz="1200" dirty="0"/>
              <a:t>시간</a:t>
            </a:r>
            <a:r>
              <a:rPr lang="en-US" altLang="ko-KR" sz="1200" dirty="0"/>
              <a:t>(time)' + '</a:t>
            </a:r>
            <a:r>
              <a:rPr lang="ko-KR" altLang="en-US" sz="1200" dirty="0"/>
              <a:t>도장을 찍다</a:t>
            </a:r>
            <a:r>
              <a:rPr lang="en-US" altLang="ko-KR" sz="1200" dirty="0"/>
              <a:t>(stamp)' </a:t>
            </a:r>
            <a:r>
              <a:rPr lang="ko-KR" altLang="en-US" sz="1200" dirty="0"/>
              <a:t>의 합성어</a:t>
            </a:r>
            <a:r>
              <a:rPr lang="en-US" altLang="ko-KR" sz="1200" dirty="0"/>
              <a:t> : </a:t>
            </a:r>
            <a:r>
              <a:rPr lang="ko-KR" altLang="en-US" sz="1200" dirty="0"/>
              <a:t>어떤 일이 일어난 시간을 기록하는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777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Bitcoin Genesis</a:t>
            </a:r>
            <a:r>
              <a:rPr lang="ko-KR" altLang="en-US" dirty="0"/>
              <a:t> </a:t>
            </a:r>
            <a:r>
              <a:rPr lang="en-US" altLang="ko-KR" dirty="0"/>
              <a:t>block previous hash: 0000000000000000000000000000000000000000000000000000000000000000</a:t>
            </a:r>
          </a:p>
          <a:p>
            <a:r>
              <a:rPr lang="en-US" altLang="ko-KR" dirty="0"/>
              <a:t>https://en.bitcoin.it/wiki/Genesis_block</a:t>
            </a:r>
          </a:p>
          <a:p>
            <a:endParaRPr lang="en-US" altLang="ko-KR" dirty="0"/>
          </a:p>
          <a:p>
            <a:r>
              <a:rPr lang="en-US" altLang="ko-KR" dirty="0"/>
              <a:t>Ethereum Genesis block previous hash: </a:t>
            </a:r>
            <a:r>
              <a:rPr lang="en-US" altLang="ko-KR" b="0" i="0" dirty="0">
                <a:solidFill>
                  <a:srgbClr val="1E2022"/>
                </a:solidFill>
                <a:effectLst/>
                <a:latin typeface="Helvetica" panose="020B0604020202020204" pitchFamily="34" charset="0"/>
              </a:rPr>
              <a:t>0x0000000000000000000000000000000000000000000000000000000000000000</a:t>
            </a:r>
            <a:endParaRPr lang="en-US" altLang="ko-KR" dirty="0"/>
          </a:p>
          <a:p>
            <a:r>
              <a:rPr lang="en-US" altLang="ko-KR" dirty="0"/>
              <a:t>https://etherscan.io/block/0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139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Bitcoin Genesis</a:t>
            </a:r>
            <a:r>
              <a:rPr lang="ko-KR" altLang="en-US" dirty="0"/>
              <a:t> </a:t>
            </a:r>
            <a:r>
              <a:rPr lang="en-US" altLang="ko-KR" dirty="0"/>
              <a:t>block previous hash: 0000000000000000000000000000000000000000000000000000000000000000</a:t>
            </a:r>
          </a:p>
          <a:p>
            <a:r>
              <a:rPr lang="en-US" altLang="ko-KR" dirty="0"/>
              <a:t>https://en.bitcoin.it/wiki/Genesis_block</a:t>
            </a:r>
          </a:p>
          <a:p>
            <a:endParaRPr lang="en-US" altLang="ko-KR" dirty="0"/>
          </a:p>
          <a:p>
            <a:r>
              <a:rPr lang="en-US" altLang="ko-KR" dirty="0"/>
              <a:t>Ethereum Genesis block previous hash: </a:t>
            </a:r>
            <a:r>
              <a:rPr lang="en-US" altLang="ko-KR" b="0" i="0" dirty="0">
                <a:solidFill>
                  <a:srgbClr val="1E2022"/>
                </a:solidFill>
                <a:effectLst/>
                <a:latin typeface="Helvetica" panose="020B0604020202020204" pitchFamily="34" charset="0"/>
              </a:rPr>
              <a:t>0x0000000000000000000000000000000000000000000000000000000000000000</a:t>
            </a:r>
            <a:endParaRPr lang="en-US" altLang="ko-KR" dirty="0"/>
          </a:p>
          <a:p>
            <a:r>
              <a:rPr lang="en-US" altLang="ko-KR" dirty="0"/>
              <a:t>https://etherscan.io/block/0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072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https://satoshi.nakamotoinstitute.org/emails/cryptography/threads/1/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9929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rgbClr val="EF296B"/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 : </a:t>
            </a:r>
            <a:r>
              <a:rPr lang="en-US" altLang="ko-KR" dirty="0"/>
              <a:t>242c5b25690f1e3f124e165286c0d5994e8b9be0508488b445557c9db8acce69</a:t>
            </a:r>
          </a:p>
          <a:p>
            <a:endParaRPr lang="en-US" altLang="ko-KR" dirty="0"/>
          </a:p>
          <a:p>
            <a:r>
              <a:rPr lang="en-US" altLang="ko-KR" dirty="0"/>
              <a:t>3d29118bf7c80ae0d31eb593014d0da2039e54266d58d6579b960af46832254c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089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블록체인 </a:t>
            </a:r>
            <a:r>
              <a:rPr lang="en-US" altLang="ko-KR" dirty="0"/>
              <a:t>= Timestamp Server</a:t>
            </a:r>
          </a:p>
          <a:p>
            <a:r>
              <a:rPr lang="en-US" altLang="ko-KR" dirty="0"/>
              <a:t>Bitcoin Paper</a:t>
            </a:r>
            <a:r>
              <a:rPr lang="ko-KR" altLang="en-US" dirty="0"/>
              <a:t>에는 블록과 체인이 따로 언급되지만</a:t>
            </a:r>
            <a:r>
              <a:rPr lang="en-US" altLang="ko-KR" dirty="0"/>
              <a:t>, </a:t>
            </a:r>
            <a:r>
              <a:rPr lang="ko-KR" altLang="en-US" dirty="0"/>
              <a:t>명시적으로 블록체인이 언급되지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7952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컴펌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승인</a:t>
            </a:r>
            <a:r>
              <a:rPr lang="en-US" altLang="ko-KR" dirty="0"/>
              <a:t>, </a:t>
            </a:r>
            <a:r>
              <a:rPr lang="ko-KR" altLang="en-US" dirty="0"/>
              <a:t>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94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https://github.com/bitcoin/bitcoin/blob/master/src/primitives/block.h</a:t>
            </a:r>
          </a:p>
          <a:p>
            <a:r>
              <a:rPr lang="en-US" altLang="ko-KR" dirty="0"/>
              <a:t>https://ethereum.stackexchange.com/questions/268/ethereum-block-architecture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708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블록체인 </a:t>
            </a:r>
            <a:r>
              <a:rPr lang="en-US" altLang="ko-KR" dirty="0"/>
              <a:t>= Timestamp Server</a:t>
            </a:r>
          </a:p>
          <a:p>
            <a:r>
              <a:rPr lang="en-US" altLang="ko-KR" dirty="0"/>
              <a:t>Bitcoin Paper</a:t>
            </a:r>
            <a:r>
              <a:rPr lang="ko-KR" altLang="en-US" dirty="0"/>
              <a:t>에는 블록과 체인이 따로 언급되지만</a:t>
            </a:r>
            <a:r>
              <a:rPr lang="en-US" altLang="ko-KR" dirty="0"/>
              <a:t>, </a:t>
            </a:r>
            <a:r>
              <a:rPr lang="ko-KR" altLang="en-US" dirty="0"/>
              <a:t>명시적으로 블록체인이 언급되지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5326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https://www.oreilly.com/library/view/mastering-bitcoin/9781491902639/ch05.html</a:t>
            </a:r>
          </a:p>
          <a:p>
            <a:r>
              <a:rPr lang="en-US" altLang="ko-KR" dirty="0"/>
              <a:t>https://academy.horizen.io/technology/expert/utxo-vs-account-model/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221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Account: https://ethereum.org/en/developers/docs/accounts/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3400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주소 생성</a:t>
            </a:r>
            <a:r>
              <a:rPr lang="en-US" altLang="ko-KR" dirty="0"/>
              <a:t>: https://medium.com/coinmonks/how-to-generate-a-bitcoin-address-step-by-step-9d7fcbf1ad0b</a:t>
            </a:r>
          </a:p>
          <a:p>
            <a:r>
              <a:rPr lang="en-US" altLang="ko-KR" dirty="0"/>
              <a:t>https://pthree.org/2014/05/02/analysis-of-ripemd-160/</a:t>
            </a:r>
          </a:p>
          <a:p>
            <a:r>
              <a:rPr lang="en-US" altLang="ko-KR" dirty="0"/>
              <a:t>P2SH: https://wikidocs.net/14507</a:t>
            </a:r>
          </a:p>
          <a:p>
            <a:endParaRPr lang="en-US" altLang="ko-KR" dirty="0"/>
          </a:p>
          <a:p>
            <a:r>
              <a:rPr lang="en-US" altLang="ko-KR" dirty="0"/>
              <a:t>EIP-55 : https://github.com/ethereum/EIPs/blob/master/EIPS/eip-55.md</a:t>
            </a:r>
          </a:p>
          <a:p>
            <a:r>
              <a:rPr lang="en-US" altLang="ko-KR" dirty="0"/>
              <a:t>Bitcoin base58Check: https://en.bitcoin.it/wiki/Base58Check_encoding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0OIl </a:t>
            </a:r>
            <a:r>
              <a:rPr lang="ko-KR" altLang="en-US" dirty="0"/>
              <a:t>제거 </a:t>
            </a:r>
            <a:r>
              <a:rPr lang="en-US" altLang="ko-KR" dirty="0"/>
              <a:t>(4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숫자와 알파벳이 아닌 문자 제거 </a:t>
            </a:r>
            <a:r>
              <a:rPr lang="en-US" altLang="ko-KR" dirty="0"/>
              <a:t>62: +, 63: / (2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\n (line break </a:t>
            </a:r>
            <a:r>
              <a:rPr lang="ko-KR" altLang="en-US" dirty="0"/>
              <a:t>제거</a:t>
            </a:r>
            <a:r>
              <a:rPr lang="en-US" altLang="ko-KR" dirty="0"/>
              <a:t>) (1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alphanumeric</a:t>
            </a:r>
            <a:r>
              <a:rPr lang="ko-KR" altLang="en-US" dirty="0"/>
              <a:t> 인 경우 더블클릭으로 한번에 선택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5348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분산 환경 내 데이터 상태에서 서로 믿을 수 없는 컴퓨터들간 여러 데이터의 상태 값을 공유할 수 있는 방법은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https://satoshi.nakamotoinstitute.org/emails/cryptography/threads/1/#014847</a:t>
            </a:r>
          </a:p>
          <a:p>
            <a:endParaRPr lang="en-US" altLang="ko-KR" dirty="0"/>
          </a:p>
          <a:p>
            <a:r>
              <a:rPr lang="en-US" altLang="ko-KR" dirty="0"/>
              <a:t>https://wiki.ncsoft.com/pages/viewpage.action?pageId=466690987</a:t>
            </a:r>
          </a:p>
          <a:p>
            <a:r>
              <a:rPr lang="en-US" altLang="ko-KR" dirty="0"/>
              <a:t>Practical </a:t>
            </a:r>
            <a:r>
              <a:rPr lang="ko-KR" altLang="en-US" dirty="0"/>
              <a:t>실용적인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https://dl.acm.org/doi/10.1145/357172.357176</a:t>
            </a:r>
          </a:p>
          <a:p>
            <a:endParaRPr lang="en-US" altLang="ko-KR" dirty="0"/>
          </a:p>
          <a:p>
            <a:r>
              <a:rPr lang="ko-KR" altLang="en-US" dirty="0" err="1"/>
              <a:t>레슬리</a:t>
            </a:r>
            <a:r>
              <a:rPr lang="ko-KR" altLang="en-US" dirty="0"/>
              <a:t> </a:t>
            </a:r>
            <a:r>
              <a:rPr lang="ko-KR" altLang="en-US" dirty="0" err="1"/>
              <a:t>램포트</a:t>
            </a:r>
            <a:r>
              <a:rPr lang="en-US" altLang="ko-KR" dirty="0"/>
              <a:t> – </a:t>
            </a:r>
            <a:r>
              <a:rPr lang="en-US" altLang="ko-KR" dirty="0" err="1"/>
              <a:t>Paxos</a:t>
            </a:r>
            <a:r>
              <a:rPr lang="en-US" altLang="ko-KR" dirty="0"/>
              <a:t> </a:t>
            </a:r>
            <a:r>
              <a:rPr lang="ko-KR" altLang="en-US" dirty="0"/>
              <a:t>제안</a:t>
            </a:r>
            <a:r>
              <a:rPr lang="en-US" altLang="ko-KR" dirty="0"/>
              <a:t>, </a:t>
            </a:r>
            <a:r>
              <a:rPr lang="ko-KR" altLang="en-US" dirty="0" err="1"/>
              <a:t>프레드</a:t>
            </a:r>
            <a:r>
              <a:rPr lang="ko-KR" altLang="en-US" dirty="0"/>
              <a:t> </a:t>
            </a:r>
            <a:r>
              <a:rPr lang="ko-KR" altLang="en-US" dirty="0" err="1"/>
              <a:t>슈나이더에</a:t>
            </a:r>
            <a:r>
              <a:rPr lang="ko-KR" altLang="en-US" dirty="0"/>
              <a:t> 의해 검증 </a:t>
            </a:r>
            <a:r>
              <a:rPr lang="en-US" altLang="ko-KR" dirty="0"/>
              <a:t>-&gt; </a:t>
            </a:r>
            <a:r>
              <a:rPr lang="ko-KR" altLang="en-US" dirty="0"/>
              <a:t>분산 컴퓨팅을 위한 상태 기계 접근법 기초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비잔틴 장애 허용</a:t>
            </a:r>
            <a:r>
              <a:rPr lang="en-US" altLang="ko-KR" dirty="0"/>
              <a:t>: http://wiki.hash.kr/index.php/%EB%B9%84%EC%9E%94%ED%8B%B4_%EC%9E%A5%EC%95%A0_%ED%97%88%EC%9A%A9</a:t>
            </a: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첫 번째 솔루션은 전달된 메시지가 위조될 수도 있다는 시나리오를 가정한다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 </a:t>
            </a:r>
            <a:endParaRPr lang="en-US" altLang="ko-KR" dirty="0"/>
          </a:p>
          <a:p>
            <a:r>
              <a:rPr lang="ko-KR" altLang="en-US" dirty="0"/>
              <a:t>두 번째 솔루션은 메시지의 서명이 위조될 수 없다는 전제로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“모두가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사실로는 충분하지 않습니다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사실도 모두가 알아야 하며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또 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사실을 우리가 모두 다 안다는 사실도 전원이 알아야 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비잔틴 장군의 문제처럼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분산 데이터 시스템에서 오래된 난제이다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.”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2008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일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사토시</a:t>
            </a:r>
            <a:r>
              <a:rPr lang="ko-KR" altLang="en-US" b="0" i="0" u="none" strike="noStrike" dirty="0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 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나카모토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4" tooltip="비트코인"/>
              </a:rPr>
              <a:t>비트코인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개발 작업을 협업했던 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제임스 </a:t>
            </a:r>
            <a:r>
              <a:rPr lang="en-US" altLang="ko-KR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A 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도널드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가 사토시에게 보낸 이메일의 일부 내용이다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제임스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A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도널드가 보낸 말꼬리를 계속 잡는 문구는 컴퓨터 네트워크 분야에서 주로 다루는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6" tooltip="두 장군의 문제 (없는 문서)"/>
              </a:rPr>
              <a:t>두 장군의 문제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’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(Two Generals Problem)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에서 출발한다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이후 이 문제는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비잔틴 장군의 </a:t>
            </a:r>
            <a:r>
              <a:rPr lang="ko-KR" altLang="en-US" b="0" i="0" u="none" strike="noStrike" dirty="0" err="1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문제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’로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 확장이 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2631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https://satoshi.nakamotoinstitute.org/emails/cryptography/threads/1/#014847</a:t>
            </a:r>
          </a:p>
          <a:p>
            <a:endParaRPr lang="en-US" altLang="ko-KR" dirty="0"/>
          </a:p>
          <a:p>
            <a:r>
              <a:rPr lang="en-US" altLang="ko-KR" dirty="0"/>
              <a:t>https://wiki.ncsoft.com/pages/viewpage.action?pageId=466690987</a:t>
            </a:r>
          </a:p>
          <a:p>
            <a:r>
              <a:rPr lang="en-US" altLang="ko-KR" dirty="0"/>
              <a:t>Practical </a:t>
            </a:r>
            <a:r>
              <a:rPr lang="ko-KR" altLang="en-US" dirty="0"/>
              <a:t>실용적인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https://dl.acm.org/doi/10.1145/357172.357176</a:t>
            </a:r>
          </a:p>
          <a:p>
            <a:r>
              <a:rPr lang="ko-KR" altLang="en-US" dirty="0" err="1"/>
              <a:t>레슬리</a:t>
            </a:r>
            <a:r>
              <a:rPr lang="ko-KR" altLang="en-US" dirty="0"/>
              <a:t> </a:t>
            </a:r>
            <a:r>
              <a:rPr lang="ko-KR" altLang="en-US" dirty="0" err="1"/>
              <a:t>램포트</a:t>
            </a:r>
            <a:r>
              <a:rPr lang="en-US" altLang="ko-KR" dirty="0"/>
              <a:t> – </a:t>
            </a:r>
            <a:r>
              <a:rPr lang="en-US" altLang="ko-KR" dirty="0" err="1"/>
              <a:t>Paxos</a:t>
            </a:r>
            <a:r>
              <a:rPr lang="en-US" altLang="ko-KR" dirty="0"/>
              <a:t> </a:t>
            </a:r>
            <a:r>
              <a:rPr lang="ko-KR" altLang="en-US" dirty="0"/>
              <a:t>제안</a:t>
            </a:r>
            <a:r>
              <a:rPr lang="en-US" altLang="ko-KR" dirty="0"/>
              <a:t>, </a:t>
            </a:r>
            <a:r>
              <a:rPr lang="ko-KR" altLang="en-US" dirty="0" err="1"/>
              <a:t>프레드</a:t>
            </a:r>
            <a:r>
              <a:rPr lang="ko-KR" altLang="en-US" dirty="0"/>
              <a:t> </a:t>
            </a:r>
            <a:r>
              <a:rPr lang="ko-KR" altLang="en-US" dirty="0" err="1"/>
              <a:t>슈나이더에</a:t>
            </a:r>
            <a:r>
              <a:rPr lang="ko-KR" altLang="en-US" dirty="0"/>
              <a:t> 의해 검증 </a:t>
            </a:r>
            <a:r>
              <a:rPr lang="en-US" altLang="ko-KR" dirty="0"/>
              <a:t>-&gt; </a:t>
            </a:r>
            <a:r>
              <a:rPr lang="ko-KR" altLang="en-US" dirty="0"/>
              <a:t>분산 컴퓨팅을 위한 상태 기계 접근법 기초</a:t>
            </a:r>
            <a:endParaRPr lang="en-US" altLang="ko-KR" dirty="0"/>
          </a:p>
          <a:p>
            <a:r>
              <a:rPr lang="ko-KR" altLang="en-US" dirty="0"/>
              <a:t>한글</a:t>
            </a:r>
            <a:r>
              <a:rPr lang="en-US" altLang="ko-KR" dirty="0"/>
              <a:t>: https://boohyung.gitbook.io/tech/research/byzantine-generals-problem</a:t>
            </a:r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비잔틴 장애 허용</a:t>
            </a:r>
            <a:r>
              <a:rPr lang="en-US" altLang="ko-KR" dirty="0"/>
              <a:t>: http://wiki.hash.kr/index.php/%EB%B9%84%EC%9E%94%ED%8B%B4_%EC%9E%A5%EC%95%A0_%ED%97%88%EC%9A%A9</a:t>
            </a: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첫 번째 솔루션은 전달된 메시지가 위조될 수도 있다는 시나리오를 가정한다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 </a:t>
            </a:r>
            <a:endParaRPr lang="en-US" altLang="ko-KR" dirty="0"/>
          </a:p>
          <a:p>
            <a:r>
              <a:rPr lang="ko-KR" altLang="en-US" dirty="0"/>
              <a:t>두 번째 솔루션은 메시지의 서명이 위조될 수 없다는 전제로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“모두가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사실로는 충분하지 않습니다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사실도 모두가 알아야 하며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또 모두가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X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를 안다는 사실을 우리가 모두 다 안다는 사실도 전원이 알아야 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비잔틴 장군의 문제처럼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분산 데이터 시스템에서 오래된 난제이다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.”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2008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년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11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월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13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일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사토시</a:t>
            </a:r>
            <a:r>
              <a:rPr lang="ko-KR" altLang="en-US" b="0" i="0" u="none" strike="noStrike" dirty="0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 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3" tooltip="사토시 나카모토"/>
              </a:rPr>
              <a:t>나카모토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</a:t>
            </a:r>
            <a:r>
              <a:rPr lang="ko-KR" altLang="en-US" b="0" i="0" u="none" strike="noStrike" dirty="0" err="1">
                <a:solidFill>
                  <a:srgbClr val="002BB8"/>
                </a:solidFill>
                <a:effectLst/>
                <a:latin typeface="Helvetica Neue"/>
                <a:hlinkClick r:id="rId4" tooltip="비트코인"/>
              </a:rPr>
              <a:t>비트코인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 개발 작업을 협업했던 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제임스 </a:t>
            </a:r>
            <a:r>
              <a:rPr lang="en-US" altLang="ko-KR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A 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5" tooltip="제임스 A 도널드 (없는 문서)"/>
              </a:rPr>
              <a:t>도널드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가 사토시에게 보낸 이메일의 일부 내용이다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제임스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A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도널드가 보낸 말꼬리를 계속 잡는 문구는 컴퓨터 네트워크 분야에서 주로 다루는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6" tooltip="두 장군의 문제 (없는 문서)"/>
              </a:rPr>
              <a:t>두 장군의 문제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’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(Two Generals Problem)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에서 출발한다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이후 이 문제는 ‘</a:t>
            </a:r>
            <a:r>
              <a:rPr lang="ko-KR" altLang="en-US" b="0" i="0" u="none" strike="noStrike" dirty="0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비잔틴 장군의 </a:t>
            </a:r>
            <a:r>
              <a:rPr lang="ko-KR" altLang="en-US" b="0" i="0" u="none" strike="noStrike" dirty="0" err="1">
                <a:solidFill>
                  <a:srgbClr val="DD3333"/>
                </a:solidFill>
                <a:effectLst/>
                <a:latin typeface="Helvetica Neue"/>
                <a:hlinkClick r:id="rId7" tooltip="비잔틴 장군의 문제 (없는 문서)"/>
              </a:rPr>
              <a:t>문제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Helvetica Neue"/>
              </a:rPr>
              <a:t>’로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Helvetica Neue"/>
              </a:rPr>
              <a:t> 확장이 된다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Helvetica Neue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771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https://blockchair.com/bitcoin/block/0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7175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>
                <a:effectLst/>
              </a:rPr>
              <a:t>https://boohyung.gitbook.io/tech/research/byzantine-generals-problem</a:t>
            </a:r>
          </a:p>
          <a:p>
            <a:r>
              <a:rPr lang="en-US" altLang="ko-KR" b="1" dirty="0">
                <a:effectLst/>
              </a:rPr>
              <a:t>Pass Conditions: </a:t>
            </a:r>
            <a:r>
              <a:rPr lang="ko-KR" altLang="en-US" b="1" dirty="0">
                <a:effectLst/>
              </a:rPr>
              <a:t>어떻게 해야 전쟁에서 승리할 수 있을까</a:t>
            </a:r>
            <a:r>
              <a:rPr lang="en-US" altLang="ko-KR" b="1" dirty="0">
                <a:effectLst/>
              </a:rPr>
              <a:t>?</a:t>
            </a:r>
          </a:p>
          <a:p>
            <a:r>
              <a:rPr lang="ko-KR" altLang="en-US" dirty="0">
                <a:effectLst/>
              </a:rPr>
              <a:t>만약 사령관이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명령을 하달했을 때 메시지를 받은 장군들이 모두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을 이행해야 전쟁에서 승리할 수 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그렇기 때문에 배신자의 방해가 있더라도 모두 같은 결정을 할 수 있어야 한다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이에 저자는 추가적으로 아래의 두 가지 조건을 제시한다</a:t>
            </a:r>
            <a:r>
              <a:rPr lang="en-US" altLang="ko-KR" dirty="0">
                <a:effectLst/>
              </a:rPr>
              <a:t>. (IC, Interactive Consistency)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IC1: </a:t>
            </a:r>
            <a:r>
              <a:rPr lang="ko-KR" altLang="en-US" dirty="0">
                <a:effectLst/>
              </a:rPr>
              <a:t>배신자가 아닌 모든 장군들은 같은 명령을 이행한다</a:t>
            </a:r>
            <a:r>
              <a:rPr lang="en-US" altLang="ko-KR" dirty="0"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IC2: </a:t>
            </a:r>
            <a:r>
              <a:rPr lang="ko-KR" altLang="en-US" dirty="0">
                <a:effectLst/>
              </a:rPr>
              <a:t>만약 사령관이 배신자가 아니라면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배신자를 제외한 모든 장군들은 사령관의 명령을 이행한다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dirty="0">
                <a:effectLst/>
              </a:rPr>
              <a:t>BGP</a:t>
            </a:r>
            <a:r>
              <a:rPr lang="ko-KR" altLang="en-US" dirty="0">
                <a:effectLst/>
              </a:rPr>
              <a:t>가 생길 수 있는 최소 조건은 아래와 같이 합의 대상이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명일 때이다</a:t>
            </a:r>
            <a:r>
              <a:rPr lang="en-US" altLang="ko-KR" dirty="0">
                <a:effectLst/>
              </a:rPr>
              <a:t>. </a:t>
            </a:r>
          </a:p>
          <a:p>
            <a:r>
              <a:rPr lang="en-US" altLang="ko-KR" dirty="0" err="1">
                <a:effectLst/>
              </a:rPr>
              <a:t>V_i</a:t>
            </a:r>
            <a:r>
              <a:rPr lang="ko-KR" altLang="en-US" dirty="0">
                <a:effectLst/>
              </a:rPr>
              <a:t>가 </a:t>
            </a:r>
            <a:r>
              <a:rPr lang="en-US" altLang="ko-KR" dirty="0" err="1">
                <a:effectLst/>
              </a:rPr>
              <a:t>i</a:t>
            </a:r>
            <a:r>
              <a:rPr lang="ko-KR" altLang="en-US" dirty="0">
                <a:effectLst/>
              </a:rPr>
              <a:t>번째 장군이 받은 메시지의 집합이라고 할 때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일정 시간 이후 배신자가 아닌 장군들은 자신이 받은 메시지 내용으로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과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중 하나를 선택하여 이행한다</a:t>
            </a:r>
            <a:r>
              <a:rPr lang="en-US" altLang="ko-KR" dirty="0">
                <a:effectLst/>
              </a:rPr>
              <a:t>. (</a:t>
            </a:r>
            <a:r>
              <a:rPr lang="ko-KR" altLang="en-US" dirty="0">
                <a:effectLst/>
              </a:rPr>
              <a:t>과반수 우선 선택 기준</a:t>
            </a:r>
            <a:r>
              <a:rPr lang="en-US" altLang="ko-KR" dirty="0">
                <a:effectLst/>
              </a:rPr>
              <a:t>)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1.</a:t>
            </a:r>
            <a:r>
              <a:rPr lang="ko-KR" altLang="en-US" dirty="0">
                <a:effectLst/>
              </a:rPr>
              <a:t>사령관이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V_2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는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2.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가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r>
              <a:rPr lang="en-US" altLang="ko-KR" b="1" dirty="0">
                <a:effectLst/>
              </a:rPr>
              <a:t>m</a:t>
            </a:r>
            <a:r>
              <a:rPr lang="ko-KR" altLang="en-US" b="1" dirty="0">
                <a:effectLst/>
              </a:rPr>
              <a:t>의 수를 늘려서 </a:t>
            </a:r>
            <a:r>
              <a:rPr lang="en-US" altLang="ko-KR" b="1" dirty="0">
                <a:effectLst/>
              </a:rPr>
              <a:t>(m = 2, 3, ...)</a:t>
            </a:r>
            <a:r>
              <a:rPr lang="ko-KR" altLang="en-US" b="1" dirty="0">
                <a:effectLst/>
              </a:rPr>
              <a:t>장군의 수가 총 </a:t>
            </a:r>
            <a:r>
              <a:rPr lang="en-US" altLang="ko-KR" b="1" dirty="0">
                <a:effectLst/>
              </a:rPr>
              <a:t>3m</a:t>
            </a:r>
            <a:r>
              <a:rPr lang="ko-KR" altLang="en-US" b="1" dirty="0">
                <a:effectLst/>
              </a:rPr>
              <a:t>일 때를 생각해보면 배신자 집단에 사령관이 포함될 경우 정직한 장군들이 잘못된 결정을 하도록 조작이 가능함을 알 수 있다</a:t>
            </a:r>
            <a:r>
              <a:rPr lang="en-US" altLang="ko-KR" b="1" dirty="0">
                <a:effectLst/>
              </a:rPr>
              <a:t>. </a:t>
            </a:r>
            <a:endParaRPr lang="ko-KR" altLang="en-US" dirty="0">
              <a:effectLst/>
            </a:endParaRPr>
          </a:p>
          <a:p>
            <a:r>
              <a:rPr lang="ko-KR" altLang="en-US" dirty="0">
                <a:effectLst/>
              </a:rPr>
              <a:t>안정적인 합의를 위해서는 </a:t>
            </a:r>
            <a:r>
              <a:rPr lang="ko-KR" altLang="en-US" b="1" dirty="0">
                <a:effectLst/>
              </a:rPr>
              <a:t>장군들은 모두 같은 알고리즘을 통해 메시지를 전달하고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전달받은 메시지에서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이나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 </a:t>
            </a:r>
            <a:r>
              <a:rPr lang="ko-KR" altLang="en-US" b="1" dirty="0">
                <a:effectLst/>
              </a:rPr>
              <a:t>중 일치된 하나의 메시지를 도출할 수 있어야 한다</a:t>
            </a:r>
            <a:r>
              <a:rPr lang="en-US" altLang="ko-KR" b="1" dirty="0">
                <a:effectLst/>
              </a:rPr>
              <a:t>.</a:t>
            </a:r>
            <a:r>
              <a:rPr lang="ko-KR" altLang="en-US" dirty="0">
                <a:effectLst/>
              </a:rPr>
              <a:t> 이를 위해 저자는 두 가지 알고리즘을 제시한다</a:t>
            </a:r>
            <a:r>
              <a:rPr lang="en-US" altLang="ko-KR" dirty="0">
                <a:effectLst/>
              </a:rPr>
              <a:t>. </a:t>
            </a:r>
          </a:p>
          <a:p>
            <a:pPr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1775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https://wiki.ncsoft.com/pages/viewpage.action?pageId=466690987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3718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Nodes and Clients: https://ethereum.org/en/developers/docs/nodes-and-clients/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4702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910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en-US" altLang="ko-KR" dirty="0"/>
              <a:t>: https://developer.bitcoin.org/reference/transactions.html</a:t>
            </a:r>
          </a:p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즉 전자서명을 생성하기 위해선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직렬화된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 트랜잭션 데이터가 필요하다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여기서 문제가 발생한다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트랜잭션에는 전자서명이 포함되고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,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전자서명을 생성하기 위해서는 트랜잭션 데이터가 필요하여 무한 재귀에 빠지게 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이 문제를 해결하기 위해서 전자서명에 사용되는 트랜잭션 직렬화 데이터를 생성할 때 전자서명 부분을 제외한 체 </a:t>
            </a:r>
            <a:r>
              <a:rPr lang="ko-KR" altLang="en-US" b="0" i="0" dirty="0" err="1">
                <a:solidFill>
                  <a:srgbClr val="292929"/>
                </a:solidFill>
                <a:effectLst/>
                <a:latin typeface="charter"/>
              </a:rPr>
              <a:t>직렬화한다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 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제외 한 부분에는 참조하는 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UTXO</a:t>
            </a:r>
            <a:r>
              <a:rPr lang="ko-KR" altLang="en-US" b="0" i="0" dirty="0">
                <a:solidFill>
                  <a:srgbClr val="292929"/>
                </a:solidFill>
                <a:effectLst/>
                <a:latin typeface="charter"/>
              </a:rPr>
              <a:t>의 잠금 스크립트를 대신 채워 넣는다</a:t>
            </a:r>
            <a:r>
              <a:rPr lang="en-US" altLang="ko-KR" b="0" i="0" dirty="0">
                <a:solidFill>
                  <a:srgbClr val="292929"/>
                </a:solidFill>
                <a:effectLst/>
                <a:latin typeface="charter"/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이더리움</a:t>
            </a:r>
            <a:r>
              <a:rPr lang="en-US" altLang="ko-KR" dirty="0"/>
              <a:t>: </a:t>
            </a:r>
            <a:r>
              <a:rPr lang="en-US" altLang="ko-KR" dirty="0" err="1"/>
              <a:t>v,r,s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마스터링 </a:t>
            </a:r>
            <a:r>
              <a:rPr lang="ko-KR" altLang="en-US" dirty="0" err="1"/>
              <a:t>비트코인</a:t>
            </a:r>
            <a:r>
              <a:rPr lang="en-US" altLang="ko-KR" dirty="0"/>
              <a:t>: https://www.oreilly.com/library/view/mastering-bitcoin-2nd/9781491954379/ch04.html</a:t>
            </a:r>
          </a:p>
          <a:p>
            <a:endParaRPr lang="en-US" altLang="ko-KR" dirty="0"/>
          </a:p>
          <a:p>
            <a:r>
              <a:rPr lang="ko-KR" altLang="en-US" dirty="0" err="1"/>
              <a:t>비트코인</a:t>
            </a:r>
            <a:endParaRPr lang="en-US" altLang="ko-KR" dirty="0"/>
          </a:p>
          <a:p>
            <a:r>
              <a:rPr lang="en-US" altLang="ko-KR" dirty="0"/>
              <a:t> * </a:t>
            </a:r>
            <a:r>
              <a:rPr lang="ko-KR" altLang="en-US" dirty="0"/>
              <a:t>직렬화</a:t>
            </a:r>
            <a:r>
              <a:rPr lang="en-US" altLang="ko-KR" dirty="0"/>
              <a:t>: https://medium.com/programming-bitcoin/chapter-4-%EC%A7%81%EB%A0%AC%ED%99%94-6e3cd2092692 (</a:t>
            </a:r>
            <a:r>
              <a:rPr lang="ko-KR" altLang="en-US" dirty="0"/>
              <a:t>공개키 직렬화</a:t>
            </a:r>
            <a:r>
              <a:rPr lang="en-US" altLang="ko-KR" dirty="0"/>
              <a:t>, </a:t>
            </a:r>
            <a:r>
              <a:rPr lang="ko-KR" altLang="en-US" dirty="0"/>
              <a:t>서명 직렬화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*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9932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https://medium.com/@chamirachid/your-journey-to-consensus-part-1-6a88a6f818f6</a:t>
            </a:r>
          </a:p>
          <a:p>
            <a:r>
              <a:rPr lang="en-US" altLang="ko-KR" dirty="0"/>
              <a:t>https://101blockchains.com/%d0%ba%d0%be%d0%bd%d1%81%d0%b5%d0%bd%d1%81%d1%83%d1%81%d0%bd%d1%8b%d0%b5-%d0%b0%d0%bb%d0%b3%d0%be%d1%80%d0%b8%d1%82%d0%bc%d1%8b/#prettyPhoto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4578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7969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https://ethereum.org/en/developers/docs/blocks/</a:t>
            </a:r>
          </a:p>
          <a:p>
            <a:endParaRPr lang="en-US" altLang="ko-KR" dirty="0"/>
          </a:p>
          <a:p>
            <a:r>
              <a:rPr lang="en-US" altLang="ko-KR" dirty="0"/>
              <a:t>P37. https://docs.google.com/presentation/d/1UE4mMz7395pZmVOhFecnNv33AN0sGaNsmyr0hB2uNDs/edit#slide=id.g427855eac7_0_115</a:t>
            </a:r>
          </a:p>
          <a:p>
            <a:r>
              <a:rPr lang="en-US" altLang="ko-KR" sz="1800" b="0" i="0" u="none" strike="noStrike" dirty="0" err="1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PoW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는 합의를 도출하기 위한 수단이 아니라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속도를 제한하기 위한 수단이다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. Ethereum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의 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GHOST 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프로토콜이 합의에 수단으로 사용된다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altLang="ko-KR" sz="1800" b="0" i="0" u="none" strike="noStrike" dirty="0">
              <a:solidFill>
                <a:srgbClr val="43434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dirty="0"/>
              <a:t>https://wikidocs.net/14501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6831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&gt; node .\nonce.js</a:t>
            </a:r>
          </a:p>
          <a:p>
            <a:r>
              <a:rPr lang="en-US" altLang="ko-KR" dirty="0"/>
              <a:t>input: 0, hash: 0x044852b2a670ade5407e78fb2863c51de9fcb96542a07186fe3aeda6bb8a116d</a:t>
            </a:r>
          </a:p>
          <a:p>
            <a:r>
              <a:rPr lang="en-US" altLang="ko-KR" dirty="0"/>
              <a:t>input: 54, hash: 0x006b3e710f3089a74ecb6b0f5948e5ff07a3db6ba4da475d2be17624ba96b95b</a:t>
            </a:r>
          </a:p>
          <a:p>
            <a:r>
              <a:rPr lang="en-US" altLang="ko-KR" dirty="0"/>
              <a:t>input: 3090, hash: 0x0002acedfab50d6a80ad93af534e1daf25dc0cc20e73407607e38e2829e84fbf</a:t>
            </a:r>
          </a:p>
          <a:p>
            <a:r>
              <a:rPr lang="en-US" altLang="ko-KR" dirty="0"/>
              <a:t>input: 114066, hash: 0x0000d299e6ec960e2ae1c5e623a9fddf414b766b7a1259832b5a473be461a6c2</a:t>
            </a:r>
          </a:p>
          <a:p>
            <a:r>
              <a:rPr lang="en-US" altLang="ko-KR" dirty="0"/>
              <a:t>input: 1457263, hash: 0x0000023aeb88ed23d6f6d1121b4e05640cf917580f56b72faafd92160f1859fd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9362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https://www.datadriveninvestor.com/2019/11/21/a-decomposition-of-the-bitcoin-block-header/</a:t>
            </a:r>
          </a:p>
          <a:p>
            <a:r>
              <a:rPr lang="en-US" altLang="ko-KR" dirty="0"/>
              <a:t>https://dlt-repo.net/how-to-calculate-a-bitcoin-block-hash-manually/</a:t>
            </a:r>
          </a:p>
          <a:p>
            <a:endParaRPr lang="en-US" altLang="ko-KR" dirty="0"/>
          </a:p>
          <a:p>
            <a:r>
              <a:rPr lang="en-US" altLang="ko-KR" dirty="0"/>
              <a:t>https://github.com/bitcoin/bitcoin/blob/master/contrib/signet/miner#L348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34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https://ethereum.org/en/history/</a:t>
            </a:r>
          </a:p>
          <a:p>
            <a:r>
              <a:rPr lang="en-US" altLang="ko-KR" dirty="0"/>
              <a:t>https://etherscan.io/block/0</a:t>
            </a:r>
          </a:p>
          <a:p>
            <a:r>
              <a:rPr lang="en-US" altLang="ko-KR" dirty="0"/>
              <a:t>https://ethereum.org/en/whitepaper/</a:t>
            </a:r>
          </a:p>
          <a:p>
            <a:r>
              <a:rPr lang="ko-KR" altLang="en-US" dirty="0"/>
              <a:t>번역</a:t>
            </a:r>
            <a:r>
              <a:rPr lang="en-US" altLang="ko-KR" dirty="0"/>
              <a:t>: https://github.com/ethereum/wiki/wiki/%5BKorean%5D-White-Paper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4885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hlinkClick r:id="rId3"/>
              </a:rPr>
              <a:t>https://en.bitcoin.it/wiki/Difficulty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hlinkClick r:id="rId3"/>
              </a:rPr>
              <a:t>https://minerdaily.com/2021/how-are-bitcoins-difficulty-and-hash-rate-calculated/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https://steemit.com/kr/@loum/21zhq3-how-to-calculate-the-difficulty-of-bitcoin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5068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coinbase</a:t>
            </a:r>
            <a:endParaRPr lang="en-US" altLang="ko-KR" dirty="0"/>
          </a:p>
          <a:p>
            <a:r>
              <a:rPr lang="ko-KR" altLang="en-US" dirty="0"/>
              <a:t>금본위제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6619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https://www.coindeskkorea.com/news/articleView.html?idxno=70609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3215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mining.cpp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6349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mining.cpp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8914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miner.cpp - </a:t>
            </a:r>
            <a:r>
              <a:rPr lang="en-US" altLang="ko-KR" dirty="0" err="1"/>
              <a:t>CreateNewBlock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7292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MAX_FUTURE_BLOCK_TIME = 2 * 60 * 60)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endParaRPr lang="en-US" altLang="ko-KR" dirty="0"/>
          </a:p>
          <a:p>
            <a:r>
              <a:rPr lang="en-US" altLang="ko-KR" dirty="0"/>
              <a:t>https://learn.saylor.org/mod/book/view.php?id=36380&amp;forceview=1</a:t>
            </a:r>
          </a:p>
          <a:p>
            <a:r>
              <a:rPr lang="en-US" altLang="ko-KR" dirty="0"/>
              <a:t>https://github.com/bitcoin/bitcoin/blob/5d53cf38784df9ad9ed10306bf3fba3002fd9244/src/net_processing.cpp#L1742</a:t>
            </a:r>
          </a:p>
          <a:p>
            <a:endParaRPr lang="en-US" altLang="ko-KR" dirty="0"/>
          </a:p>
          <a:p>
            <a:r>
              <a:rPr lang="en-US" altLang="ko-KR" dirty="0"/>
              <a:t>https://github.com/bitcoin/bitcoin/blob/master/src/validation.cpp#L3327</a:t>
            </a:r>
          </a:p>
          <a:p>
            <a:endParaRPr lang="en-US" altLang="ko-KR" dirty="0"/>
          </a:p>
          <a:p>
            <a:r>
              <a:rPr lang="ko-KR" altLang="en-US" dirty="0"/>
              <a:t>블록 크기</a:t>
            </a:r>
            <a:r>
              <a:rPr lang="en-US" altLang="ko-KR" dirty="0"/>
              <a:t>: https://ko.bitcoinethereumnews.com/bitcoin/what-is-the-bitcoin-block-size-debate-and-why-does-it-matter/</a:t>
            </a:r>
          </a:p>
          <a:p>
            <a:r>
              <a:rPr lang="en-US" altLang="ko-KR" dirty="0"/>
              <a:t>1MB (4MB)</a:t>
            </a:r>
          </a:p>
          <a:p>
            <a:r>
              <a:rPr lang="en-US" altLang="ko-KR" dirty="0"/>
              <a:t>https://github.com/bitcoin/bips/blob/master/bip-0141.mediawiki</a:t>
            </a:r>
          </a:p>
          <a:p>
            <a:endParaRPr lang="en-US" altLang="ko-KR" dirty="0"/>
          </a:p>
          <a:p>
            <a:r>
              <a:rPr lang="en-US" altLang="ko-KR" dirty="0"/>
              <a:t>validation.cpp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GenerateBlock</a:t>
            </a:r>
            <a:r>
              <a:rPr lang="en-US" altLang="ko-KR" dirty="0"/>
              <a:t>(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block.hashMerkleRoot</a:t>
            </a:r>
            <a:r>
              <a:rPr lang="en-US" altLang="ko-KR" dirty="0"/>
              <a:t> = </a:t>
            </a:r>
            <a:r>
              <a:rPr lang="en-US" altLang="ko-KR" dirty="0" err="1"/>
              <a:t>BlockMerkleRoot</a:t>
            </a:r>
            <a:r>
              <a:rPr lang="en-US" altLang="ko-KR" dirty="0"/>
              <a:t>(block);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findNonce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ChainstateManager</a:t>
            </a:r>
            <a:r>
              <a:rPr lang="en-US" altLang="ko-KR" dirty="0"/>
              <a:t>::</a:t>
            </a:r>
            <a:r>
              <a:rPr lang="en-US" altLang="ko-KR" dirty="0" err="1"/>
              <a:t>ProcessNewBlock</a:t>
            </a:r>
            <a:r>
              <a:rPr lang="en-US" altLang="ko-KR" dirty="0"/>
              <a:t>(</a:t>
            </a:r>
            <a:br>
              <a:rPr lang="en-US" altLang="ko-KR" dirty="0"/>
            </a:br>
            <a:r>
              <a:rPr lang="en-US" altLang="ko-KR" dirty="0"/>
              <a:t>    bool </a:t>
            </a:r>
            <a:r>
              <a:rPr lang="en-US" altLang="ko-KR" dirty="0" err="1"/>
              <a:t>CheckBlock</a:t>
            </a:r>
            <a:r>
              <a:rPr lang="en-US" altLang="ko-KR" dirty="0"/>
              <a:t>() validation.cpp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  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static bool </a:t>
            </a:r>
            <a:r>
              <a:rPr lang="en-US" altLang="ko-KR" dirty="0" err="1"/>
              <a:t>CheckBlockHeader</a:t>
            </a:r>
            <a:r>
              <a:rPr lang="en-US" altLang="ko-KR" dirty="0"/>
              <a:t>( validation.cpp Check </a:t>
            </a:r>
            <a:r>
              <a:rPr lang="en-US" altLang="ko-KR" dirty="0" err="1"/>
              <a:t>PoW</a:t>
            </a:r>
            <a:endParaRPr lang="en-US" altLang="ko-KR" dirty="0"/>
          </a:p>
          <a:p>
            <a:r>
              <a:rPr lang="en-US" altLang="ko-KR" dirty="0"/>
              <a:t>    bool </a:t>
            </a:r>
            <a:r>
              <a:rPr lang="en-US" altLang="ko-KR" dirty="0" err="1"/>
              <a:t>CChainState</a:t>
            </a:r>
            <a:r>
              <a:rPr lang="en-US" altLang="ko-KR" dirty="0"/>
              <a:t>::</a:t>
            </a:r>
            <a:r>
              <a:rPr lang="en-US" altLang="ko-KR" dirty="0" err="1"/>
              <a:t>AcceptBlock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ChainstateManager</a:t>
            </a:r>
            <a:r>
              <a:rPr lang="en-US" altLang="ko-KR" dirty="0"/>
              <a:t>::</a:t>
            </a:r>
            <a:r>
              <a:rPr lang="en-US" altLang="ko-KR" dirty="0" err="1"/>
              <a:t>AcceptBlockHeader</a:t>
            </a:r>
            <a:r>
              <a:rPr lang="en-US" altLang="ko-KR" dirty="0"/>
              <a:t>(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CheckBlockHeader</a:t>
            </a:r>
            <a:r>
              <a:rPr lang="en-US" altLang="ko-KR" dirty="0"/>
              <a:t>() -&gt; </a:t>
            </a:r>
            <a:r>
              <a:rPr lang="en-US" altLang="ko-KR" dirty="0" err="1"/>
              <a:t>CheckProofOfWork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ContextualCheckBlockHeader</a:t>
            </a:r>
            <a:r>
              <a:rPr lang="en-US" altLang="ko-KR" dirty="0"/>
              <a:t>() validation.cpp</a:t>
            </a:r>
          </a:p>
          <a:p>
            <a:r>
              <a:rPr lang="en-US" altLang="ko-KR" dirty="0"/>
              <a:t>          </a:t>
            </a:r>
            <a:r>
              <a:rPr lang="en-US" altLang="ko-KR" dirty="0" err="1"/>
              <a:t>GetNextWorkRequired</a:t>
            </a:r>
            <a:r>
              <a:rPr lang="en-US" altLang="ko-KR" dirty="0"/>
              <a:t>( - pow.cpp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CalculateNextWorkRequired</a:t>
            </a:r>
            <a:r>
              <a:rPr lang="en-US" altLang="ko-KR" dirty="0"/>
              <a:t>( </a:t>
            </a:r>
            <a:r>
              <a:rPr lang="en-US" altLang="ko-KR" dirty="0" err="1"/>
              <a:t>pow.capp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          </a:t>
            </a:r>
            <a:r>
              <a:rPr lang="en-US" altLang="ko-KR" dirty="0" err="1"/>
              <a:t>GetMedianTimePast</a:t>
            </a:r>
            <a:r>
              <a:rPr lang="en-US" altLang="ko-KR" dirty="0"/>
              <a:t>() - </a:t>
            </a:r>
            <a:r>
              <a:rPr lang="en-US" altLang="ko-KR" dirty="0" err="1"/>
              <a:t>chain.h</a:t>
            </a:r>
            <a:br>
              <a:rPr lang="en-US" altLang="ko-KR" dirty="0"/>
            </a:br>
            <a:r>
              <a:rPr lang="en-US" altLang="ko-KR" dirty="0"/>
              <a:t>        </a:t>
            </a:r>
            <a:r>
              <a:rPr lang="en-US" altLang="ko-KR" dirty="0" err="1"/>
              <a:t>AddToBlockIndex</a:t>
            </a:r>
            <a:r>
              <a:rPr lang="en-US" altLang="ko-KR" dirty="0"/>
              <a:t>(block, </a:t>
            </a:r>
            <a:br>
              <a:rPr lang="en-US" altLang="ko-KR" dirty="0"/>
            </a:br>
            <a:r>
              <a:rPr lang="en-US" altLang="ko-KR" dirty="0"/>
              <a:t>      </a:t>
            </a:r>
            <a:r>
              <a:rPr lang="en-US" altLang="ko-KR" dirty="0" err="1"/>
              <a:t>FlushStateToDisk</a:t>
            </a:r>
            <a:r>
              <a:rPr lang="en-US" altLang="ko-KR" dirty="0"/>
              <a:t>(state, </a:t>
            </a:r>
            <a:r>
              <a:rPr lang="en-US" altLang="ko-KR" dirty="0" err="1"/>
              <a:t>FlushStateMode</a:t>
            </a:r>
            <a:r>
              <a:rPr lang="en-US" altLang="ko-KR" dirty="0"/>
              <a:t>::NONE);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NotifyHeaderTip</a:t>
            </a:r>
            <a:r>
              <a:rPr lang="en-US" altLang="ko-KR" dirty="0"/>
              <a:t>(</a:t>
            </a:r>
            <a:r>
              <a:rPr lang="en-US" altLang="ko-KR" dirty="0" err="1"/>
              <a:t>ActiveChainstate</a:t>
            </a:r>
            <a:r>
              <a:rPr lang="en-US" altLang="ko-KR" dirty="0"/>
              <a:t>());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ActivateBestChain</a:t>
            </a:r>
            <a:r>
              <a:rPr lang="en-US" altLang="ko-KR" dirty="0"/>
              <a:t>(state, block)</a:t>
            </a:r>
          </a:p>
          <a:p>
            <a:r>
              <a:rPr lang="en-US" altLang="ko-KR" dirty="0"/>
              <a:t>  </a:t>
            </a:r>
            <a:r>
              <a:rPr lang="en-US" altLang="ko-KR" dirty="0" err="1"/>
              <a:t>block_hash</a:t>
            </a:r>
            <a:r>
              <a:rPr lang="en-US" altLang="ko-KR" dirty="0"/>
              <a:t> = </a:t>
            </a:r>
            <a:r>
              <a:rPr lang="en-US" altLang="ko-KR" dirty="0" err="1"/>
              <a:t>block.GetHash</a:t>
            </a:r>
            <a:r>
              <a:rPr lang="en-US" altLang="ko-KR" dirty="0"/>
              <a:t>();</a:t>
            </a:r>
          </a:p>
          <a:p>
            <a:endParaRPr lang="en-US" altLang="ko-KR" dirty="0"/>
          </a:p>
          <a:p>
            <a:r>
              <a:rPr lang="en-US" altLang="ko-KR" dirty="0" err="1"/>
              <a:t>pblock</a:t>
            </a:r>
            <a:r>
              <a:rPr lang="en-US" altLang="ko-KR" dirty="0">
                <a:solidFill>
                  <a:srgbClr val="0F9795"/>
                </a:solidFill>
                <a:effectLst/>
              </a:rPr>
              <a:t>-&gt;</a:t>
            </a:r>
            <a:r>
              <a:rPr lang="en-US" altLang="ko-KR" dirty="0" err="1"/>
              <a:t>nTime</a:t>
            </a:r>
            <a:r>
              <a:rPr lang="en-US" altLang="ko-KR" dirty="0"/>
              <a:t> = </a:t>
            </a:r>
            <a:r>
              <a:rPr lang="en-US" altLang="ko-KR" dirty="0" err="1"/>
              <a:t>GetAdjustedTime</a:t>
            </a:r>
            <a:r>
              <a:rPr lang="en-US" altLang="ko-KR" dirty="0"/>
              <a:t>();</a:t>
            </a:r>
            <a:br>
              <a:rPr lang="en-US" altLang="ko-KR" dirty="0"/>
            </a:br>
            <a:r>
              <a:rPr lang="en-US" altLang="ko-KR" dirty="0" err="1"/>
              <a:t>m_lock_time_cutoff</a:t>
            </a:r>
            <a:r>
              <a:rPr lang="en-US" altLang="ko-KR" dirty="0"/>
              <a:t> = </a:t>
            </a:r>
            <a:r>
              <a:rPr lang="en-US" altLang="ko-KR" dirty="0" err="1"/>
              <a:t>pindexPrev</a:t>
            </a:r>
            <a:r>
              <a:rPr lang="en-US" altLang="ko-KR" dirty="0">
                <a:solidFill>
                  <a:srgbClr val="0F9795"/>
                </a:solidFill>
                <a:effectLst/>
              </a:rPr>
              <a:t>-&gt;</a:t>
            </a:r>
            <a:r>
              <a:rPr lang="en-US" altLang="ko-KR" dirty="0" err="1"/>
              <a:t>GetMedianTimePast</a:t>
            </a:r>
            <a:r>
              <a:rPr lang="en-US" altLang="ko-KR" dirty="0"/>
              <a:t>();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rgbClr val="647F94"/>
                </a:solidFill>
                <a:effectLst/>
              </a:rPr>
              <a:t>/** The maximum allowed number of signature check operations in a block (network rule) */</a:t>
            </a:r>
            <a:br>
              <a:rPr lang="en-US" altLang="ko-KR" dirty="0">
                <a:solidFill>
                  <a:srgbClr val="647F94"/>
                </a:solidFill>
                <a:effectLst/>
              </a:rPr>
            </a:br>
            <a:r>
              <a:rPr lang="en-US" altLang="ko-KR" dirty="0">
                <a:solidFill>
                  <a:srgbClr val="CC7832"/>
                </a:solidFill>
                <a:effectLst/>
              </a:rPr>
              <a:t>static const </a:t>
            </a:r>
            <a:r>
              <a:rPr lang="en-US" altLang="ko-KR" dirty="0"/>
              <a:t>int64_t MAX_BLOCK_SIGOPS_COST = </a:t>
            </a:r>
            <a:r>
              <a:rPr lang="en-US" altLang="ko-KR" dirty="0">
                <a:solidFill>
                  <a:srgbClr val="6897BB"/>
                </a:solidFill>
                <a:effectLst/>
              </a:rPr>
              <a:t>80000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블록 데이터 구조 유효성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블록 헤더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Hash &lt; Difficulty Target (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Timestamp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&lt;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Now + 2 Hours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Merkle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Root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확인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SizeLimit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확인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(&lt;= 4000000 bytes) *</a:t>
            </a: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첫번째 트랜잭션만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Coinbase Transaction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여부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모든 트랜잭션 유효성 체크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maxSigopCount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&lt;= 80000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bits(difficulty)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유효성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blockTime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&lt;=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prev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blockTime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&lt;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blockTime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+ 2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hous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(MAX_FUTURE_BLOCK_TIME = 2 * 60 * 60)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version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체크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트랜잭션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vin not empty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vout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not empty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size &lt;= 4000000 bytes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vout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음수 또는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overflow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체크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중복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inputs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체크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coinbase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-&gt;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유효성 체크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 &lt;=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scriptsigSize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&lt;= 100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!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notCoinbase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-&gt; in-&gt;out != null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if (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txout.nValue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&gt; MAX_MONEY)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MAX_MONEY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COIN = 100000000  # 1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btc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in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satoshis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static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constexpr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CAmount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MAX_MONEY = 21000000 * COIN;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inline bool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MoneyRange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(const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CAmount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nValue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 { return (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nValue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&gt;= 0 &amp;&amp;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nValue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&lt;= MAX_MONEY); }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1016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높은 난이도</a:t>
            </a:r>
            <a:r>
              <a:rPr lang="en-US" altLang="ko-KR" dirty="0"/>
              <a:t>(10</a:t>
            </a:r>
            <a:r>
              <a:rPr lang="ko-KR" altLang="en-US" dirty="0"/>
              <a:t>분</a:t>
            </a:r>
            <a:r>
              <a:rPr lang="en-US" altLang="ko-KR" dirty="0"/>
              <a:t>)</a:t>
            </a:r>
            <a:r>
              <a:rPr lang="ko-KR" altLang="en-US" dirty="0"/>
              <a:t>을 적용하여 불규칙한 블록타입 발생</a:t>
            </a:r>
            <a:endParaRPr lang="en-US" altLang="ko-KR" dirty="0"/>
          </a:p>
          <a:p>
            <a:r>
              <a:rPr lang="ko-KR" altLang="en-US" dirty="0"/>
              <a:t>분산 환경에서는 장점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9407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https://ethereum.org/en/developers/docs/blocks/</a:t>
            </a:r>
          </a:p>
          <a:p>
            <a:endParaRPr lang="en-US" altLang="ko-KR" dirty="0"/>
          </a:p>
          <a:p>
            <a:r>
              <a:rPr lang="en-US" altLang="ko-KR" dirty="0"/>
              <a:t>P37. https://docs.google.com/presentation/d/1UE4mMz7395pZmVOhFecnNv33AN0sGaNsmyr0hB2uNDs/edit#slide=id.g427855eac7_0_115</a:t>
            </a:r>
          </a:p>
          <a:p>
            <a:r>
              <a:rPr lang="en-US" altLang="ko-KR" sz="1800" b="0" i="0" u="none" strike="noStrike" dirty="0" err="1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PoW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는 합의를 도출하기 위한 수단이 아니라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속도를 제한하기 위한 수단이다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. Ethereum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의 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GHOST </a:t>
            </a:r>
            <a:r>
              <a:rPr lang="ko-KR" altLang="en-US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프로토콜이 합의에 수단으로 사용된다</a:t>
            </a:r>
            <a:r>
              <a:rPr lang="en-US" altLang="ko-KR" sz="1800" b="0" i="0" u="none" strike="noStrike" dirty="0">
                <a:solidFill>
                  <a:srgbClr val="434343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en-US" altLang="ko-KR" sz="1800" b="0" i="0" u="none" strike="noStrike" dirty="0">
              <a:solidFill>
                <a:srgbClr val="434343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dirty="0"/>
              <a:t>https://wikidocs.net/14501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79646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https://ycharts.com/indicators/ethereum_average_block_time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681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9804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https://xilinx.github.io/blockchainacceleration/kernel_design.html#dag-gen-kernel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9603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8.2 </a:t>
            </a:r>
            <a:r>
              <a:rPr lang="ko-KR" altLang="en-US" dirty="0" err="1"/>
              <a:t>계산량에</a:t>
            </a:r>
            <a:r>
              <a:rPr lang="ko-KR" altLang="en-US" dirty="0"/>
              <a:t> 따른 증명</a:t>
            </a:r>
            <a:r>
              <a:rPr lang="en-US" altLang="ko-KR" dirty="0"/>
              <a:t>(Proof of Work)</a:t>
            </a:r>
            <a:r>
              <a:rPr lang="ko-KR" altLang="en-US" dirty="0"/>
              <a:t>의 문제점</a:t>
            </a:r>
            <a:br>
              <a:rPr lang="en-US" altLang="ko-KR" dirty="0"/>
            </a:br>
            <a:r>
              <a:rPr lang="en-US" altLang="ko-KR" dirty="0"/>
              <a:t>https://www.notion.so/9fa0d54b849846fba25c0f88d5ae14b4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50211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https://www.bithumb.com/coin_inout/compare_price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44397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https://docs.traderjoexyz.com/main/welcome/guides/avalanche-bridge-tutorial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1899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https://ko.docs.klaytn.com/klaytn/design/consensus-mechanism</a:t>
            </a:r>
          </a:p>
          <a:p>
            <a:endParaRPr lang="en-US" altLang="ko-KR" i="1" dirty="0"/>
          </a:p>
          <a:p>
            <a:r>
              <a:rPr lang="en-US" altLang="ko-KR" dirty="0"/>
              <a:t>http://wiki.hash.kr/index.php/%ED%94%84%EB%9E%99%ED%8B%B0%EC%BB%AC_%EB%B9%84%EC%9E%94%ED%8B%B4_%EC%9E%A5%EC%95%A0_%ED%97%88%EC%9A%A9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13527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https://ko.docs.klaytn.com/klaytn/design/consensus-mechanism</a:t>
            </a:r>
          </a:p>
          <a:p>
            <a:endParaRPr lang="en-US" altLang="ko-KR" dirty="0"/>
          </a:p>
          <a:p>
            <a:r>
              <a:rPr lang="en-US" altLang="ko-KR" dirty="0"/>
              <a:t>http://wiki.hash.kr/index.php/%ED%94%84%EB%9E%99%ED%8B%B0%EC%BB%AC_%EB%B9%84%EC%9E%94%ED%8B%B4_%EC%9E%A5%EC%95%A0_%ED%97%88%EC%9A%A9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29766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검열 저항성</a:t>
            </a:r>
            <a:r>
              <a:rPr lang="en-US" altLang="ko-KR" dirty="0"/>
              <a:t>: https://brunch.co.kr/@dongha-sohn/7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038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스마트 계약</a:t>
            </a:r>
            <a:r>
              <a:rPr lang="en-US" altLang="ko-KR" dirty="0"/>
              <a:t>: http://wiki.hash.kr/index.php/%EC%8A%A4%EB%A7%88%ED%8A%B8_%EA%B3%84%EC%95%BD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94249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160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239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https://github.com/bitcoin/bips</a:t>
            </a:r>
          </a:p>
          <a:p>
            <a:r>
              <a:rPr lang="en-US" altLang="ko-KR" dirty="0"/>
              <a:t>https://github.com/ethereum/EIPs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https://eips.ethereum.org/erc</a:t>
            </a:r>
          </a:p>
          <a:p>
            <a:endParaRPr lang="en-US" altLang="ko-KR" b="0" i="0" dirty="0">
              <a:solidFill>
                <a:srgbClr val="555555"/>
              </a:solidFill>
              <a:effectLst/>
              <a:latin typeface="se-nanumgothic"/>
            </a:endParaRP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BIP: https://en.bitcoinwiki.org/wiki/Bitcoin_Improvement_Proposals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EIP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: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se-nanumgothic"/>
              </a:rPr>
              <a:t>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https://miro.medium.com/max/1400/1*J5s4FqYvj38K9a1x1koYRg.png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se-nanumgothic"/>
              </a:rPr>
              <a:t>What is EIP: https://medium.com/coinmonks/what-the-heck-is-eip-and-how-can-i-create-one-ethereum-standards-eip-erc-faqs-2fd1194eebe0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65770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Gas and Fees: https://ethereum.org/en/developers/docs/gas/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6339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EVM, Solidity</a:t>
            </a:r>
            <a:r>
              <a:rPr lang="ko-KR" altLang="en-US" dirty="0"/>
              <a:t>를 통해서 블록체인에서 동작하는 프로그램을 작성할 수 </a:t>
            </a:r>
            <a:r>
              <a:rPr lang="ko-KR" altLang="en-US" dirty="0" err="1"/>
              <a:t>있게되었으나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트랜잭션은 모든 노드에 전파되고 실행되기 때문에 </a:t>
            </a:r>
            <a:r>
              <a:rPr lang="en-US" altLang="ko-KR" dirty="0"/>
              <a:t>DoS(Deny of Service)</a:t>
            </a:r>
            <a:r>
              <a:rPr lang="ko-KR" altLang="en-US" dirty="0"/>
              <a:t>를 당할 수 있음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DoS: https://academy.binance.com/ko/articles/what-is-a-dos-attack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i="0" dirty="0">
                <a:solidFill>
                  <a:srgbClr val="14151A"/>
                </a:solidFill>
                <a:effectLst/>
                <a:latin typeface="Binance Plex"/>
              </a:rPr>
              <a:t>도스</a:t>
            </a:r>
            <a:r>
              <a:rPr lang="en-US" altLang="ko-KR" b="1" i="0" dirty="0">
                <a:solidFill>
                  <a:srgbClr val="14151A"/>
                </a:solidFill>
                <a:effectLst/>
                <a:latin typeface="Binance Plex"/>
              </a:rPr>
              <a:t>(DoS) vs </a:t>
            </a:r>
            <a:r>
              <a:rPr lang="ko-KR" altLang="en-US" b="1" i="0" dirty="0">
                <a:solidFill>
                  <a:srgbClr val="14151A"/>
                </a:solidFill>
                <a:effectLst/>
                <a:latin typeface="Binance Plex"/>
              </a:rPr>
              <a:t>디도스</a:t>
            </a:r>
            <a:r>
              <a:rPr lang="en-US" altLang="ko-KR" b="1" i="0" dirty="0">
                <a:solidFill>
                  <a:srgbClr val="14151A"/>
                </a:solidFill>
                <a:effectLst/>
                <a:latin typeface="Binance Plex"/>
              </a:rPr>
              <a:t>(DDoS) </a:t>
            </a:r>
            <a:r>
              <a:rPr lang="ko-KR" altLang="en-US" b="1" i="0" dirty="0">
                <a:solidFill>
                  <a:srgbClr val="14151A"/>
                </a:solidFill>
                <a:effectLst/>
                <a:latin typeface="Binance Plex"/>
              </a:rPr>
              <a:t>공격</a:t>
            </a:r>
          </a:p>
          <a:p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디도스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(</a:t>
            </a:r>
            <a:r>
              <a:rPr lang="en-US" altLang="ko-KR" b="0" i="0" dirty="0" err="1">
                <a:solidFill>
                  <a:srgbClr val="14151A"/>
                </a:solidFill>
                <a:effectLst/>
                <a:latin typeface="Binance Plex"/>
              </a:rPr>
              <a:t>DDos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, Distributed Denial-of-Service) </a:t>
            </a:r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공격이 있습니다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. </a:t>
            </a:r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도스와 디도스 공격의 차이점은</a:t>
            </a:r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, </a:t>
            </a:r>
            <a:r>
              <a:rPr lang="ko-KR" altLang="en-US" b="0" i="0" dirty="0">
                <a:solidFill>
                  <a:srgbClr val="14151A"/>
                </a:solidFill>
                <a:effectLst/>
                <a:latin typeface="Binance Plex"/>
              </a:rPr>
              <a:t>디도스 공격은 많은 악성 장치들이 단일 리소스를 타깃으로 삼는다는 것</a:t>
            </a:r>
            <a:endParaRPr lang="en-US" altLang="ko-KR" b="0" i="0" dirty="0">
              <a:solidFill>
                <a:srgbClr val="14151A"/>
              </a:solidFill>
              <a:effectLst/>
              <a:latin typeface="Binance Plex"/>
            </a:endParaRPr>
          </a:p>
          <a:p>
            <a:endParaRPr lang="en-US" altLang="ko-KR" b="0" i="0" dirty="0">
              <a:solidFill>
                <a:srgbClr val="14151A"/>
              </a:solidFill>
              <a:effectLst/>
              <a:latin typeface="Binance Plex"/>
            </a:endParaRPr>
          </a:p>
          <a:p>
            <a:r>
              <a:rPr lang="en-US" altLang="ko-KR" b="0" i="0" dirty="0">
                <a:solidFill>
                  <a:srgbClr val="14151A"/>
                </a:solidFill>
                <a:effectLst/>
                <a:latin typeface="Binance Plex"/>
              </a:rPr>
              <a:t>ETH burn: https://watchtheburn.com/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93104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3881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https://github.com/bitcoin/bips/blob/master/bip-0032.mediawiki</a:t>
            </a:r>
          </a:p>
          <a:p>
            <a:r>
              <a:rPr lang="en-US" altLang="ko-KR" dirty="0"/>
              <a:t>https://velog.io/@dik654/HDwallet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3606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http://wiki.hash.kr/index.php/%EB%8B%88%EB%AA%A8%EB%8B%89</a:t>
            </a:r>
          </a:p>
          <a:p>
            <a:r>
              <a:rPr lang="en-US" altLang="ko-KR" dirty="0"/>
              <a:t>https://github.com/bitcoin/bips/blob/master/bip-0039.mediawiki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27910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35745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3392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27219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https://medium.com/tomak/3-%EC%9D%B4%EB%8D%94%EB%A6%AC%EC%9B%80%EC%9D%80-%EC%96%B4%EB%96%BB%EA%B2%8C-%EB%8F%99%EC%9E%91%ED%95%98%EB%8A%94%EA%B0%80-c0a5d5d4df3c</a:t>
            </a:r>
          </a:p>
          <a:p>
            <a:r>
              <a:rPr lang="en-US" altLang="ko-KR" dirty="0"/>
              <a:t>https://hersheythings.xyz/entry/ethtereumstructure</a:t>
            </a:r>
          </a:p>
          <a:p>
            <a:r>
              <a:rPr lang="en-US" altLang="ko-KR" dirty="0"/>
              <a:t>https://brunch.co.kr/@skkrypto#articles</a:t>
            </a:r>
          </a:p>
          <a:p>
            <a:r>
              <a:rPr lang="en-US" altLang="ko-KR" dirty="0" err="1"/>
              <a:t>levelDB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https://beta.peakd.com/ethereum/@sigmoid/let-s-decode-ethereum-s-level-database-manually</a:t>
            </a:r>
          </a:p>
          <a:p>
            <a:r>
              <a:rPr lang="en-US" altLang="ko-KR" dirty="0"/>
              <a:t>https://ihpark92.tistory.com/category/%EC%9D%B4%EB%8D%94%EB%A6%AC%EC%9B%80/Ethereum%20Core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19571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https://upbit.com/terms_of_service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가상자산을 출금할 수 있는 권리를 가진 채권을 매수</a:t>
            </a:r>
            <a:r>
              <a:rPr lang="en-US" altLang="ko-KR" dirty="0"/>
              <a:t>, </a:t>
            </a:r>
            <a:r>
              <a:rPr lang="ko-KR" altLang="en-US" dirty="0"/>
              <a:t>매도하는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689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https://m.blog.naver.com/icbanq/221727893563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757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모듈러</a:t>
            </a:r>
            <a:r>
              <a:rPr lang="ko-KR" altLang="en-US" dirty="0"/>
              <a:t> 연산</a:t>
            </a:r>
            <a:r>
              <a:rPr lang="en-US" altLang="ko-KR" dirty="0"/>
              <a:t>: https://www.crocus.co.kr/1231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87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94A07-E2D8-4E20-898B-51BDB068F5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6368" y="580677"/>
            <a:ext cx="9144000" cy="953648"/>
          </a:xfrm>
        </p:spPr>
        <p:txBody>
          <a:bodyPr anchor="b"/>
          <a:lstStyle>
            <a:lvl1pPr algn="l">
              <a:defRPr sz="6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2532D-ECE9-46F4-8CC6-574E376F6E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6368" y="1534325"/>
            <a:ext cx="9144000" cy="57480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B4641E-3A91-4DBD-A598-EFAA0BFF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99A30-76BF-47B1-B8B2-347A5138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20BAF-5843-4F84-971F-F71F937F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1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45D81-2EB3-45B6-80D9-FF3DF2A4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8B0D54-7B75-4330-8878-AD47D812B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DE25-2C07-4DA5-B591-06BF129D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8EF9F-B768-4058-ABC0-114522977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43AFC-F076-4C9B-A50B-5DD6AAC4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6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37AE24-09D0-4631-B0A1-106CA8E57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78387D-4A45-4E0F-92B3-1C6B28B4C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79382-257C-4DFF-AA1F-DD3E2386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1BE79-28FD-431D-A7C3-6E786BC0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F1450-8B87-41FF-A23D-28F9F897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D00BB-A7F3-4527-92F2-44D61049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351338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17B333-E087-442E-8433-5EFA3D89706B}"/>
              </a:ext>
            </a:extLst>
          </p:cNvPr>
          <p:cNvCxnSpPr/>
          <p:nvPr userDrawn="1"/>
        </p:nvCxnSpPr>
        <p:spPr>
          <a:xfrm>
            <a:off x="241300" y="508000"/>
            <a:ext cx="11684000" cy="0"/>
          </a:xfrm>
          <a:prstGeom prst="line">
            <a:avLst/>
          </a:prstGeom>
          <a:ln>
            <a:solidFill>
              <a:schemeClr val="bg1">
                <a:lumMod val="9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>
            <a:extLst>
              <a:ext uri="{FF2B5EF4-FFF2-40B4-BE49-F238E27FC236}">
                <a16:creationId xmlns:a16="http://schemas.microsoft.com/office/drawing/2014/main" id="{FF9921B8-52D2-4CB0-92BA-A3BF2D0F1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300" y="192088"/>
            <a:ext cx="11709400" cy="31591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[</a:t>
            </a:r>
            <a:r>
              <a:rPr lang="ko-KR" altLang="en-US" dirty="0"/>
              <a:t>소제목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51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5B1AA-0040-49F6-B02F-C5727A4A3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B2D38-2671-45E3-8860-7496243D8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98C97-C049-4869-98B3-C55675DE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0FB33-1489-46B4-95CC-D776FF0F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36B39-D45F-43C8-BDBD-0B51589B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5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2DC54-7DEB-42F7-9563-40F3AD0B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78F47-737B-4E81-A9FC-80A66E33C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4C55B6-BC24-4D84-8F04-E716701F5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60670-8CEE-456C-A12E-ADD6C35A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B3636-6768-4698-8BD6-69CE6D41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0D746-4D87-49BB-A6FD-ADF190DF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23BD3-2EB0-4E0A-8B0F-BA057C55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490238-6B55-4DA5-B764-E02AD59D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B590A4-C75D-4BA0-8C9E-ACC78B75C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B85365-0089-4E4D-A1B5-D3FDF86BC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5CC63B-21BF-4ED8-ADFC-559029330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8DA6C8-4359-4F5A-8E62-75D30877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538751-C002-4EDD-9D8E-805273B1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988A0-801B-473D-8F0F-4DCBD29B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23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D90E1-D6EA-499D-895A-7E534DFF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EAC4E-8431-45DB-A82E-6DCF08125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3FEE9B-B107-4C66-8D66-D8422706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FD5F39-F4D7-47B0-9B8B-D8FA488B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8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05E346-7156-410D-90CF-B43DB0A0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18B6DA-7C3D-4917-9CF0-FF7C3D0B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DD93A-28C4-44E3-AA6F-ABDF7575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41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22A91-2897-48EE-B1EC-0ACFE859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1CEDF-C29D-47CE-8B42-DF4AEE5B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FD89BF-1AB5-451A-8680-D65CE5067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76D983-3F99-4154-9378-256EABD0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1DCB05-42D5-4EB5-8983-4D75A874F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548D8-F655-4C61-8671-E0DE58DE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8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B1ED8-9C31-4706-A7D1-9FE96878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A85752-E6F5-4DE5-A161-C5DF6C502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BDCC75-9973-49F8-B4A8-33323AD4B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A399F1-C43E-4556-B909-CC7DB6BDA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4CF802-F6C5-4BA6-A496-23CE1A40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13DA13-7C28-4702-8D1F-0330944A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1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268E61-C58B-490A-A4A0-32AC3D75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92088"/>
            <a:ext cx="10515600" cy="31591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13762C-5095-4EEF-881C-5DCA77B62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6748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97BDC-250E-4FA2-B7F1-CC7F879EA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9D09A7C4-EE60-4503-9C87-23E2BF76D128}" type="datetimeFigureOut">
              <a:rPr lang="ko-KR" altLang="en-US" smtClean="0"/>
              <a:pPr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93BF7-F513-42AF-8F7D-D9B7EEF29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7B774-2BC4-4CF8-962D-98D30C012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B24396EE-110F-41A5-ABBB-D45E5F9D7E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5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105000"/>
        </a:lnSpc>
        <a:spcBef>
          <a:spcPct val="0"/>
        </a:spcBef>
        <a:buNone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j-cs"/>
        </a:defRPr>
      </a:lvl1pPr>
    </p:titleStyle>
    <p:bodyStyle>
      <a:lvl1pPr marL="0" indent="-144000" algn="l" defTabSz="914400" rtl="0" eaLnBrk="1" latinLnBrk="1" hangingPunct="1">
        <a:lnSpc>
          <a:spcPct val="105000"/>
        </a:lnSpc>
        <a:spcBef>
          <a:spcPts val="1000"/>
        </a:spcBef>
        <a:buFont typeface="Arial" panose="020B0604020202020204" pitchFamily="34" charset="0"/>
        <a:buChar char="•"/>
        <a:defRPr sz="18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1pPr>
      <a:lvl2pPr marL="36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2pPr>
      <a:lvl3pPr marL="54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4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3pPr>
      <a:lvl4pPr marL="72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4pPr>
      <a:lvl5pPr marL="90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2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docs.net/14511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ps/blob/master/bip-0039/english.txt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nethereum.com/" TargetMode="External"/><Relationship Id="rId3" Type="http://schemas.openxmlformats.org/officeDocument/2006/relationships/hyperlink" Target="https://playground.open-rpc.org/?schemaUrl=https://raw.githubusercontent.com/ethereum/eth1.0-apis/assembled-spec/openrpc.json&amp;uiSchema%5BappBar%5D%5Bui:splitView%5D=true&amp;uiSchema%5BappBar%5D%5Bui:input%5D=false&amp;uiSchema%5BappBar%5D%5Bui:examplesDropdown%5D=false" TargetMode="External"/><Relationship Id="rId7" Type="http://schemas.openxmlformats.org/officeDocument/2006/relationships/hyperlink" Target="https://web3py.readthedocs.io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web3j.io/" TargetMode="External"/><Relationship Id="rId5" Type="http://schemas.openxmlformats.org/officeDocument/2006/relationships/hyperlink" Target="https://web3js.readthedocs.io/" TargetMode="External"/><Relationship Id="rId4" Type="http://schemas.openxmlformats.org/officeDocument/2006/relationships/hyperlink" Target="https://www.jsonrpc.org/specification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eips.ethereum.org/erc" TargetMode="External"/><Relationship Id="rId5" Type="http://schemas.openxmlformats.org/officeDocument/2006/relationships/hyperlink" Target="https://github.com/ethereum/EIPs" TargetMode="External"/><Relationship Id="rId4" Type="http://schemas.openxmlformats.org/officeDocument/2006/relationships/hyperlink" Target="https://github.com/bitcoin/bips" TargetMode="External"/><Relationship Id="rId9" Type="http://schemas.openxmlformats.org/officeDocument/2006/relationships/image" Target="../media/image10.w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security.googleblog.com/2017/02/announcing-first-sha1-collision.html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ederalregister.gov/documents/2015/08/05/2015-19181/announcing-approval-of-federal-information-processing-standard-fips-202-sha-3-standard" TargetMode="External"/><Relationship Id="rId5" Type="http://schemas.openxmlformats.org/officeDocument/2006/relationships/hyperlink" Target="https://www.nist.gov/news-events/news/2012/10/nist-selects-winner-secure-hash-algorithm-sha-3-competition" TargetMode="External"/><Relationship Id="rId4" Type="http://schemas.openxmlformats.org/officeDocument/2006/relationships/hyperlink" Target="https://csrc.nist.gov/projects/hash-functions/sha-3-project" TargetMode="External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keccak_256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src.nist.gov/publications/detail/fips/197/fina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hyperlink" Target="https://csrc.nist.gov/news/1997/announcing-development-of-fips-for-advanced-encry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satoshi.nakamotoinstitute.org/emails/cryptography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bitcoin.org/files/bitcoin-paper/bitcoin_ko.pdf" TargetMode="External"/><Relationship Id="rId4" Type="http://schemas.openxmlformats.org/officeDocument/2006/relationships/hyperlink" Target="https://bitcoin.org/bitcoin.pdf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atoshi.nakamotoinstitute.org/emails/cryptography/threads/1/#014847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amu.wiki/w/%EB%B9%84%EC%9E%94%ED%8B%B0%EC%9B%80%20%EC%9E%A5%EA%B5%B0%20%EB%AC%B8%EC%A0%9C" TargetMode="External"/><Relationship Id="rId5" Type="http://schemas.openxmlformats.org/officeDocument/2006/relationships/hyperlink" Target="https://ko.wikipedia.org/wiki/%EB%B9%84%EC%9E%94%ED%8B%B0%EC%9B%80_%EC%9E%A5%EC%95%A0_%ED%97%88%EC%9A%A9" TargetMode="External"/><Relationship Id="rId4" Type="http://schemas.openxmlformats.org/officeDocument/2006/relationships/hyperlink" Target="https://dl.acm.org/doi/10.1145/357172.357176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357172.357176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hyung.gitbook.io/tech/research/byzantine-generals-problem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ckchair.com/bitcoin/block/0" TargetMode="Externa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satoshi.nakamotoinstitute.org/emails/cryptography/16/#selection-123.0-151.16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tcoin/blob/master/src/primitives/block.h#L20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itcoin/bitcoin/blob/master/src/primitives/block.cpp#L1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github.com/ethereum/wiki/wiki/%5BKorean%5D-White-Pape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thereum.org/en/whitepaper/" TargetMode="External"/><Relationship Id="rId5" Type="http://schemas.openxmlformats.org/officeDocument/2006/relationships/hyperlink" Target="https://etherscan.io/block/0" TargetMode="Externa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tcoin/bitcoin/blob/master/src/pow.cpp#L74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itcoin/bitcoin/blob/master/src/arith_uint256.cpp#L198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bitcoin.it/wiki/BIP_0034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bitcoin.it/wiki/BIP_0065" TargetMode="External"/><Relationship Id="rId4" Type="http://schemas.openxmlformats.org/officeDocument/2006/relationships/hyperlink" Target="https://en.bitcoin.it/wiki/BIP_0066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.bitcoinity.org/bitcoin/block_time/5y?r=day&amp;t=l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therscan.io/chart/blocktime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taeyonghwang.github.io/ethereum/uncle-reward/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hyperlink" Target="https://bridge.avax.networ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D6752-2169-4EB0-8389-F4A3388DA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Blockchain?!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FE2A17-F4E7-45FB-81AE-0824B6B29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블록체인은 어떻게 동작하는가</a:t>
            </a:r>
            <a:r>
              <a:rPr lang="en-US" altLang="ko-KR" dirty="0"/>
              <a:t>? (feat. </a:t>
            </a:r>
            <a:r>
              <a:rPr lang="ko-KR" altLang="en-US" dirty="0" err="1"/>
              <a:t>비트코인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이더리움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499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8C50-89F4-4F85-87DE-3D0D7CD35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dirty="0" err="1"/>
              <a:t>이더리움이</a:t>
            </a:r>
            <a:r>
              <a:rPr lang="ko-KR" altLang="en-US" dirty="0"/>
              <a:t> 제공하려는 것은 </a:t>
            </a:r>
            <a:r>
              <a:rPr lang="ko-KR" altLang="en-US" dirty="0">
                <a:solidFill>
                  <a:srgbClr val="DBAC7D"/>
                </a:solidFill>
              </a:rPr>
              <a:t>완벽한 </a:t>
            </a:r>
            <a:r>
              <a:rPr lang="ko-KR" altLang="en-US" dirty="0" err="1">
                <a:solidFill>
                  <a:srgbClr val="00C8EB"/>
                </a:solidFill>
              </a:rPr>
              <a:t>튜링완전</a:t>
            </a:r>
            <a:r>
              <a:rPr lang="en-US" altLang="ko-KR" dirty="0">
                <a:solidFill>
                  <a:srgbClr val="00C8EB"/>
                </a:solidFill>
              </a:rPr>
              <a:t>(</a:t>
            </a:r>
            <a:r>
              <a:rPr lang="en-US" altLang="ko-KR" dirty="0" err="1">
                <a:solidFill>
                  <a:srgbClr val="00C8EB"/>
                </a:solidFill>
              </a:rPr>
              <a:t>turing</a:t>
            </a:r>
            <a:r>
              <a:rPr lang="en-US" altLang="ko-KR" dirty="0">
                <a:solidFill>
                  <a:srgbClr val="00C8EB"/>
                </a:solidFill>
              </a:rPr>
              <a:t>-complete) </a:t>
            </a:r>
            <a:r>
              <a:rPr lang="ko-KR" altLang="en-US" dirty="0">
                <a:solidFill>
                  <a:srgbClr val="00C8EB"/>
                </a:solidFill>
              </a:rPr>
              <a:t>프로그래밍 언어</a:t>
            </a:r>
            <a:r>
              <a:rPr lang="ko-KR" altLang="en-US" dirty="0">
                <a:solidFill>
                  <a:srgbClr val="DBAC7D"/>
                </a:solidFill>
              </a:rPr>
              <a:t>가 심어진 블록체인</a:t>
            </a:r>
            <a:r>
              <a:rPr lang="ko-KR" altLang="en-US" dirty="0"/>
              <a:t>이다</a:t>
            </a:r>
            <a:r>
              <a:rPr lang="en-US" altLang="ko-KR" dirty="0"/>
              <a:t>. </a:t>
            </a:r>
            <a:r>
              <a:rPr lang="ko-KR" altLang="en-US" dirty="0"/>
              <a:t>이 프로그래밍 언어는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chemeClr val="bg1"/>
                </a:solidFill>
              </a:rPr>
              <a:t>코딩 된 </a:t>
            </a:r>
            <a:r>
              <a:rPr lang="ko-KR" altLang="en-US" dirty="0">
                <a:solidFill>
                  <a:srgbClr val="DBAC7D"/>
                </a:solidFill>
              </a:rPr>
              <a:t>규칙에 따라 </a:t>
            </a:r>
            <a:r>
              <a:rPr lang="en-US" altLang="ko-KR" dirty="0">
                <a:solidFill>
                  <a:srgbClr val="DBAC7D"/>
                </a:solidFill>
              </a:rPr>
              <a:t>'</a:t>
            </a:r>
            <a:r>
              <a:rPr lang="ko-KR" altLang="en-US" dirty="0">
                <a:solidFill>
                  <a:srgbClr val="DBAC7D"/>
                </a:solidFill>
              </a:rPr>
              <a:t>어떤 </a:t>
            </a:r>
            <a:r>
              <a:rPr lang="ko-KR" altLang="en-US" dirty="0">
                <a:solidFill>
                  <a:srgbClr val="00C8EB"/>
                </a:solidFill>
              </a:rPr>
              <a:t>상태</a:t>
            </a:r>
            <a:r>
              <a:rPr lang="en-US" altLang="ko-KR" dirty="0">
                <a:solidFill>
                  <a:srgbClr val="DBAC7D"/>
                </a:solidFill>
              </a:rPr>
              <a:t>'</a:t>
            </a:r>
            <a:r>
              <a:rPr lang="ko-KR" altLang="en-US" dirty="0">
                <a:solidFill>
                  <a:srgbClr val="DBAC7D"/>
                </a:solidFill>
              </a:rPr>
              <a:t>를 다르게 </a:t>
            </a:r>
            <a:r>
              <a:rPr lang="ko-KR" altLang="en-US" dirty="0">
                <a:solidFill>
                  <a:srgbClr val="00C8EB"/>
                </a:solidFill>
              </a:rPr>
              <a:t>변환</a:t>
            </a:r>
            <a:r>
              <a:rPr lang="ko-KR" altLang="en-US" dirty="0">
                <a:solidFill>
                  <a:srgbClr val="DBAC7D"/>
                </a:solidFill>
              </a:rPr>
              <a:t>시키는 기능</a:t>
            </a:r>
            <a:r>
              <a:rPr lang="en-US" altLang="ko-KR" dirty="0">
                <a:solidFill>
                  <a:srgbClr val="DBAC7D"/>
                </a:solidFill>
              </a:rPr>
              <a:t>(arbitrary state transition functions)</a:t>
            </a:r>
            <a:r>
              <a:rPr lang="ko-KR" altLang="en-US" dirty="0">
                <a:solidFill>
                  <a:srgbClr val="DBAC7D"/>
                </a:solidFill>
              </a:rPr>
              <a:t>이 포함된 </a:t>
            </a:r>
            <a:r>
              <a:rPr lang="en-US" altLang="ko-KR" dirty="0">
                <a:solidFill>
                  <a:srgbClr val="DBAC7D"/>
                </a:solidFill>
              </a:rPr>
              <a:t>"</a:t>
            </a:r>
            <a:r>
              <a:rPr lang="ko-KR" altLang="en-US" dirty="0">
                <a:solidFill>
                  <a:srgbClr val="00C8EB"/>
                </a:solidFill>
              </a:rPr>
              <a:t>계약</a:t>
            </a:r>
            <a:r>
              <a:rPr lang="en-US" altLang="ko-KR" dirty="0">
                <a:solidFill>
                  <a:srgbClr val="DBAC7D"/>
                </a:solidFill>
              </a:rPr>
              <a:t>(contracts)"</a:t>
            </a:r>
            <a:r>
              <a:rPr lang="ko-KR" altLang="en-US" dirty="0">
                <a:solidFill>
                  <a:srgbClr val="DBAC7D"/>
                </a:solidFill>
              </a:rPr>
              <a:t>을 유저들이 </a:t>
            </a:r>
            <a:r>
              <a:rPr lang="ko-KR" altLang="en-US" dirty="0">
                <a:solidFill>
                  <a:srgbClr val="00C8EB"/>
                </a:solidFill>
              </a:rPr>
              <a:t>작성</a:t>
            </a:r>
            <a:r>
              <a:rPr lang="ko-KR" altLang="en-US" dirty="0"/>
              <a:t>할 수 있게 함으로써 앞서 설명한 시스템들을 구현 가능하게 할 뿐만 아니라 우리가 아직 상상하지 못한 다른 많은 어플리케이션들도 매우 쉽게 만들 수 있도록 도와줄 것이다</a:t>
            </a:r>
            <a:r>
              <a:rPr lang="en-US" altLang="ko-KR" dirty="0"/>
              <a:t>. …</a:t>
            </a:r>
          </a:p>
          <a:p>
            <a:pPr indent="0">
              <a:buNone/>
            </a:pPr>
            <a:r>
              <a:rPr lang="en-US" altLang="ko-KR" dirty="0"/>
              <a:t>What Ethereum intends to </a:t>
            </a:r>
            <a:r>
              <a:rPr lang="en-US" altLang="ko-KR" dirty="0">
                <a:solidFill>
                  <a:srgbClr val="DBAC7D"/>
                </a:solidFill>
              </a:rPr>
              <a:t>provide is a blockchain with a built-in fully fledged </a:t>
            </a:r>
            <a:r>
              <a:rPr lang="en-US" altLang="ko-KR" dirty="0">
                <a:solidFill>
                  <a:srgbClr val="00C8EB"/>
                </a:solidFill>
              </a:rPr>
              <a:t>Turing-complete programming language</a:t>
            </a:r>
            <a:r>
              <a:rPr lang="en-US" altLang="ko-KR" dirty="0"/>
              <a:t> that can be used to </a:t>
            </a:r>
            <a:r>
              <a:rPr lang="en-US" altLang="ko-KR" dirty="0">
                <a:solidFill>
                  <a:srgbClr val="00C8EB"/>
                </a:solidFill>
              </a:rPr>
              <a:t>create</a:t>
            </a:r>
            <a:r>
              <a:rPr lang="en-US" altLang="ko-KR" dirty="0">
                <a:solidFill>
                  <a:srgbClr val="DBAC7D"/>
                </a:solidFill>
              </a:rPr>
              <a:t> "</a:t>
            </a:r>
            <a:r>
              <a:rPr lang="en-US" altLang="ko-KR" dirty="0">
                <a:solidFill>
                  <a:srgbClr val="00C8EB"/>
                </a:solidFill>
              </a:rPr>
              <a:t>contracts</a:t>
            </a:r>
            <a:r>
              <a:rPr lang="en-US" altLang="ko-KR" dirty="0">
                <a:solidFill>
                  <a:srgbClr val="DBAC7D"/>
                </a:solidFill>
              </a:rPr>
              <a:t>" that can be used to encode arbitrary </a:t>
            </a:r>
            <a:r>
              <a:rPr lang="en-US" altLang="ko-KR" dirty="0">
                <a:solidFill>
                  <a:srgbClr val="00C8EB"/>
                </a:solidFill>
              </a:rPr>
              <a:t>state transition</a:t>
            </a:r>
            <a:r>
              <a:rPr lang="en-US" altLang="ko-KR" dirty="0">
                <a:solidFill>
                  <a:srgbClr val="DBAC7D"/>
                </a:solidFill>
              </a:rPr>
              <a:t> functions</a:t>
            </a:r>
            <a:r>
              <a:rPr lang="en-US" altLang="ko-KR" dirty="0"/>
              <a:t>, allowing users to create any of the systems described above, as well as many others that we have not yet imagined, simply by writing up the logic in a few lines of code. …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r>
              <a:rPr lang="en-US" altLang="ko-KR" sz="2000" b="1" dirty="0"/>
              <a:t>Conclusion</a:t>
            </a:r>
          </a:p>
          <a:p>
            <a:pPr indent="0">
              <a:buNone/>
            </a:pPr>
            <a:r>
              <a:rPr lang="ko-KR" altLang="en-US" dirty="0"/>
              <a:t>이더리움 프로토콜은 이러한 어플리케이션들을 직접적으로 제공하는 것이 아니라</a:t>
            </a:r>
            <a:r>
              <a:rPr lang="en-US" altLang="ko-KR" dirty="0"/>
              <a:t>, </a:t>
            </a:r>
            <a:r>
              <a:rPr lang="ko-KR" altLang="en-US" dirty="0" err="1"/>
              <a:t>튜링완전언어</a:t>
            </a:r>
            <a:r>
              <a:rPr lang="en-US" altLang="ko-KR" dirty="0"/>
              <a:t>(Turing-complete programming language)</a:t>
            </a:r>
            <a:r>
              <a:rPr lang="ko-KR" altLang="en-US" dirty="0"/>
              <a:t>를 통해 </a:t>
            </a:r>
            <a:r>
              <a:rPr lang="ko-KR" altLang="en-US" dirty="0">
                <a:solidFill>
                  <a:srgbClr val="DBAC7D"/>
                </a:solidFill>
              </a:rPr>
              <a:t>이론적으로 거의 </a:t>
            </a:r>
            <a:r>
              <a:rPr lang="ko-KR" altLang="en-US" dirty="0">
                <a:solidFill>
                  <a:srgbClr val="00C8EB"/>
                </a:solidFill>
              </a:rPr>
              <a:t>모든 형태의 이체방식이나 어플리케이션</a:t>
            </a:r>
            <a:r>
              <a:rPr lang="ko-KR" altLang="en-US" dirty="0">
                <a:solidFill>
                  <a:srgbClr val="DBAC7D"/>
                </a:solidFill>
              </a:rPr>
              <a:t>을 만들어낼 수 있도록 지원</a:t>
            </a:r>
            <a:r>
              <a:rPr lang="ko-KR" altLang="en-US" dirty="0"/>
              <a:t>한다</a:t>
            </a:r>
            <a:r>
              <a:rPr lang="en-US" altLang="ko-KR" dirty="0"/>
              <a:t>. </a:t>
            </a:r>
            <a:r>
              <a:rPr lang="en-US" altLang="ko-KR" sz="1600" dirty="0"/>
              <a:t>…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The Ethereum protocol would not "support" any of the applications directly, but the existence of a Turing-complete programming language means that </a:t>
            </a:r>
            <a:r>
              <a:rPr lang="en-US" altLang="ko-KR" dirty="0">
                <a:solidFill>
                  <a:srgbClr val="DBAC7D"/>
                </a:solidFill>
              </a:rPr>
              <a:t>arbitrary contracts can theoretically be created for </a:t>
            </a:r>
            <a:r>
              <a:rPr lang="en-US" altLang="ko-KR" dirty="0">
                <a:solidFill>
                  <a:srgbClr val="00C8EB"/>
                </a:solidFill>
              </a:rPr>
              <a:t>any transaction type or application</a:t>
            </a:r>
            <a:r>
              <a:rPr lang="en-US" altLang="ko-KR" dirty="0"/>
              <a:t>. …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A218A7-D547-4661-ACF7-16F397AE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[White Paper, </a:t>
            </a:r>
            <a:r>
              <a:rPr lang="en-US" altLang="ko-KR" dirty="0" err="1"/>
              <a:t>Vitalik</a:t>
            </a:r>
            <a:r>
              <a:rPr lang="en-US" altLang="ko-KR" dirty="0"/>
              <a:t> </a:t>
            </a:r>
            <a:r>
              <a:rPr lang="en-US" altLang="ko-KR" dirty="0" err="1"/>
              <a:t>Buterin</a:t>
            </a:r>
            <a:r>
              <a:rPr lang="en-US" altLang="ko-KR" dirty="0"/>
              <a:t> (</a:t>
            </a:r>
            <a:r>
              <a:rPr lang="ko-KR" altLang="en-US" dirty="0"/>
              <a:t>백서</a:t>
            </a:r>
            <a:r>
              <a:rPr lang="en-US" altLang="ko-KR" dirty="0"/>
              <a:t>, </a:t>
            </a:r>
            <a:r>
              <a:rPr lang="ko-KR" altLang="en-US" dirty="0" err="1"/>
              <a:t>비탈릭</a:t>
            </a:r>
            <a:r>
              <a:rPr lang="ko-KR" altLang="en-US" dirty="0"/>
              <a:t> </a:t>
            </a:r>
            <a:r>
              <a:rPr lang="ko-KR" altLang="en-US" dirty="0" err="1"/>
              <a:t>부테린</a:t>
            </a:r>
            <a:r>
              <a:rPr lang="en-US" altLang="ko-KR" dirty="0"/>
              <a:t>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89984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Proof of Stake (</a:t>
            </a:r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2.0)</a:t>
            </a:r>
          </a:p>
          <a:p>
            <a:pPr lvl="1"/>
            <a:r>
              <a:rPr lang="en-US" altLang="ko-KR" dirty="0"/>
              <a:t>Staking </a:t>
            </a:r>
            <a:r>
              <a:rPr lang="ko-KR" altLang="en-US" dirty="0"/>
              <a:t>양에 따라 블록 생성 기회 부여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4229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PBFT (Practical Byzantine Fault Tolerance)(</a:t>
            </a:r>
            <a:r>
              <a:rPr lang="ko-KR" altLang="en-US" dirty="0"/>
              <a:t>실용적 비잔틴 장애 허용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https://steemit.com/kr/@kanghamin/istanbul-byzantine-fault-tolerance</a:t>
            </a:r>
            <a:endParaRPr lang="ko-KR" altLang="en-US" dirty="0"/>
          </a:p>
          <a:p>
            <a:r>
              <a:rPr lang="en-US" altLang="ko-KR" dirty="0"/>
              <a:t>https://docs.klaytn.foundation/klaytn/design/consensus-mechanism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PBFT</a:t>
            </a:r>
            <a:endParaRPr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F9A25B7-A335-4729-8577-C60124AAE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2426915"/>
            <a:ext cx="513397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48389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0E050C0-62E4-4247-8419-1A0525EFC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1D222C-4DA6-4E2E-8FB5-43F23E69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446DA91-01B1-4DC2-ABFA-C8AE9D6BE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862" y="1178267"/>
            <a:ext cx="8322928" cy="5487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8831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raft</a:t>
            </a:r>
          </a:p>
          <a:p>
            <a:pPr lvl="1"/>
            <a:r>
              <a:rPr lang="en-US" altLang="ko-KR" dirty="0"/>
              <a:t>Hyperledger Fabric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raft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56464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9AB4BA7-67A5-4EEF-B1C0-4A60917FF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트랜잭션 위</a:t>
            </a:r>
            <a:r>
              <a:rPr lang="en-US" altLang="ko-KR" dirty="0"/>
              <a:t>·</a:t>
            </a:r>
            <a:r>
              <a:rPr lang="ko-KR" altLang="en-US" dirty="0"/>
              <a:t>변조 시</a:t>
            </a:r>
            <a:r>
              <a:rPr lang="en-US" altLang="ko-KR" dirty="0"/>
              <a:t>, Hash </a:t>
            </a:r>
            <a:r>
              <a:rPr lang="ko-KR" altLang="en-US" dirty="0"/>
              <a:t>함수의 </a:t>
            </a:r>
            <a:r>
              <a:rPr lang="en-US" altLang="ko-KR" dirty="0"/>
              <a:t>avalanche effect</a:t>
            </a:r>
            <a:r>
              <a:rPr lang="ko-KR" altLang="en-US" dirty="0"/>
              <a:t>에 의한 위</a:t>
            </a:r>
            <a:r>
              <a:rPr lang="en-US" altLang="ko-KR" dirty="0"/>
              <a:t>·</a:t>
            </a:r>
            <a:r>
              <a:rPr lang="ko-KR" altLang="en-US" dirty="0"/>
              <a:t>변조 방지</a:t>
            </a:r>
            <a:endParaRPr lang="en-US" altLang="ko-KR" dirty="0"/>
          </a:p>
          <a:p>
            <a:r>
              <a:rPr lang="ko-KR" altLang="en-US" dirty="0"/>
              <a:t>변조된 블록부터 다시 블록을 만든다면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1C427AF-BFCB-46F2-BBDC-CB51A70E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블록체인의 보안 </a:t>
            </a:r>
            <a:r>
              <a:rPr lang="en-US" altLang="ko-KR" dirty="0"/>
              <a:t>[</a:t>
            </a:r>
            <a:r>
              <a:rPr lang="ko-KR" altLang="en-US" dirty="0"/>
              <a:t>위</a:t>
            </a:r>
            <a:r>
              <a:rPr lang="en-US" altLang="ko-KR" dirty="0"/>
              <a:t>·</a:t>
            </a:r>
            <a:r>
              <a:rPr lang="ko-KR" altLang="en-US" dirty="0"/>
              <a:t>변조 방지</a:t>
            </a:r>
            <a:r>
              <a:rPr lang="en-US" altLang="ko-KR" dirty="0"/>
              <a:t>, </a:t>
            </a:r>
            <a:r>
              <a:rPr lang="ko-KR" altLang="en-US" dirty="0"/>
              <a:t>검열 저항성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99543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471B0FB-3BE9-48CC-9713-C078E0DF4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블록체인 상에서 동작하는 프로그램</a:t>
            </a:r>
            <a:endParaRPr lang="en-US" altLang="ko-KR" dirty="0"/>
          </a:p>
          <a:p>
            <a:r>
              <a:rPr lang="ko-KR" altLang="en-US" dirty="0"/>
              <a:t>스마트 계약은 중간에 제</a:t>
            </a:r>
            <a:r>
              <a:rPr lang="en-US" altLang="ko-KR" dirty="0"/>
              <a:t>3</a:t>
            </a:r>
            <a:r>
              <a:rPr lang="ko-KR" altLang="en-US" dirty="0"/>
              <a:t>의 보증기관을 끼우지 않고 개인간</a:t>
            </a:r>
            <a:r>
              <a:rPr lang="en-US" altLang="ko-KR" dirty="0"/>
              <a:t>(P2P)</a:t>
            </a:r>
            <a:r>
              <a:rPr lang="ko-KR" altLang="en-US" dirty="0"/>
              <a:t>에 원하는 계약을 체결할 수 있도록 해주는 디지털 전자계약 기능</a:t>
            </a:r>
            <a:endParaRPr lang="en-US" altLang="ko-KR" dirty="0"/>
          </a:p>
          <a:p>
            <a:r>
              <a:rPr lang="en-US" altLang="ko-KR" dirty="0"/>
              <a:t>1994</a:t>
            </a:r>
            <a:r>
              <a:rPr lang="ko-KR" altLang="en-US" dirty="0"/>
              <a:t>년 닉 재보</a:t>
            </a:r>
            <a:r>
              <a:rPr lang="en-US" altLang="ko-KR" dirty="0"/>
              <a:t>(Nick Szabo) </a:t>
            </a:r>
            <a:r>
              <a:rPr lang="ko-KR" altLang="en-US" dirty="0"/>
              <a:t>처음 고안된 개념</a:t>
            </a:r>
            <a:br>
              <a:rPr lang="en-US" altLang="ko-KR" dirty="0"/>
            </a:b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계약에 필요한 요소를 코드를 통해 스스로 실행되게 하는 전산화된 거래 약속</a:t>
            </a:r>
            <a:r>
              <a:rPr lang="en-US" altLang="ko-KR" dirty="0"/>
              <a:t>“</a:t>
            </a:r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스크립트</a:t>
            </a:r>
            <a:endParaRPr lang="en-US" altLang="ko-KR" dirty="0"/>
          </a:p>
          <a:p>
            <a:r>
              <a:rPr lang="ko-KR" altLang="en-US" dirty="0"/>
              <a:t>이더리움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(Smart Contract)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DA2E9F-9E80-4A1C-A1D6-EF5F93D5E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계약</a:t>
            </a:r>
            <a:r>
              <a:rPr lang="en-US" altLang="ko-KR" dirty="0"/>
              <a:t>(Smart Contract)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2489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C3AC61A-6D82-4D50-BA13-60817A2947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가치 합치기와 나누기</a:t>
            </a:r>
            <a:endParaRPr lang="en-US" altLang="ko-KR" dirty="0"/>
          </a:p>
          <a:p>
            <a:r>
              <a:rPr lang="ko-KR" altLang="en-US" dirty="0"/>
              <a:t> 화폐를 독립적으로 다루는 것은 가능하더라도</a:t>
            </a:r>
            <a:r>
              <a:rPr lang="en-US" altLang="ko-KR" dirty="0"/>
              <a:t>, </a:t>
            </a:r>
            <a:r>
              <a:rPr lang="ko-KR" altLang="en-US" dirty="0"/>
              <a:t>송금에 모든 푼돈</a:t>
            </a:r>
            <a:r>
              <a:rPr lang="en-US" altLang="ko-KR" dirty="0"/>
              <a:t>(every cent)</a:t>
            </a:r>
            <a:r>
              <a:rPr lang="ko-KR" altLang="en-US" dirty="0"/>
              <a:t>을 별도 거래로 만드는 건 무리한 일이다</a:t>
            </a:r>
            <a:r>
              <a:rPr lang="en-US" altLang="ko-KR" dirty="0"/>
              <a:t>. </a:t>
            </a:r>
            <a:r>
              <a:rPr lang="ko-KR" altLang="en-US" dirty="0"/>
              <a:t>가치를 나누고 합칠 수 있도록</a:t>
            </a:r>
            <a:r>
              <a:rPr lang="en-US" altLang="ko-KR" dirty="0"/>
              <a:t>, </a:t>
            </a:r>
            <a:r>
              <a:rPr lang="ko-KR" altLang="en-US" dirty="0"/>
              <a:t>거래는 복수의 입출금을 포함한다</a:t>
            </a:r>
            <a:r>
              <a:rPr lang="en-US" altLang="ko-KR" dirty="0"/>
              <a:t>. </a:t>
            </a:r>
            <a:r>
              <a:rPr lang="ko-KR" altLang="en-US" dirty="0"/>
              <a:t>일반적으로 입금은 더 큰 먼젓번 거 </a:t>
            </a:r>
            <a:r>
              <a:rPr lang="ko-KR" altLang="en-US" dirty="0" err="1"/>
              <a:t>래의</a:t>
            </a:r>
            <a:r>
              <a:rPr lang="ko-KR" altLang="en-US" dirty="0"/>
              <a:t> 단수 입금 또는 더 작은 양을 결합한 복수 입금이며</a:t>
            </a:r>
            <a:r>
              <a:rPr lang="en-US" altLang="ko-KR" dirty="0"/>
              <a:t>, </a:t>
            </a:r>
            <a:r>
              <a:rPr lang="ko-KR" altLang="en-US" dirty="0"/>
              <a:t>출금은 지불용 출금 하나와 만일 있다면 송금인 </a:t>
            </a:r>
            <a:r>
              <a:rPr lang="en-US" altLang="ko-KR" dirty="0"/>
              <a:t>(sender)</a:t>
            </a:r>
            <a:r>
              <a:rPr lang="ko-KR" altLang="en-US" dirty="0"/>
              <a:t>에게 돌려줄 거스름돈 출금 하나</a:t>
            </a:r>
            <a:r>
              <a:rPr lang="en-US" altLang="ko-KR" dirty="0"/>
              <a:t>, </a:t>
            </a:r>
            <a:r>
              <a:rPr lang="ko-KR" altLang="en-US" dirty="0"/>
              <a:t>이렇게 많아야 둘이다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17DBF22-27C6-49A8-8B41-4D730862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UTXO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701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C5E271D-42A5-409A-9587-C961942DD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화폐기능만 제공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AE367AC-C283-40DC-8D0F-CB6D708B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비트코인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4460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DD48F8-077A-447A-B927-773FE7F49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EVM (Ethereum Virtual Machine)</a:t>
            </a:r>
          </a:p>
          <a:p>
            <a:pPr lvl="1"/>
            <a:r>
              <a:rPr lang="en-US" altLang="ko-KR" dirty="0"/>
              <a:t>Ethereum Runtime Environment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7A15EA-6DC4-4920-BDDD-453643C7A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이더리움  </a:t>
            </a:r>
            <a:r>
              <a:rPr lang="en-US" altLang="ko-KR" dirty="0"/>
              <a:t>[ EVM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15253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DD48F8-077A-447A-B927-773FE7F49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Solidity</a:t>
            </a:r>
          </a:p>
          <a:p>
            <a:pPr lvl="1"/>
            <a:r>
              <a:rPr lang="en-US" altLang="ko-KR" dirty="0"/>
              <a:t>EVM</a:t>
            </a:r>
            <a:r>
              <a:rPr lang="ko-KR" altLang="en-US" dirty="0"/>
              <a:t> 에서 동작하는 </a:t>
            </a:r>
            <a:r>
              <a:rPr lang="en-US" altLang="ko-KR" dirty="0"/>
              <a:t>bytecode </a:t>
            </a:r>
            <a:r>
              <a:rPr lang="ko-KR" altLang="en-US" dirty="0"/>
              <a:t>작성 프로그래밍 언어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7A15EA-6DC4-4920-BDDD-453643C7A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이더리움 </a:t>
            </a:r>
            <a:r>
              <a:rPr lang="en-US" altLang="ko-KR" dirty="0"/>
              <a:t>[ Solidity ]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EE5A891-5728-4B83-B566-0712E297C79E}"/>
              </a:ext>
            </a:extLst>
          </p:cNvPr>
          <p:cNvGrpSpPr/>
          <p:nvPr/>
        </p:nvGrpSpPr>
        <p:grpSpPr>
          <a:xfrm>
            <a:off x="231861" y="2286905"/>
            <a:ext cx="2899719" cy="4088604"/>
            <a:chOff x="551934" y="1968843"/>
            <a:chExt cx="2899719" cy="4088604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00054856-4F53-422D-AC7A-9E000C0BF7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1934" y="1968843"/>
              <a:ext cx="2899719" cy="40886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Contract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F9D613D9-8ECB-4C06-9FF0-FF254D13DDE7}"/>
                </a:ext>
              </a:extLst>
            </p:cNvPr>
            <p:cNvCxnSpPr/>
            <p:nvPr/>
          </p:nvCxnSpPr>
          <p:spPr>
            <a:xfrm>
              <a:off x="807308" y="2800865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18AC5626-6571-4495-B372-CCA75072AA85}"/>
                </a:ext>
              </a:extLst>
            </p:cNvPr>
            <p:cNvCxnSpPr/>
            <p:nvPr/>
          </p:nvCxnSpPr>
          <p:spPr>
            <a:xfrm>
              <a:off x="807308" y="3233352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9046149-7B48-4C00-A864-0D838569FA1F}"/>
                </a:ext>
              </a:extLst>
            </p:cNvPr>
            <p:cNvCxnSpPr/>
            <p:nvPr/>
          </p:nvCxnSpPr>
          <p:spPr>
            <a:xfrm>
              <a:off x="807308" y="3661719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57A3A778-BADD-4369-9426-FE316D219C28}"/>
                </a:ext>
              </a:extLst>
            </p:cNvPr>
            <p:cNvCxnSpPr/>
            <p:nvPr/>
          </p:nvCxnSpPr>
          <p:spPr>
            <a:xfrm>
              <a:off x="807308" y="4094206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2C2C8A2-0A58-439A-BBF5-D3B6A33D8754}"/>
                </a:ext>
              </a:extLst>
            </p:cNvPr>
            <p:cNvCxnSpPr/>
            <p:nvPr/>
          </p:nvCxnSpPr>
          <p:spPr>
            <a:xfrm>
              <a:off x="807308" y="4534930"/>
              <a:ext cx="2380735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449BB8B-8541-4C64-8B12-2946C3C14AEA}"/>
                </a:ext>
              </a:extLst>
            </p:cNvPr>
            <p:cNvCxnSpPr>
              <a:cxnSpLocks/>
            </p:cNvCxnSpPr>
            <p:nvPr/>
          </p:nvCxnSpPr>
          <p:spPr>
            <a:xfrm>
              <a:off x="807308" y="4967417"/>
              <a:ext cx="2227992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B1E23A2-DF45-409E-B0AB-53D37A6985AF}"/>
                </a:ext>
              </a:extLst>
            </p:cNvPr>
            <p:cNvCxnSpPr>
              <a:cxnSpLocks/>
            </p:cNvCxnSpPr>
            <p:nvPr/>
          </p:nvCxnSpPr>
          <p:spPr>
            <a:xfrm>
              <a:off x="807308" y="5342238"/>
              <a:ext cx="109563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96E5672-6421-41AD-8002-987EAA8D529A}"/>
              </a:ext>
            </a:extLst>
          </p:cNvPr>
          <p:cNvSpPr/>
          <p:nvPr/>
        </p:nvSpPr>
        <p:spPr>
          <a:xfrm>
            <a:off x="3319849" y="3858272"/>
            <a:ext cx="626074" cy="387179"/>
          </a:xfrm>
          <a:prstGeom prst="rightArrow">
            <a:avLst/>
          </a:prstGeom>
          <a:solidFill>
            <a:srgbClr val="434975"/>
          </a:solidFill>
          <a:ln>
            <a:solidFill>
              <a:srgbClr val="222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849D4A-F91A-47B0-92B3-841C1F28601B}"/>
              </a:ext>
            </a:extLst>
          </p:cNvPr>
          <p:cNvSpPr txBox="1"/>
          <p:nvPr/>
        </p:nvSpPr>
        <p:spPr>
          <a:xfrm>
            <a:off x="4003589" y="1680720"/>
            <a:ext cx="230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스마트 계약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(ERC20.sol)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EB15FC-9BB7-4EE8-9BD8-AD3EB04F73C3}"/>
              </a:ext>
            </a:extLst>
          </p:cNvPr>
          <p:cNvSpPr txBox="1"/>
          <p:nvPr/>
        </p:nvSpPr>
        <p:spPr>
          <a:xfrm>
            <a:off x="4003589" y="2286905"/>
            <a:ext cx="8077198" cy="4185761"/>
          </a:xfrm>
          <a:prstGeom prst="rect">
            <a:avLst/>
          </a:prstGeom>
          <a:solidFill>
            <a:srgbClr val="222336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ERC20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=&gt;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</a:t>
            </a: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transfer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success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require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 err="1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400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"balance is insufficient"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 err="1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400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-=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balances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emit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Transfer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7AA6"/>
                </a:solidFill>
                <a:effectLst/>
                <a:latin typeface="Consolas" panose="020B0609020204030204" pitchFamily="49" charset="0"/>
              </a:rPr>
              <a:t>msg</a:t>
            </a:r>
            <a:r>
              <a:rPr lang="en-US" altLang="ko-KR" sz="1400" b="0" dirty="0" err="1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400" dirty="0">
              <a:solidFill>
                <a:srgbClr val="DCDCDC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event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Transfer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C107"/>
                </a:solidFill>
                <a:effectLst/>
                <a:latin typeface="Consolas" panose="020B0609020204030204" pitchFamily="49" charset="0"/>
              </a:rPr>
              <a:t>indexed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from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FFC107"/>
                </a:solidFill>
                <a:effectLst/>
                <a:latin typeface="Consolas" panose="020B0609020204030204" pitchFamily="49" charset="0"/>
              </a:rPr>
              <a:t>indexed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to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sz="14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8DD022-4DC4-43B8-A0B4-0C524E70000D}"/>
              </a:ext>
            </a:extLst>
          </p:cNvPr>
          <p:cNvSpPr txBox="1"/>
          <p:nvPr/>
        </p:nvSpPr>
        <p:spPr>
          <a:xfrm>
            <a:off x="314754" y="1686062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종이 계약서</a:t>
            </a:r>
          </a:p>
        </p:txBody>
      </p:sp>
    </p:spTree>
    <p:extLst>
      <p:ext uri="{BB962C8B-B14F-4D97-AF65-F5344CB8AC3E}">
        <p14:creationId xmlns:p14="http://schemas.microsoft.com/office/powerpoint/2010/main" val="1069120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8C50-89F4-4F85-87DE-3D0D7CD35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dirty="0" err="1"/>
              <a:t>비트코인</a:t>
            </a:r>
            <a:endParaRPr lang="en-US" altLang="ko-KR" dirty="0"/>
          </a:p>
          <a:p>
            <a:pPr marL="285750" indent="-285750"/>
            <a:r>
              <a:rPr lang="ko-KR" altLang="en-US" sz="1600" dirty="0"/>
              <a:t>신뢰가 아닌 암호학적인 증명에 기반한 전자 화폐 시스템 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탈중앙화 디지털 자산의 첫 번째 사례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분산 합의 </a:t>
            </a:r>
            <a:r>
              <a:rPr lang="ko-KR" altLang="en-US" sz="1600" dirty="0" err="1"/>
              <a:t>수단으로서의</a:t>
            </a:r>
            <a:r>
              <a:rPr lang="ko-KR" altLang="en-US" sz="1600" dirty="0"/>
              <a:t> 블록체인 기술</a:t>
            </a: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r>
              <a:rPr lang="ko-KR" altLang="en-US" dirty="0" err="1"/>
              <a:t>이더리움</a:t>
            </a:r>
            <a:endParaRPr lang="en-US" altLang="ko-KR" dirty="0"/>
          </a:p>
          <a:p>
            <a:pPr marL="285750" indent="-285750"/>
            <a:r>
              <a:rPr lang="ko-KR" altLang="en-US" sz="1600" dirty="0"/>
              <a:t>스마트 </a:t>
            </a:r>
            <a:r>
              <a:rPr lang="ko-KR" altLang="en-US" sz="1600" dirty="0" err="1"/>
              <a:t>컨트랙트와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탈중앙화된</a:t>
            </a:r>
            <a:r>
              <a:rPr lang="ko-KR" altLang="en-US" sz="1600" dirty="0"/>
              <a:t> 어플리케이션 플랫폼</a:t>
            </a:r>
            <a:endParaRPr lang="en-US" altLang="ko-KR" sz="1600" dirty="0"/>
          </a:p>
          <a:p>
            <a:pPr marL="285750" indent="-285750"/>
            <a:r>
              <a:rPr lang="ko-KR" altLang="en-US" sz="1600" dirty="0" err="1"/>
              <a:t>튜링완전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turing</a:t>
            </a:r>
            <a:r>
              <a:rPr lang="en-US" altLang="ko-KR" sz="1600" dirty="0"/>
              <a:t>-complete) </a:t>
            </a:r>
            <a:r>
              <a:rPr lang="ko-KR" altLang="en-US" sz="1600" dirty="0"/>
              <a:t>프로그래밍 언어 지원 블록체인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규칙에 따라 </a:t>
            </a:r>
            <a:r>
              <a:rPr lang="en-US" altLang="ko-KR" sz="1600" dirty="0"/>
              <a:t>'</a:t>
            </a:r>
            <a:r>
              <a:rPr lang="ko-KR" altLang="en-US" sz="1600" dirty="0"/>
              <a:t>상태</a:t>
            </a:r>
            <a:r>
              <a:rPr lang="en-US" altLang="ko-KR" sz="1600" dirty="0"/>
              <a:t>'</a:t>
            </a:r>
            <a:r>
              <a:rPr lang="ko-KR" altLang="en-US" sz="1600" dirty="0"/>
              <a:t>를 변환시키는 기능이 포함된 </a:t>
            </a:r>
            <a:r>
              <a:rPr lang="en-US" altLang="ko-KR" sz="1600" dirty="0"/>
              <a:t>"</a:t>
            </a:r>
            <a:r>
              <a:rPr lang="ko-KR" altLang="en-US" sz="1600" dirty="0"/>
              <a:t>계약</a:t>
            </a:r>
            <a:r>
              <a:rPr lang="en-US" altLang="ko-KR" sz="1600" dirty="0"/>
              <a:t>(contracts)"</a:t>
            </a:r>
            <a:r>
              <a:rPr lang="ko-KR" altLang="en-US" sz="1600" dirty="0"/>
              <a:t> 작성 가능</a:t>
            </a:r>
            <a:endParaRPr lang="en-US" altLang="ko-KR" sz="1600" dirty="0"/>
          </a:p>
          <a:p>
            <a:pPr marL="285750" indent="-285750"/>
            <a:r>
              <a:rPr lang="ko-KR" altLang="en-US" sz="1600" dirty="0"/>
              <a:t>거의 모든 형태의 어플리케이션을 만들어낼 수 있도록 지원</a:t>
            </a:r>
            <a:endParaRPr lang="en-US" altLang="ko-KR" sz="1600" dirty="0"/>
          </a:p>
          <a:p>
            <a:pPr marL="285750" indent="-285750"/>
            <a:endParaRPr lang="en-US" altLang="ko-KR" dirty="0"/>
          </a:p>
          <a:p>
            <a:pPr marL="285750" indent="-285750"/>
            <a:endParaRPr lang="en-US" altLang="ko-KR" dirty="0"/>
          </a:p>
          <a:p>
            <a:pPr marL="285750" indent="-285750"/>
            <a:endParaRPr lang="en-US" altLang="ko-KR" dirty="0"/>
          </a:p>
          <a:p>
            <a:pPr marL="285750" indent="-285750"/>
            <a:endParaRPr lang="en-US" altLang="ko-KR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A218A7-D547-4661-ACF7-16F397AE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39430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297CCC-8121-4F43-881F-D3DC670EF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 </a:t>
            </a:r>
            <a:r>
              <a:rPr lang="ko-KR" altLang="en-US" dirty="0"/>
              <a:t>호출된 트랜잭션이 먼저 블록에 포함되는가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블록생성</a:t>
            </a:r>
            <a:r>
              <a:rPr lang="en-US" altLang="ko-KR" dirty="0"/>
              <a:t>(</a:t>
            </a:r>
            <a:r>
              <a:rPr lang="ko-KR" altLang="en-US" dirty="0"/>
              <a:t>채굴</a:t>
            </a:r>
            <a:r>
              <a:rPr lang="en-US" altLang="ko-KR" dirty="0"/>
              <a:t>) </a:t>
            </a:r>
            <a:r>
              <a:rPr lang="ko-KR" altLang="en-US" dirty="0"/>
              <a:t>동기 부여</a:t>
            </a:r>
            <a:endParaRPr lang="en-US" altLang="ko-KR" dirty="0"/>
          </a:p>
          <a:p>
            <a:pPr lvl="1"/>
            <a:r>
              <a:rPr lang="ko-KR" altLang="en-US" dirty="0"/>
              <a:t>네트워크 부하 감소</a:t>
            </a:r>
            <a:endParaRPr lang="en-US" altLang="ko-KR" dirty="0"/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Fee</a:t>
            </a:r>
          </a:p>
          <a:p>
            <a:pPr lvl="1"/>
            <a:r>
              <a:rPr lang="en-US" altLang="ko-KR" dirty="0"/>
              <a:t>Output – input</a:t>
            </a:r>
          </a:p>
          <a:p>
            <a:pPr lvl="1"/>
            <a:r>
              <a:rPr lang="en-US" altLang="ko-KR" dirty="0"/>
              <a:t>Fee</a:t>
            </a:r>
            <a:r>
              <a:rPr lang="ko-KR" altLang="en-US" dirty="0"/>
              <a:t> 가 높은 트랜잭션이 우선 선택되어 블록에 포함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https://wikidocs.net/14511</a:t>
            </a:r>
            <a:endParaRPr lang="en-US" altLang="ko-KR" dirty="0"/>
          </a:p>
          <a:p>
            <a:pPr lvl="1"/>
            <a:r>
              <a:rPr lang="ko-KR" altLang="en-US" dirty="0"/>
              <a:t>트랜잭션은 서명 된 트랜잭션의 총 바이트 크기를 기준으로 수수료를 지불합니다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F0AC38-2509-495B-B641-23D05F4D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수수료 </a:t>
            </a:r>
            <a:r>
              <a:rPr lang="en-US" altLang="ko-KR" dirty="0"/>
              <a:t>(Fee)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23606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F16D34-38BB-42D2-ADF8-58B29AF51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Gas,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Fee</a:t>
            </a:r>
          </a:p>
          <a:p>
            <a:r>
              <a:rPr lang="en-US" altLang="ko-KR" dirty="0"/>
              <a:t>DoS </a:t>
            </a:r>
            <a:r>
              <a:rPr lang="ko-KR" altLang="en-US" dirty="0"/>
              <a:t>공격 </a:t>
            </a:r>
            <a:r>
              <a:rPr lang="en-US" altLang="ko-KR" dirty="0"/>
              <a:t>(Denial of service attack)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AAF73A7-E868-4D69-B656-E84B42507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수수료</a:t>
            </a:r>
            <a:r>
              <a:rPr lang="en-US" altLang="ko-KR" dirty="0"/>
              <a:t> (Fee)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551F7-26FA-4ADC-A801-652C8A96B55D}"/>
              </a:ext>
            </a:extLst>
          </p:cNvPr>
          <p:cNvSpPr txBox="1"/>
          <p:nvPr/>
        </p:nvSpPr>
        <p:spPr>
          <a:xfrm>
            <a:off x="321275" y="1823297"/>
            <a:ext cx="7092779" cy="3416320"/>
          </a:xfrm>
          <a:prstGeom prst="rect">
            <a:avLst/>
          </a:prstGeom>
          <a:solidFill>
            <a:srgbClr val="222336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DosAttack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value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infiniteLoop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C9753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uint256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9999999999999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++)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    value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5351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블록체인 지갑과 비즈니스 모델의 지갑</a:t>
            </a:r>
            <a:endParaRPr lang="en-US" altLang="ko-KR" dirty="0"/>
          </a:p>
          <a:p>
            <a:r>
              <a:rPr lang="ko-KR" altLang="en-US" dirty="0"/>
              <a:t>블록체인 지갑</a:t>
            </a:r>
            <a:endParaRPr lang="en-US" altLang="ko-KR" dirty="0"/>
          </a:p>
          <a:p>
            <a:pPr lvl="1"/>
            <a:r>
              <a:rPr lang="ko-KR" altLang="en-US" dirty="0"/>
              <a:t>비밀키 보관</a:t>
            </a:r>
            <a:endParaRPr lang="en-US" altLang="ko-KR" dirty="0"/>
          </a:p>
          <a:p>
            <a:pPr lvl="1"/>
            <a:r>
              <a:rPr lang="ko-KR" altLang="en-US" dirty="0"/>
              <a:t>트랜잭션 서명 </a:t>
            </a:r>
            <a:r>
              <a:rPr lang="en-US" altLang="ko-KR" dirty="0"/>
              <a:t>(Transaction Signing)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부가기능</a:t>
            </a:r>
            <a:r>
              <a:rPr lang="en-US" altLang="ko-KR" dirty="0"/>
              <a:t>) Native Currency (BTC, ETH) </a:t>
            </a:r>
            <a:r>
              <a:rPr lang="ko-KR" altLang="en-US" dirty="0"/>
              <a:t>조회</a:t>
            </a:r>
            <a:r>
              <a:rPr lang="en-US" altLang="ko-KR" dirty="0"/>
              <a:t>, </a:t>
            </a:r>
            <a:r>
              <a:rPr lang="ko-KR" altLang="en-US" dirty="0"/>
              <a:t>전송</a:t>
            </a:r>
            <a:endParaRPr lang="en-US" altLang="ko-KR" dirty="0"/>
          </a:p>
          <a:p>
            <a:r>
              <a:rPr lang="ko-KR" altLang="en-US" dirty="0"/>
              <a:t>비즈니스 모델의 지갑</a:t>
            </a:r>
            <a:endParaRPr lang="en-US" altLang="ko-KR" dirty="0"/>
          </a:p>
          <a:p>
            <a:pPr lvl="1"/>
            <a:r>
              <a:rPr lang="ko-KR" altLang="en-US" dirty="0"/>
              <a:t>자산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</a:t>
            </a:r>
          </a:p>
        </p:txBody>
      </p:sp>
    </p:spTree>
    <p:extLst>
      <p:ext uri="{BB962C8B-B14F-4D97-AF65-F5344CB8AC3E}">
        <p14:creationId xmlns:p14="http://schemas.microsoft.com/office/powerpoint/2010/main" val="34267400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90CB4A-085A-42FB-A822-624F71370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Bitcoin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10. </a:t>
            </a:r>
            <a:r>
              <a:rPr lang="ko-KR" altLang="en-US" dirty="0"/>
              <a:t>프라이버시</a:t>
            </a:r>
            <a:r>
              <a:rPr lang="en-US" altLang="ko-KR" dirty="0"/>
              <a:t>(Privacy)</a:t>
            </a:r>
          </a:p>
          <a:p>
            <a:pPr indent="0">
              <a:buNone/>
            </a:pPr>
            <a:r>
              <a:rPr lang="ko-KR" altLang="en-US" sz="1400" dirty="0"/>
              <a:t>전통적인 은행 모델은 참여 당사자</a:t>
            </a:r>
            <a:r>
              <a:rPr lang="en-US" altLang="ko-KR" sz="1400" dirty="0"/>
              <a:t>(the parties involved)</a:t>
            </a:r>
            <a:r>
              <a:rPr lang="ko-KR" altLang="en-US" sz="1400" dirty="0"/>
              <a:t>와 신뢰받는 제 </a:t>
            </a:r>
            <a:r>
              <a:rPr lang="en-US" altLang="ko-KR" sz="1400" dirty="0"/>
              <a:t>3 </a:t>
            </a:r>
            <a:r>
              <a:rPr lang="ko-KR" altLang="en-US" sz="1400" dirty="0"/>
              <a:t>자에게 정보 접근을 제한함으로써 일정</a:t>
            </a:r>
          </a:p>
          <a:p>
            <a:pPr indent="0">
              <a:buNone/>
            </a:pPr>
            <a:r>
              <a:rPr lang="ko-KR" altLang="en-US" sz="1400" dirty="0"/>
              <a:t>수준 프라이버시를 달성한다</a:t>
            </a:r>
            <a:r>
              <a:rPr lang="en-US" altLang="ko-KR" sz="1400" dirty="0"/>
              <a:t>. </a:t>
            </a:r>
            <a:r>
              <a:rPr lang="ko-KR" altLang="en-US" sz="1400" dirty="0"/>
              <a:t>이 방법은 모든 거래를 공개할 필요성에 따라 배제되지만</a:t>
            </a:r>
            <a:r>
              <a:rPr lang="en-US" altLang="ko-KR" sz="1400" dirty="0"/>
              <a:t>, </a:t>
            </a:r>
            <a:r>
              <a:rPr lang="ko-KR" altLang="en-US" sz="1400" dirty="0"/>
              <a:t>공개키 익명성을 보존</a:t>
            </a:r>
          </a:p>
          <a:p>
            <a:pPr indent="0">
              <a:buNone/>
            </a:pPr>
            <a:r>
              <a:rPr lang="ko-KR" altLang="en-US" sz="1400" dirty="0"/>
              <a:t>해 다른 장소에서 정보의 흐름을 끊는 걸로 여전히 프라이버시가 보장될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공중</a:t>
            </a:r>
            <a:r>
              <a:rPr lang="en-US" altLang="ko-KR" sz="1400" dirty="0"/>
              <a:t>(the public)</a:t>
            </a:r>
            <a:r>
              <a:rPr lang="ko-KR" altLang="en-US" sz="1400" dirty="0"/>
              <a:t>은 누군가가</a:t>
            </a:r>
          </a:p>
          <a:p>
            <a:pPr indent="0">
              <a:buNone/>
            </a:pPr>
            <a:r>
              <a:rPr lang="ko-KR" altLang="en-US" sz="1400" dirty="0"/>
              <a:t>다른 누군가에게 보내는 금액을 볼 수 있지만</a:t>
            </a:r>
            <a:r>
              <a:rPr lang="en-US" altLang="ko-KR" sz="1400" dirty="0"/>
              <a:t>, </a:t>
            </a:r>
            <a:r>
              <a:rPr lang="ko-KR" altLang="en-US" sz="1400" dirty="0"/>
              <a:t>그 거래에 연결된 </a:t>
            </a:r>
            <a:r>
              <a:rPr lang="ko-KR" altLang="en-US" sz="1400" dirty="0" err="1"/>
              <a:t>누군가에</a:t>
            </a:r>
            <a:r>
              <a:rPr lang="ko-KR" altLang="en-US" sz="1400" dirty="0"/>
              <a:t> 대한 정보는 볼 수 없다</a:t>
            </a:r>
            <a:r>
              <a:rPr lang="en-US" altLang="ko-KR" sz="1400" dirty="0"/>
              <a:t>. </a:t>
            </a:r>
            <a:r>
              <a:rPr lang="ko-KR" altLang="en-US" sz="1400" dirty="0"/>
              <a:t>이는 </a:t>
            </a:r>
            <a:r>
              <a:rPr lang="ko-KR" altLang="en-US" sz="1400" dirty="0" err="1"/>
              <a:t>증권거</a:t>
            </a:r>
            <a:endParaRPr lang="ko-KR" altLang="en-US" sz="1400" dirty="0"/>
          </a:p>
          <a:p>
            <a:pPr indent="0">
              <a:buNone/>
            </a:pPr>
            <a:r>
              <a:rPr lang="ko-KR" altLang="en-US" sz="1400" dirty="0" err="1"/>
              <a:t>래소에서</a:t>
            </a:r>
            <a:r>
              <a:rPr lang="ko-KR" altLang="en-US" sz="1400" dirty="0"/>
              <a:t> 공개되는 정보 수준과 비슷하게</a:t>
            </a:r>
            <a:r>
              <a:rPr lang="en-US" altLang="ko-KR" sz="1400" dirty="0"/>
              <a:t>, </a:t>
            </a:r>
            <a:r>
              <a:rPr lang="ko-KR" altLang="en-US" sz="1400" dirty="0"/>
              <a:t>개별 거래 시각과 규모를 나타내는 </a:t>
            </a:r>
            <a:r>
              <a:rPr lang="en-US" altLang="ko-KR" sz="1400" dirty="0"/>
              <a:t>"</a:t>
            </a:r>
            <a:r>
              <a:rPr lang="ko-KR" altLang="en-US" sz="1400" dirty="0"/>
              <a:t>테이프</a:t>
            </a:r>
            <a:r>
              <a:rPr lang="en-US" altLang="ko-KR" sz="1400" dirty="0"/>
              <a:t>(tape)"</a:t>
            </a:r>
            <a:r>
              <a:rPr lang="ko-KR" altLang="en-US" sz="1400" dirty="0"/>
              <a:t>는 공개되지만</a:t>
            </a:r>
            <a:r>
              <a:rPr lang="en-US" altLang="ko-KR" sz="1400" dirty="0"/>
              <a:t>, </a:t>
            </a:r>
            <a:r>
              <a:rPr lang="ko-KR" altLang="en-US" sz="1400" dirty="0"/>
              <a:t>그</a:t>
            </a:r>
          </a:p>
          <a:p>
            <a:pPr indent="0">
              <a:buNone/>
            </a:pPr>
            <a:r>
              <a:rPr lang="ko-KR" altLang="en-US" sz="1400" dirty="0"/>
              <a:t>거래 당사자가 누구인지 알지는 못하는 것이다</a:t>
            </a:r>
            <a:r>
              <a:rPr lang="en-US" altLang="ko-KR" sz="1400" dirty="0"/>
              <a:t>.</a:t>
            </a:r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r>
              <a:rPr lang="ko-KR" altLang="en-US" sz="1400" dirty="0"/>
              <a:t>부가적인 방책으로</a:t>
            </a:r>
            <a:r>
              <a:rPr lang="en-US" altLang="ko-KR" sz="1400" dirty="0"/>
              <a:t>, </a:t>
            </a:r>
            <a:r>
              <a:rPr lang="ko-KR" altLang="en-US" sz="1400" dirty="0">
                <a:solidFill>
                  <a:srgbClr val="00C8EB"/>
                </a:solidFill>
              </a:rPr>
              <a:t>각 거래마다 새로운 키 쌍이 사용</a:t>
            </a:r>
            <a:r>
              <a:rPr lang="ko-KR" altLang="en-US" sz="1400" dirty="0"/>
              <a:t>돼야 그게 어떤 공통된 소유자에게 연결되는 일을 계</a:t>
            </a:r>
          </a:p>
          <a:p>
            <a:pPr indent="0">
              <a:buNone/>
            </a:pPr>
            <a:r>
              <a:rPr lang="ko-KR" altLang="en-US" sz="1400" dirty="0"/>
              <a:t>속 피할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여러 입금이 동일 소유자의 소유임을 부득이 드러내는 다중입금 거래에서 어떤 연결은 여전히</a:t>
            </a:r>
          </a:p>
          <a:p>
            <a:pPr indent="0">
              <a:buNone/>
            </a:pPr>
            <a:r>
              <a:rPr lang="ko-KR" altLang="en-US" sz="1400" dirty="0"/>
              <a:t>불가피하다</a:t>
            </a:r>
            <a:r>
              <a:rPr lang="en-US" altLang="ko-KR" sz="1400" dirty="0"/>
              <a:t>. </a:t>
            </a:r>
            <a:r>
              <a:rPr lang="ko-KR" altLang="en-US" sz="1400" dirty="0"/>
              <a:t>그 거래의 키 소유자가 드러나면</a:t>
            </a:r>
            <a:r>
              <a:rPr lang="en-US" altLang="ko-KR" sz="1400" dirty="0"/>
              <a:t>, </a:t>
            </a:r>
            <a:r>
              <a:rPr lang="ko-KR" altLang="en-US" sz="1400" dirty="0"/>
              <a:t>연결이 동일 소유자에게 속한 다른 거래까지 노출할 위험이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CC7B5D-844C-4A11-B78C-59F535C8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C0179C-32FE-487F-86DC-B8CB00875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02" y="3299054"/>
            <a:ext cx="5411596" cy="176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6492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721527" cy="6030740"/>
          </a:xfrm>
        </p:spPr>
        <p:txBody>
          <a:bodyPr/>
          <a:lstStyle/>
          <a:p>
            <a:r>
              <a:rPr lang="en-US" altLang="ko-KR" dirty="0" err="1"/>
              <a:t>HDWallet</a:t>
            </a:r>
            <a:r>
              <a:rPr lang="en-US" altLang="ko-KR" dirty="0"/>
              <a:t> (Hierarchical Deterministic Wallets)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 </a:t>
            </a:r>
            <a:r>
              <a:rPr lang="en-US" altLang="ko-KR" dirty="0"/>
              <a:t>[ </a:t>
            </a:r>
            <a:r>
              <a:rPr lang="en-US" altLang="ko-KR" dirty="0" err="1"/>
              <a:t>HDWallet</a:t>
            </a:r>
            <a:r>
              <a:rPr lang="en-US" altLang="ko-KR" dirty="0"/>
              <a:t> – BIP32 ]</a:t>
            </a:r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4209EBE-52B6-4FD7-9C8D-553800995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8" y="1130325"/>
            <a:ext cx="7620000" cy="469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70672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7151" cy="4351338"/>
          </a:xfrm>
        </p:spPr>
        <p:txBody>
          <a:bodyPr/>
          <a:lstStyle/>
          <a:p>
            <a:pPr indent="0">
              <a:buNone/>
            </a:pPr>
            <a:r>
              <a:rPr lang="ko-KR" altLang="en-US" dirty="0"/>
              <a:t>지갑을 복구하기 위한 </a:t>
            </a:r>
            <a:r>
              <a:rPr lang="en-US" altLang="ko-KR" dirty="0"/>
              <a:t>12</a:t>
            </a:r>
            <a:r>
              <a:rPr lang="ko-KR" altLang="en-US" dirty="0"/>
              <a:t>개 단어</a:t>
            </a:r>
            <a:endParaRPr lang="en-US" altLang="ko-KR" dirty="0"/>
          </a:p>
          <a:p>
            <a:pPr indent="0">
              <a:buNone/>
            </a:pPr>
            <a:r>
              <a:rPr lang="ko-KR" altLang="en-US" dirty="0"/>
              <a:t>지갑의 </a:t>
            </a:r>
            <a:r>
              <a:rPr lang="en-US" altLang="ko-KR" dirty="0"/>
              <a:t>seed</a:t>
            </a:r>
            <a:r>
              <a:rPr lang="ko-KR" altLang="en-US" dirty="0"/>
              <a:t>가 되는 </a:t>
            </a:r>
            <a:r>
              <a:rPr lang="en-US" altLang="ko-KR" dirty="0"/>
              <a:t>binary</a:t>
            </a:r>
            <a:r>
              <a:rPr lang="ko-KR" altLang="en-US" dirty="0"/>
              <a:t>나 </a:t>
            </a:r>
            <a:r>
              <a:rPr lang="en-US" altLang="ko-KR" dirty="0"/>
              <a:t>hex</a:t>
            </a:r>
            <a:r>
              <a:rPr lang="ko-KR" altLang="en-US" dirty="0"/>
              <a:t> 표현은 너무 복잡하기에 쉽게 입력할 수 있도록 갖춰진 형식</a:t>
            </a:r>
            <a:endParaRPr lang="en-US" altLang="ko-KR" dirty="0"/>
          </a:p>
          <a:p>
            <a:pPr indent="0">
              <a:buNone/>
            </a:pPr>
            <a:r>
              <a:rPr lang="en-US" altLang="ko-KR" sz="1400" dirty="0"/>
              <a:t>Seed: ab8c62ee16e6fa8a1496de4d012dae491da6c3bca622ae0a2e6e2d336ba4831e1972c1aab7da0af3af70dd4d7b4738466600c9e1ac42fcca856d1a8c6220ee06</a:t>
            </a:r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r>
              <a:rPr lang="en-US" altLang="ko-KR" sz="1400" dirty="0"/>
              <a:t>wordlist(English): </a:t>
            </a:r>
            <a:r>
              <a:rPr lang="en-US" altLang="ko-KR" sz="1400" dirty="0">
                <a:hlinkClick r:id="rId3"/>
              </a:rPr>
              <a:t>https://github.com/bitcoin/bips/blob/master/bip-0039/english.txt</a:t>
            </a:r>
            <a:endParaRPr lang="en-US" altLang="ko-KR" sz="1400" dirty="0"/>
          </a:p>
          <a:p>
            <a:pPr indent="0">
              <a:buNone/>
            </a:pPr>
            <a:endParaRPr lang="en-US" altLang="ko-KR" sz="1400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 </a:t>
            </a:r>
            <a:r>
              <a:rPr lang="en-US" altLang="ko-KR" dirty="0"/>
              <a:t>[ </a:t>
            </a:r>
            <a:r>
              <a:rPr lang="ko-KR" altLang="en-US" dirty="0" err="1"/>
              <a:t>니모닉</a:t>
            </a:r>
            <a:r>
              <a:rPr lang="en-US" altLang="ko-KR" dirty="0"/>
              <a:t>(Mnemonic Code: BIP-39)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644043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E789EC-A218-46B7-8EE5-85F041F24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메타마스크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573C98-2E0D-43A9-AB11-34889C2A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지갑</a:t>
            </a:r>
          </a:p>
        </p:txBody>
      </p:sp>
    </p:spTree>
    <p:extLst>
      <p:ext uri="{BB962C8B-B14F-4D97-AF65-F5344CB8AC3E}">
        <p14:creationId xmlns:p14="http://schemas.microsoft.com/office/powerpoint/2010/main" val="8027186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r>
              <a:rPr lang="en-US" altLang="ko-KR" dirty="0">
                <a:hlinkClick r:id="rId3"/>
              </a:rPr>
              <a:t>Ethereum JSON-RPC Specification</a:t>
            </a:r>
            <a:r>
              <a:rPr lang="en-US" altLang="ko-KR" dirty="0"/>
              <a:t> (</a:t>
            </a:r>
            <a:r>
              <a:rPr lang="en-US" altLang="ko-KR" dirty="0">
                <a:hlinkClick r:id="rId4"/>
              </a:rPr>
              <a:t>JSON-RPC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Http, WebSocket - CORS </a:t>
            </a:r>
            <a:r>
              <a:rPr lang="ko-KR" altLang="en-US" dirty="0"/>
              <a:t>지원</a:t>
            </a:r>
            <a:endParaRPr lang="en-US" altLang="ko-KR" dirty="0"/>
          </a:p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API library &amp; Wallet API</a:t>
            </a:r>
          </a:p>
          <a:p>
            <a:pPr lvl="1"/>
            <a:r>
              <a:rPr lang="en-US" altLang="ko-KR" dirty="0">
                <a:hlinkClick r:id="rId5"/>
              </a:rPr>
              <a:t>web3js</a:t>
            </a:r>
            <a:r>
              <a:rPr lang="en-US" altLang="ko-KR" dirty="0"/>
              <a:t> (</a:t>
            </a:r>
            <a:r>
              <a:rPr lang="en-US" altLang="ko-KR" dirty="0" err="1"/>
              <a:t>javascript</a:t>
            </a:r>
            <a:r>
              <a:rPr lang="en-US" altLang="ko-KR" dirty="0"/>
              <a:t>), </a:t>
            </a:r>
            <a:r>
              <a:rPr lang="en-US" altLang="ko-KR" dirty="0">
                <a:hlinkClick r:id="rId6"/>
              </a:rPr>
              <a:t>web3j</a:t>
            </a:r>
            <a:r>
              <a:rPr lang="en-US" altLang="ko-KR" dirty="0"/>
              <a:t> (Java), </a:t>
            </a:r>
            <a:r>
              <a:rPr lang="en-US" altLang="ko-KR" dirty="0">
                <a:hlinkClick r:id="rId7"/>
              </a:rPr>
              <a:t>web3.py</a:t>
            </a:r>
            <a:r>
              <a:rPr lang="en-US" altLang="ko-KR" dirty="0"/>
              <a:t> (python), </a:t>
            </a:r>
            <a:r>
              <a:rPr lang="en-US" altLang="ko-KR" dirty="0" err="1">
                <a:hlinkClick r:id="rId8"/>
              </a:rPr>
              <a:t>Nethereum</a:t>
            </a:r>
            <a:r>
              <a:rPr lang="en-US" altLang="ko-KR" dirty="0"/>
              <a:t> (C#)</a:t>
            </a:r>
          </a:p>
          <a:p>
            <a:r>
              <a:rPr lang="ko-KR" altLang="en-US" dirty="0"/>
              <a:t>지갑</a:t>
            </a:r>
            <a:endParaRPr lang="en-US" altLang="ko-KR" dirty="0"/>
          </a:p>
          <a:p>
            <a:pPr lvl="1"/>
            <a:r>
              <a:rPr lang="ko-KR" altLang="en-US" dirty="0"/>
              <a:t>메타마스크 </a:t>
            </a:r>
            <a:r>
              <a:rPr lang="en-US" altLang="ko-KR" dirty="0"/>
              <a:t>(integration with web3js)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784902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2199453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Method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Description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eth_getBlockByHash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block by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eth_getBlockByNumber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block by number.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eth_getBlockTransactionCountByHash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in a block from a block matching the given block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eth_getBlockTransactionCountByNumber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in a block matching the given block number.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eth_getUncleCountByBlockHash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uncles in a block from a block matching the given block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eth_getUncleCountByBlockNumber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in a block matching the given block number.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eth_protocolVersion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current Ethereum protocol version.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eth_chainId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chain ID of the current network.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eth_syncing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object with data about the sync status or false.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eth_coinbase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client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coinbase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eth_accounts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 list of addresses owned by client.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eth_blockNumber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most recent block.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eth_call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Executes a new message call immediately without creating a transaction on the block chain.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eth_estimateGas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Generates and returns an estimate of how much gas is necessary to allow the transaction to complete.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eth_gasPrice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current price per gas in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eth_feeHistory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eth_newFilter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Creates a filter object, based on filter options, to notify when the state changes (logs).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eth_newBlockFilter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Creates a filter in the node, to notify when a new block arrives.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eth_newPendingTransactionFilter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Creates a filter in the node, to notify when new pending transactions arrive.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eth_uninstallFilter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Uninstalls a filter with given id.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eth_getFilterChanges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Polling method for a filter, which returns an array of logs which occurred since last poll.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eth_getLogs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array of all logs matching filter with given id.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931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051972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811512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Method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Description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eth_getLogs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array of all logs matching filter with given id.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09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eth_mining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whether the client is actively mining new blocks.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hashes per second that the node is mining with.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hash of the current block, the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seedHash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and the boundary condition to be met (“target”).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a proof-of-work solution.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mining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hashrate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hashes per second that the node is mining with.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hash of the current block, the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seedHash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and the boundary condition to be met (“target”).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eth_submitWork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a proof-of-work solution.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eth_submitHashrate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Used for submitting mining </a:t>
                      </a:r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hashrate</a:t>
                      </a:r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eth_sign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EIP-191 signature over the provided data.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eth_signTransaction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an RLP encoded transaction signed by the specified account.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eth_getBalance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balance of the account of given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eth_getStorageAt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value from a storage position at a given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eth_getTransactionCount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number of transactions sent from an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eth_getCode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code at a given address.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eth_sendTransaction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Signs and submits a transaction.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eth_sendRawTransaction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Submits a raw transaction.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eth_getTransactionByHash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information about a transaction requested by transaction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eth_getTransactionByBlockHashAndIndex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transaction by block hash and transaction index position.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eth_getTransactionByBlockNumberAndIndex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information about a transaction by block number and transaction index position.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eth_getTransactionReceipt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Returns the receipt of a transaction by transaction hash.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7599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A4B368F-142F-4F78-A72D-7756965C9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618314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00C8EB"/>
                </a:solidFill>
              </a:rPr>
              <a:t>BIP</a:t>
            </a:r>
            <a:r>
              <a:rPr lang="ko-KR" altLang="en-US" dirty="0"/>
              <a:t> </a:t>
            </a:r>
            <a:r>
              <a:rPr lang="en-US" altLang="ko-KR" dirty="0"/>
              <a:t>(Bitcoin</a:t>
            </a:r>
            <a:r>
              <a:rPr lang="ko-KR" altLang="en-US" dirty="0"/>
              <a:t> </a:t>
            </a:r>
            <a:r>
              <a:rPr lang="en-US" altLang="ko-KR" dirty="0"/>
              <a:t>Improvement</a:t>
            </a:r>
            <a:r>
              <a:rPr lang="ko-KR" altLang="en-US" dirty="0"/>
              <a:t> </a:t>
            </a:r>
            <a:r>
              <a:rPr lang="en-US" altLang="ko-KR" dirty="0"/>
              <a:t>Proposals)</a:t>
            </a:r>
          </a:p>
          <a:p>
            <a:pPr lvl="1"/>
            <a:r>
              <a:rPr lang="ko-KR" altLang="en-US" dirty="0" err="1"/>
              <a:t>비트코인</a:t>
            </a:r>
            <a:r>
              <a:rPr lang="ko-KR" altLang="en-US" dirty="0"/>
              <a:t> 개선 제안</a:t>
            </a:r>
            <a:endParaRPr lang="en-US" altLang="ko-KR" dirty="0"/>
          </a:p>
          <a:p>
            <a:pPr lvl="1"/>
            <a:r>
              <a:rPr lang="en-US" altLang="ko-KR" sz="1200" dirty="0">
                <a:hlinkClick r:id="rId4"/>
              </a:rPr>
              <a:t>https://github.com/bitcoin/bips</a:t>
            </a:r>
            <a:endParaRPr lang="en-US" altLang="ko-KR" sz="1200" dirty="0"/>
          </a:p>
          <a:p>
            <a:pPr lvl="1"/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  <a:p>
            <a:r>
              <a:rPr lang="en-US" altLang="ko-KR" dirty="0">
                <a:solidFill>
                  <a:srgbClr val="00C8EB"/>
                </a:solidFill>
              </a:rPr>
              <a:t>EIP</a:t>
            </a:r>
            <a:r>
              <a:rPr lang="en-US" altLang="ko-KR" dirty="0"/>
              <a:t> (Ethereum Improvement Proposals)</a:t>
            </a:r>
          </a:p>
          <a:p>
            <a:pPr lvl="1"/>
            <a:r>
              <a:rPr lang="ko-KR" altLang="en-US" dirty="0" err="1"/>
              <a:t>이더리움</a:t>
            </a:r>
            <a:r>
              <a:rPr lang="ko-KR" altLang="en-US" dirty="0"/>
              <a:t> 개선  제안</a:t>
            </a:r>
            <a:endParaRPr lang="en-US" altLang="ko-KR" dirty="0"/>
          </a:p>
          <a:p>
            <a:pPr lvl="1"/>
            <a:r>
              <a:rPr lang="en-US" altLang="ko-KR" sz="1200" dirty="0">
                <a:hlinkClick r:id="rId5"/>
              </a:rPr>
              <a:t>https://github.com/ethereum/EIPs</a:t>
            </a:r>
            <a:endParaRPr lang="en-US" altLang="ko-KR" sz="1200" dirty="0"/>
          </a:p>
          <a:p>
            <a:r>
              <a:rPr lang="en-US" altLang="ko-KR" dirty="0">
                <a:solidFill>
                  <a:srgbClr val="00C8EB"/>
                </a:solidFill>
              </a:rPr>
              <a:t>ERC</a:t>
            </a:r>
            <a:r>
              <a:rPr lang="en-US" altLang="ko-KR" dirty="0"/>
              <a:t> (Ethereum Request for Comment)</a:t>
            </a:r>
          </a:p>
          <a:p>
            <a:pPr lvl="1"/>
            <a:r>
              <a:rPr lang="en-US" altLang="ko-KR" dirty="0"/>
              <a:t>RFC(Request</a:t>
            </a:r>
            <a:r>
              <a:rPr lang="ko-KR" altLang="en-US" dirty="0"/>
              <a:t> </a:t>
            </a:r>
            <a:r>
              <a:rPr lang="en-US" altLang="ko-KR" dirty="0"/>
              <a:t>For</a:t>
            </a:r>
            <a:r>
              <a:rPr lang="ko-KR" altLang="en-US" dirty="0"/>
              <a:t> </a:t>
            </a:r>
            <a:r>
              <a:rPr lang="en-US" altLang="ko-KR" dirty="0"/>
              <a:t>Comment)</a:t>
            </a:r>
            <a:r>
              <a:rPr lang="ko-KR" altLang="en-US" dirty="0"/>
              <a:t>의 </a:t>
            </a:r>
            <a:r>
              <a:rPr lang="ko-KR" altLang="en-US" dirty="0" err="1"/>
              <a:t>이더리움</a:t>
            </a:r>
            <a:r>
              <a:rPr lang="ko-KR" altLang="en-US" dirty="0"/>
              <a:t> 버전</a:t>
            </a:r>
            <a:endParaRPr lang="en-US" altLang="ko-KR" dirty="0"/>
          </a:p>
          <a:p>
            <a:pPr lvl="1"/>
            <a:r>
              <a:rPr lang="en-US" altLang="ko-KR" dirty="0"/>
              <a:t>EIP</a:t>
            </a:r>
            <a:r>
              <a:rPr lang="ko-KR" altLang="en-US" dirty="0"/>
              <a:t>에서 관리하는 공식 프로토콜</a:t>
            </a:r>
            <a:endParaRPr lang="en-US" altLang="ko-KR" dirty="0"/>
          </a:p>
          <a:p>
            <a:pPr lvl="1"/>
            <a:r>
              <a:rPr lang="en-US" altLang="ko-KR" dirty="0"/>
              <a:t>ERC-20(Token), ERC-721(NFT), ERC-1155(Multi-Token)</a:t>
            </a:r>
          </a:p>
          <a:p>
            <a:pPr lvl="1"/>
            <a:r>
              <a:rPr lang="en-US" altLang="ko-KR" sz="1200" dirty="0">
                <a:hlinkClick r:id="rId6"/>
              </a:rPr>
              <a:t>https://eips.ethereum.org/erc</a:t>
            </a:r>
            <a:endParaRPr lang="en-US" altLang="ko-KR" sz="1200" dirty="0"/>
          </a:p>
          <a:p>
            <a:endParaRPr lang="en-US" altLang="ko-KR" dirty="0">
              <a:solidFill>
                <a:srgbClr val="00C8EB"/>
              </a:solidFill>
            </a:endParaRPr>
          </a:p>
          <a:p>
            <a:r>
              <a:rPr lang="en-US" altLang="ko-KR" dirty="0">
                <a:solidFill>
                  <a:srgbClr val="00C8EB"/>
                </a:solidFill>
              </a:rPr>
              <a:t>NITS</a:t>
            </a:r>
            <a:r>
              <a:rPr lang="ko-KR" altLang="en-US" dirty="0"/>
              <a:t> </a:t>
            </a:r>
            <a:r>
              <a:rPr lang="en-US" altLang="ko-KR" dirty="0"/>
              <a:t>(National Institute of Standards and Technology)</a:t>
            </a:r>
          </a:p>
          <a:p>
            <a:pPr lvl="1"/>
            <a:r>
              <a:rPr lang="ko-KR" altLang="en-US" dirty="0"/>
              <a:t>미국 국립표준기술연구소</a:t>
            </a:r>
            <a:endParaRPr lang="en-US" altLang="ko-KR" dirty="0"/>
          </a:p>
          <a:p>
            <a:pPr lvl="1"/>
            <a:r>
              <a:rPr lang="ko-KR" altLang="en-US" dirty="0"/>
              <a:t>공식적인 임무는 경제 안보를 강화하고</a:t>
            </a:r>
            <a:r>
              <a:rPr lang="en-US" altLang="ko-KR" dirty="0"/>
              <a:t>, </a:t>
            </a:r>
            <a:r>
              <a:rPr lang="ko-KR" altLang="en-US" dirty="0"/>
              <a:t>삶의 질을 개선하는 방식으로 측정 과학</a:t>
            </a:r>
            <a:r>
              <a:rPr lang="en-US" altLang="ko-KR" dirty="0"/>
              <a:t>, </a:t>
            </a:r>
            <a:r>
              <a:rPr lang="ko-KR" altLang="en-US" dirty="0"/>
              <a:t>표준 및 기술을 </a:t>
            </a:r>
            <a:r>
              <a:rPr lang="ko-KR" altLang="en-US" dirty="0" err="1"/>
              <a:t>진보시켜</a:t>
            </a:r>
            <a:r>
              <a:rPr lang="ko-KR" altLang="en-US" dirty="0"/>
              <a:t> 미국 혁신과 산업 경쟁력을 증진시키는 것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0EAC13-4C7E-4D57-B941-DD2A2C8F6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용어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230F10-C115-48B0-8AFA-1523E395F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69157"/>
            <a:ext cx="5029095" cy="2119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C9633A9A-5EC4-417D-BC1C-88C4816113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0" y="690821"/>
          <a:ext cx="4441212" cy="129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" name="비트맵 이미지" r:id="rId8" imgW="6667560" imgH="1943280" progId="Paint.Picture">
                  <p:embed/>
                </p:oleObj>
              </mc:Choice>
              <mc:Fallback>
                <p:oleObj name="비트맵 이미지" r:id="rId8" imgW="6667560" imgH="1943280" progId="Paint.Picture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C9633A9A-5EC4-417D-BC1C-88C4816113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96000" y="690821"/>
                        <a:ext cx="4441212" cy="1294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52108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23C5057-868F-44CF-ADA8-03ECDDA5D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Web3</a:t>
            </a:r>
          </a:p>
          <a:p>
            <a:r>
              <a:rPr lang="en-US" altLang="ko-KR" dirty="0"/>
              <a:t>web3js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821F8B3-E34E-4EA4-8741-64C2F26A6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Dapp</a:t>
            </a:r>
            <a:r>
              <a:rPr lang="en-US" altLang="ko-KR" dirty="0"/>
              <a:t> (</a:t>
            </a:r>
            <a:r>
              <a:rPr lang="en-US" altLang="ko-KR" dirty="0" err="1"/>
              <a:t>Decentrialized</a:t>
            </a:r>
            <a:r>
              <a:rPr lang="en-US" altLang="ko-KR" dirty="0"/>
              <a:t> Application)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81813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00A4C0B-7360-41AF-A726-01EF42311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40944AD-F020-48EA-A3F7-2921C2F2D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ko-KR" altLang="en-US" dirty="0" err="1"/>
              <a:t>블럭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9001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EB10AAB-85DD-44F0-A0E1-1AD8D8FE0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가상자산 거래소에서 무엇을 매수</a:t>
            </a:r>
            <a:r>
              <a:rPr lang="en-US" altLang="ko-KR" dirty="0"/>
              <a:t>, </a:t>
            </a:r>
            <a:r>
              <a:rPr lang="ko-KR" altLang="en-US" dirty="0"/>
              <a:t>매도하는 것인가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 err="1"/>
              <a:t>업비트</a:t>
            </a:r>
            <a:r>
              <a:rPr lang="ko-KR" altLang="en-US" dirty="0"/>
              <a:t> 이용약관 </a:t>
            </a:r>
            <a:r>
              <a:rPr lang="en-US" altLang="ko-KR" dirty="0"/>
              <a:t>- </a:t>
            </a:r>
            <a:r>
              <a:rPr lang="ko-KR" altLang="en-US" dirty="0"/>
              <a:t>제 </a:t>
            </a:r>
            <a:r>
              <a:rPr lang="en-US" altLang="ko-KR" dirty="0"/>
              <a:t>2</a:t>
            </a:r>
            <a:r>
              <a:rPr lang="ko-KR" altLang="en-US" dirty="0"/>
              <a:t>조 </a:t>
            </a:r>
            <a:r>
              <a:rPr lang="en-US" altLang="ko-KR" dirty="0"/>
              <a:t>(</a:t>
            </a:r>
            <a:r>
              <a:rPr lang="ko-KR" altLang="en-US" dirty="0"/>
              <a:t>정의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5. "</a:t>
            </a:r>
            <a:r>
              <a:rPr lang="ko-KR" altLang="en-US" dirty="0">
                <a:solidFill>
                  <a:srgbClr val="00C8EB"/>
                </a:solidFill>
              </a:rPr>
              <a:t>디지털 자산</a:t>
            </a:r>
            <a:r>
              <a:rPr lang="en-US" altLang="ko-KR" dirty="0"/>
              <a:t>"</a:t>
            </a:r>
            <a:r>
              <a:rPr lang="ko-KR" altLang="en-US" dirty="0"/>
              <a:t>이라 함은 서비스에서 거래할 수 있는 </a:t>
            </a:r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r>
              <a:rPr lang="ko-KR" altLang="en-US" dirty="0"/>
              <a:t> 등 블록체인에서 전자적으로 존재하는 정보로 서비스의 대상물을 말합니다</a:t>
            </a:r>
            <a:r>
              <a:rPr lang="en-US" altLang="ko-KR" dirty="0"/>
              <a:t>. </a:t>
            </a:r>
            <a:r>
              <a:rPr lang="ko-KR" altLang="en-US" dirty="0"/>
              <a:t>회원은 회사에 대하여 계정 내 </a:t>
            </a:r>
            <a:r>
              <a:rPr lang="en-US" altLang="ko-KR" dirty="0"/>
              <a:t>"</a:t>
            </a:r>
            <a:r>
              <a:rPr lang="ko-KR" altLang="en-US" dirty="0"/>
              <a:t>디지털 자산</a:t>
            </a:r>
            <a:r>
              <a:rPr lang="en-US" altLang="ko-KR" dirty="0"/>
              <a:t>"</a:t>
            </a:r>
            <a:r>
              <a:rPr lang="ko-KR" altLang="en-US" dirty="0"/>
              <a:t>의 수량만큼의 </a:t>
            </a:r>
            <a:r>
              <a:rPr lang="ko-KR" altLang="en-US" dirty="0">
                <a:solidFill>
                  <a:srgbClr val="00C8EB"/>
                </a:solidFill>
              </a:rPr>
              <a:t>출금 청구권</a:t>
            </a:r>
            <a:r>
              <a:rPr lang="ko-KR" altLang="en-US" dirty="0"/>
              <a:t>을 보유합니다</a:t>
            </a:r>
            <a:r>
              <a:rPr lang="en-US" altLang="ko-KR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437F88D-59C2-4F73-B415-4A4945F44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가상자산 거래소</a:t>
            </a:r>
          </a:p>
        </p:txBody>
      </p:sp>
    </p:spTree>
    <p:extLst>
      <p:ext uri="{BB962C8B-B14F-4D97-AF65-F5344CB8AC3E}">
        <p14:creationId xmlns:p14="http://schemas.microsoft.com/office/powerpoint/2010/main" val="27897395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7E13FA-C515-410D-8B5F-AD348790A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 fontScale="85000" lnSpcReduction="20000"/>
          </a:bodyPr>
          <a:lstStyle/>
          <a:p>
            <a:pPr indent="0">
              <a:buNone/>
            </a:pPr>
            <a:r>
              <a:rPr lang="ko-KR" altLang="en-US" dirty="0"/>
              <a:t>기본 색깔 </a:t>
            </a:r>
            <a:r>
              <a:rPr lang="ko-KR" altLang="en-US" dirty="0" err="1"/>
              <a:t>가나다라마바사아자차카타파하</a:t>
            </a:r>
            <a:r>
              <a:rPr lang="ko-KR" altLang="en-US" dirty="0"/>
              <a:t> </a:t>
            </a:r>
            <a:r>
              <a:rPr lang="en-US" altLang="ko-KR" dirty="0" err="1"/>
              <a:t>abcdefghijklmnopqrstuvwxyz</a:t>
            </a:r>
            <a:r>
              <a:rPr lang="en-US" altLang="ko-KR" dirty="0"/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EF296B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EF296B"/>
                </a:solidFill>
              </a:rPr>
              <a:t>포인트 색깔 </a:t>
            </a:r>
            <a:r>
              <a:rPr lang="ko-KR" altLang="en-US" dirty="0" err="1">
                <a:solidFill>
                  <a:srgbClr val="EF296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EF296B"/>
                </a:solidFill>
              </a:rPr>
              <a:t> </a:t>
            </a:r>
            <a:r>
              <a:rPr lang="en-US" altLang="ko-KR" dirty="0" err="1">
                <a:solidFill>
                  <a:srgbClr val="EF296B"/>
                </a:solidFill>
              </a:rPr>
              <a:t>abcdefghijklmnopqrstuvwxyz</a:t>
            </a:r>
            <a:r>
              <a:rPr lang="en-US" altLang="ko-KR" dirty="0">
                <a:solidFill>
                  <a:srgbClr val="EF296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854AFF"/>
                </a:solidFill>
              </a:rPr>
              <a:t>포인트 색깔 </a:t>
            </a:r>
            <a:r>
              <a:rPr lang="ko-KR" altLang="en-US" dirty="0" err="1">
                <a:solidFill>
                  <a:srgbClr val="854A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854AFF"/>
                </a:solidFill>
              </a:rPr>
              <a:t> </a:t>
            </a:r>
            <a:r>
              <a:rPr lang="en-US" altLang="ko-KR" dirty="0" err="1">
                <a:solidFill>
                  <a:srgbClr val="854AFF"/>
                </a:solidFill>
              </a:rPr>
              <a:t>abcdefghijklmnopqrstuvwxyz</a:t>
            </a:r>
            <a:r>
              <a:rPr lang="en-US" altLang="ko-KR" dirty="0">
                <a:solidFill>
                  <a:srgbClr val="854A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C700"/>
                </a:solidFill>
              </a:rPr>
              <a:t>포인트 색깔 </a:t>
            </a:r>
            <a:r>
              <a:rPr lang="ko-KR" altLang="en-US" dirty="0" err="1">
                <a:solidFill>
                  <a:srgbClr val="FFC7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C700"/>
                </a:solidFill>
              </a:rPr>
              <a:t> </a:t>
            </a:r>
            <a:r>
              <a:rPr lang="en-US" altLang="ko-KR" dirty="0" err="1">
                <a:solidFill>
                  <a:srgbClr val="FFC700"/>
                </a:solidFill>
              </a:rPr>
              <a:t>abcdefghijklmnopqrstuvwxyz</a:t>
            </a:r>
            <a:r>
              <a:rPr lang="en-US" altLang="ko-KR" dirty="0">
                <a:solidFill>
                  <a:srgbClr val="FFC7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D35A"/>
                </a:solidFill>
              </a:rPr>
              <a:t>포인트 색깔 </a:t>
            </a:r>
            <a:r>
              <a:rPr lang="ko-KR" altLang="en-US" dirty="0" err="1">
                <a:solidFill>
                  <a:srgbClr val="00D35A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D35A"/>
                </a:solidFill>
              </a:rPr>
              <a:t> </a:t>
            </a:r>
            <a:r>
              <a:rPr lang="en-US" altLang="ko-KR" dirty="0" err="1">
                <a:solidFill>
                  <a:srgbClr val="00D35A"/>
                </a:solidFill>
              </a:rPr>
              <a:t>abcdefghijklmnopqrstuvwxyz</a:t>
            </a:r>
            <a:r>
              <a:rPr lang="en-US" altLang="ko-KR" dirty="0">
                <a:solidFill>
                  <a:srgbClr val="00D35A"/>
                </a:solidFill>
              </a:rPr>
              <a:t> ABCDEFGHIJKLMNOPQRSTUVWXYZ</a:t>
            </a:r>
          </a:p>
          <a:p>
            <a:endParaRPr lang="en-US" altLang="ko-KR" dirty="0"/>
          </a:p>
          <a:p>
            <a:pPr indent="0">
              <a:buNone/>
            </a:pPr>
            <a:r>
              <a:rPr lang="ko-KR" altLang="en-US" dirty="0">
                <a:solidFill>
                  <a:srgbClr val="DBAC7D"/>
                </a:solidFill>
              </a:rPr>
              <a:t>포인트 색깔 </a:t>
            </a:r>
            <a:r>
              <a:rPr lang="ko-KR" altLang="en-US" dirty="0" err="1">
                <a:solidFill>
                  <a:srgbClr val="DBAC7D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DBAC7D"/>
                </a:solidFill>
              </a:rPr>
              <a:t> </a:t>
            </a:r>
            <a:r>
              <a:rPr lang="en-US" altLang="ko-KR" dirty="0" err="1">
                <a:solidFill>
                  <a:srgbClr val="DBAC7D"/>
                </a:solidFill>
              </a:rPr>
              <a:t>abcdefghijklmnopqrstuvwxyz</a:t>
            </a:r>
            <a:r>
              <a:rPr lang="en-US" altLang="ko-KR" dirty="0">
                <a:solidFill>
                  <a:srgbClr val="DBAC7D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80B1"/>
                </a:solidFill>
              </a:rPr>
              <a:t>포인트 색깔 </a:t>
            </a:r>
            <a:r>
              <a:rPr lang="ko-KR" altLang="en-US" dirty="0" err="1">
                <a:solidFill>
                  <a:srgbClr val="FF80B1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80B1"/>
                </a:solidFill>
              </a:rPr>
              <a:t> </a:t>
            </a:r>
            <a:r>
              <a:rPr lang="en-US" altLang="ko-KR" dirty="0" err="1">
                <a:solidFill>
                  <a:srgbClr val="FF80B1"/>
                </a:solidFill>
              </a:rPr>
              <a:t>abcdefghijklmnopqrstuvwxyz</a:t>
            </a:r>
            <a:r>
              <a:rPr lang="en-US" altLang="ko-KR" dirty="0">
                <a:solidFill>
                  <a:srgbClr val="FF80B1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B99FFF"/>
                </a:solidFill>
              </a:rPr>
              <a:t>포인트 색깔 </a:t>
            </a:r>
            <a:r>
              <a:rPr lang="ko-KR" altLang="en-US" dirty="0" err="1">
                <a:solidFill>
                  <a:srgbClr val="B99F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B99FFF"/>
                </a:solidFill>
              </a:rPr>
              <a:t> </a:t>
            </a:r>
            <a:r>
              <a:rPr lang="en-US" altLang="ko-KR" dirty="0" err="1">
                <a:solidFill>
                  <a:srgbClr val="B99FFF"/>
                </a:solidFill>
              </a:rPr>
              <a:t>abcdefghijklmnopqrstuvwxyz</a:t>
            </a:r>
            <a:r>
              <a:rPr lang="en-US" altLang="ko-KR" dirty="0">
                <a:solidFill>
                  <a:srgbClr val="B99F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71FF"/>
                </a:solidFill>
              </a:rPr>
              <a:t>포인트 색깔 </a:t>
            </a:r>
            <a:r>
              <a:rPr lang="ko-KR" altLang="en-US" dirty="0" err="1">
                <a:solidFill>
                  <a:srgbClr val="0071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71FF"/>
                </a:solidFill>
              </a:rPr>
              <a:t> </a:t>
            </a:r>
            <a:r>
              <a:rPr lang="en-US" altLang="ko-KR" dirty="0" err="1">
                <a:solidFill>
                  <a:srgbClr val="0071FF"/>
                </a:solidFill>
              </a:rPr>
              <a:t>abcdefghijklmnopqrstuvwxyz</a:t>
            </a:r>
            <a:r>
              <a:rPr lang="en-US" altLang="ko-KR" dirty="0">
                <a:solidFill>
                  <a:srgbClr val="0071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7E00"/>
                </a:solidFill>
              </a:rPr>
              <a:t>포인트 색깔 </a:t>
            </a:r>
            <a:r>
              <a:rPr lang="ko-KR" altLang="en-US" dirty="0" err="1">
                <a:solidFill>
                  <a:srgbClr val="FF7E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7E00"/>
                </a:solidFill>
              </a:rPr>
              <a:t> </a:t>
            </a:r>
            <a:r>
              <a:rPr lang="en-US" altLang="ko-KR" dirty="0" err="1">
                <a:solidFill>
                  <a:srgbClr val="FF7E00"/>
                </a:solidFill>
              </a:rPr>
              <a:t>abcdefghijklmnopqrstuvwxyz</a:t>
            </a:r>
            <a:r>
              <a:rPr lang="en-US" altLang="ko-KR" dirty="0">
                <a:solidFill>
                  <a:srgbClr val="FF7E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5AFA6E"/>
                </a:solidFill>
              </a:rPr>
              <a:t>포인트 색깔 </a:t>
            </a:r>
            <a:r>
              <a:rPr lang="ko-KR" altLang="en-US" dirty="0" err="1">
                <a:solidFill>
                  <a:srgbClr val="5AFA6E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5AFA6E"/>
                </a:solidFill>
              </a:rPr>
              <a:t> </a:t>
            </a:r>
            <a:r>
              <a:rPr lang="en-US" altLang="ko-KR" dirty="0" err="1">
                <a:solidFill>
                  <a:srgbClr val="5AFA6E"/>
                </a:solidFill>
              </a:rPr>
              <a:t>abcdefghijklmnopqrstuvwxyz</a:t>
            </a:r>
            <a:r>
              <a:rPr lang="en-US" altLang="ko-KR" dirty="0">
                <a:solidFill>
                  <a:srgbClr val="5AFA6E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endParaRPr lang="en-US" altLang="ko-KR" dirty="0">
              <a:solidFill>
                <a:srgbClr val="F7931A"/>
              </a:solidFill>
            </a:endParaRPr>
          </a:p>
          <a:p>
            <a:pPr indent="0">
              <a:buNone/>
            </a:pP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 </a:t>
            </a: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 </a:t>
            </a: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 </a:t>
            </a: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 </a:t>
            </a:r>
            <a:r>
              <a:rPr lang="ko-KR" altLang="en-US" dirty="0" err="1">
                <a:solidFill>
                  <a:srgbClr val="434975"/>
                </a:solidFill>
              </a:rPr>
              <a:t>이더리움</a:t>
            </a:r>
            <a:r>
              <a:rPr lang="ko-KR" altLang="en-US" dirty="0">
                <a:solidFill>
                  <a:srgbClr val="434975"/>
                </a:solidFill>
              </a:rPr>
              <a:t> 색깔</a:t>
            </a:r>
            <a:endParaRPr lang="en-US" altLang="ko-KR" dirty="0">
              <a:solidFill>
                <a:srgbClr val="434975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C12E44-5D15-4DF0-9329-D7412A3E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5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C146C7-3A40-47DD-A4CB-32EDC2EEE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, 2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</a:t>
            </a:r>
            <a:endParaRPr lang="en-US" altLang="ko-KR" dirty="0"/>
          </a:p>
          <a:p>
            <a:r>
              <a:rPr lang="ko-KR" altLang="en-US" dirty="0"/>
              <a:t>나머지</a:t>
            </a:r>
            <a:r>
              <a:rPr lang="en-US" altLang="ko-KR" dirty="0"/>
              <a:t>(modulo) </a:t>
            </a:r>
            <a:r>
              <a:rPr lang="ko-KR" altLang="en-US" dirty="0"/>
              <a:t>연산</a:t>
            </a:r>
            <a:endParaRPr lang="en-US" altLang="ko-KR" dirty="0"/>
          </a:p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  <a:endParaRPr lang="en-US" altLang="ko-KR" dirty="0"/>
          </a:p>
          <a:p>
            <a:r>
              <a:rPr lang="ko-KR" altLang="en-US" dirty="0" err="1"/>
              <a:t>대칭키</a:t>
            </a:r>
            <a:r>
              <a:rPr lang="ko-KR" altLang="en-US" dirty="0"/>
              <a:t> 암호</a:t>
            </a:r>
            <a:r>
              <a:rPr lang="en-US" altLang="ko-KR" dirty="0"/>
              <a:t>, </a:t>
            </a:r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비대칭키 암호 </a:t>
            </a:r>
            <a:r>
              <a:rPr lang="en-US" altLang="ko-KR" dirty="0"/>
              <a:t>- </a:t>
            </a:r>
            <a:r>
              <a:rPr lang="ko-KR" altLang="en-US" dirty="0"/>
              <a:t>타원곡선 암호</a:t>
            </a:r>
            <a:r>
              <a:rPr lang="en-US" altLang="ko-KR" dirty="0"/>
              <a:t>(ECC, Elliptic Curve Cryptography)</a:t>
            </a:r>
          </a:p>
          <a:p>
            <a:r>
              <a:rPr lang="en-US" altLang="ko-KR" dirty="0"/>
              <a:t>256bit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A3CBA3-B6E3-4663-989D-064A65E3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634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6E3F0F-AEAA-4CA1-8F09-326E706B2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1709400" cy="5991052"/>
          </a:xfrm>
        </p:spPr>
        <p:txBody>
          <a:bodyPr/>
          <a:lstStyle/>
          <a:p>
            <a:pPr indent="0">
              <a:buNone/>
            </a:pPr>
            <a:r>
              <a:rPr lang="en-US" altLang="ko-KR" b="1" dirty="0"/>
              <a:t>10</a:t>
            </a:r>
            <a:r>
              <a:rPr lang="ko-KR" altLang="en-US" b="1" dirty="0"/>
              <a:t>진수</a:t>
            </a:r>
            <a:r>
              <a:rPr lang="en-US" altLang="ko-KR" b="1" dirty="0"/>
              <a:t>(decimal) : [0, 9]</a:t>
            </a:r>
          </a:p>
          <a:p>
            <a:pPr marL="285750" indent="-285750"/>
            <a:r>
              <a:rPr lang="en-US" altLang="ko-KR" sz="1600" dirty="0"/>
              <a:t>1, 2, 3, 4, 5, 6, 7, 8, 9, 10, 11, 12, 13, …</a:t>
            </a:r>
          </a:p>
          <a:p>
            <a:pPr indent="0">
              <a:buNone/>
            </a:pPr>
            <a:endParaRPr lang="en-US" altLang="ko-KR" sz="100" dirty="0"/>
          </a:p>
          <a:p>
            <a:pPr indent="0">
              <a:buNone/>
            </a:pPr>
            <a:r>
              <a:rPr lang="en-US" altLang="ko-KR" b="1" dirty="0"/>
              <a:t>2</a:t>
            </a:r>
            <a:r>
              <a:rPr lang="ko-KR" altLang="en-US" b="1" dirty="0"/>
              <a:t>진수</a:t>
            </a:r>
            <a:r>
              <a:rPr lang="en-US" altLang="ko-KR" b="1" dirty="0"/>
              <a:t>(binary) : [0,1]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indent="0">
              <a:buNone/>
            </a:pPr>
            <a:r>
              <a:rPr lang="en-US" altLang="ko-KR" sz="1600" dirty="0"/>
              <a:t>2</a:t>
            </a:r>
            <a:r>
              <a:rPr lang="ko-KR" altLang="en-US" sz="1600" dirty="0"/>
              <a:t>진수 자릿수별 </a:t>
            </a:r>
            <a:r>
              <a:rPr lang="en-US" altLang="ko-KR" sz="1600" dirty="0"/>
              <a:t>10</a:t>
            </a:r>
            <a:r>
              <a:rPr lang="ko-KR" altLang="en-US" sz="1600" dirty="0"/>
              <a:t>진수</a:t>
            </a: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B6871D-12C9-4D73-8EFE-B0903709B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(decimal), 2</a:t>
            </a:r>
            <a:r>
              <a:rPr lang="ko-KR" altLang="en-US" dirty="0"/>
              <a:t>진수</a:t>
            </a:r>
            <a:r>
              <a:rPr lang="en-US" altLang="ko-KR" dirty="0"/>
              <a:t>(binary), 16</a:t>
            </a:r>
            <a:r>
              <a:rPr lang="ko-KR" altLang="en-US" dirty="0"/>
              <a:t>진수</a:t>
            </a:r>
            <a:r>
              <a:rPr lang="en-US" altLang="ko-KR" dirty="0"/>
              <a:t>(hex)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0C018B2-2228-4B9C-A1A0-6F4A2C3A9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451166"/>
              </p:ext>
            </p:extLst>
          </p:nvPr>
        </p:nvGraphicFramePr>
        <p:xfrm>
          <a:off x="313898" y="2014491"/>
          <a:ext cx="11559660" cy="63735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63305">
                  <a:extLst>
                    <a:ext uri="{9D8B030D-6E8A-4147-A177-3AD203B41FA5}">
                      <a16:colId xmlns:a16="http://schemas.microsoft.com/office/drawing/2014/main" val="1341542236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3356150814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3378991981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171679202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505707583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1844859263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142893326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273766154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4207407799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1772713031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3466517255"/>
                    </a:ext>
                  </a:extLst>
                </a:gridCol>
                <a:gridCol w="963305">
                  <a:extLst>
                    <a:ext uri="{9D8B030D-6E8A-4147-A177-3AD203B41FA5}">
                      <a16:colId xmlns:a16="http://schemas.microsoft.com/office/drawing/2014/main" val="2773526958"/>
                    </a:ext>
                  </a:extLst>
                </a:gridCol>
              </a:tblGrid>
              <a:tr h="273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097032"/>
                  </a:ext>
                </a:extLst>
              </a:tr>
              <a:tr h="332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84279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1BEB4E5-C589-4AF0-BA38-E5074CDC1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166635"/>
              </p:ext>
            </p:extLst>
          </p:nvPr>
        </p:nvGraphicFramePr>
        <p:xfrm>
          <a:off x="313898" y="3348698"/>
          <a:ext cx="6757884" cy="914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65412">
                  <a:extLst>
                    <a:ext uri="{9D8B030D-6E8A-4147-A177-3AD203B41FA5}">
                      <a16:colId xmlns:a16="http://schemas.microsoft.com/office/drawing/2014/main" val="1341542236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142893326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2273766154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4207407799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1772713031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3466517255"/>
                    </a:ext>
                  </a:extLst>
                </a:gridCol>
                <a:gridCol w="965412">
                  <a:extLst>
                    <a:ext uri="{9D8B030D-6E8A-4147-A177-3AD203B41FA5}">
                      <a16:colId xmlns:a16="http://schemas.microsoft.com/office/drawing/2014/main" val="2773526958"/>
                    </a:ext>
                  </a:extLst>
                </a:gridCol>
              </a:tblGrid>
              <a:tr h="1838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7655366"/>
                  </a:ext>
                </a:extLst>
              </a:tr>
              <a:tr h="2772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자릿수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⁵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⁴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³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²</a:t>
                      </a:r>
                      <a:endParaRPr lang="ko-KR" altLang="en-US" sz="1400" b="0" i="0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¹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⁰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097032"/>
                  </a:ext>
                </a:extLst>
              </a:tr>
              <a:tr h="1362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32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842798"/>
                  </a:ext>
                </a:extLst>
              </a:tr>
            </a:tbl>
          </a:graphicData>
        </a:graphic>
      </p:graphicFrame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2403BB17-4117-4FDD-808A-C0E8B5DBF48A}"/>
              </a:ext>
            </a:extLst>
          </p:cNvPr>
          <p:cNvSpPr txBox="1">
            <a:spLocks/>
          </p:cNvSpPr>
          <p:nvPr/>
        </p:nvSpPr>
        <p:spPr>
          <a:xfrm>
            <a:off x="6093728" y="4429958"/>
            <a:ext cx="5856972" cy="2092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dirty="0"/>
              <a:t>10</a:t>
            </a:r>
            <a:r>
              <a:rPr lang="ko-KR" altLang="en-US" sz="1600" dirty="0"/>
              <a:t>진수 ➡ </a:t>
            </a:r>
            <a:r>
              <a:rPr lang="en-US" altLang="ko-KR" sz="1600" dirty="0"/>
              <a:t>2</a:t>
            </a:r>
            <a:r>
              <a:rPr lang="ko-KR" altLang="en-US" sz="1600" dirty="0"/>
              <a:t>진수</a:t>
            </a:r>
            <a:endParaRPr lang="en-US" altLang="ko-KR" sz="1600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400" dirty="0"/>
              <a:t>11                                                                          </a:t>
            </a:r>
            <a:r>
              <a:rPr lang="ko-KR" altLang="en-US" sz="1400" dirty="0"/>
              <a:t>➡</a:t>
            </a:r>
            <a:r>
              <a:rPr lang="en-US" altLang="ko-KR" sz="1400" dirty="0"/>
              <a:t> 1011</a:t>
            </a:r>
            <a:endParaRPr lang="ko-KR" altLang="en-US" sz="1400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5F4ADE5B-D77F-4B84-A745-DEADCAA47CE7}"/>
              </a:ext>
            </a:extLst>
          </p:cNvPr>
          <p:cNvSpPr txBox="1">
            <a:spLocks/>
          </p:cNvSpPr>
          <p:nvPr/>
        </p:nvSpPr>
        <p:spPr>
          <a:xfrm>
            <a:off x="236756" y="4431220"/>
            <a:ext cx="5856972" cy="2092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dirty="0"/>
              <a:t>2</a:t>
            </a:r>
            <a:r>
              <a:rPr lang="ko-KR" altLang="en-US" sz="1600" dirty="0"/>
              <a:t>진수 ➡</a:t>
            </a:r>
            <a:r>
              <a:rPr lang="en-US" altLang="ko-KR" sz="1600" dirty="0"/>
              <a:t> 10</a:t>
            </a:r>
            <a:r>
              <a:rPr lang="ko-KR" altLang="en-US" sz="1600" dirty="0"/>
              <a:t>진수</a:t>
            </a:r>
            <a:endParaRPr lang="en-US" altLang="ko-KR" sz="1600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400" dirty="0"/>
              <a:t>1011 = 1000 + 10 + 1 </a:t>
            </a:r>
            <a:r>
              <a:rPr lang="ko-KR" altLang="en-US" sz="1400" dirty="0"/>
              <a:t>➡</a:t>
            </a:r>
            <a:r>
              <a:rPr lang="en-US" altLang="ko-KR" sz="1400" dirty="0"/>
              <a:t> 8 + 2 + 1 = 11 </a:t>
            </a:r>
            <a:endParaRPr lang="ko-KR" altLang="en-US" sz="1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2154EBD-2FEC-456E-B01B-D89777BF3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083" y="4855947"/>
            <a:ext cx="2519363" cy="173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257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BBB66F-E06A-4D2D-8183-495DD797A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717705"/>
          </a:xfrm>
        </p:spPr>
        <p:txBody>
          <a:bodyPr/>
          <a:lstStyle/>
          <a:p>
            <a:pPr indent="0">
              <a:buNone/>
            </a:pPr>
            <a:r>
              <a:rPr lang="en-US" altLang="ko-KR" b="1" dirty="0"/>
              <a:t>16</a:t>
            </a:r>
            <a:r>
              <a:rPr lang="ko-KR" altLang="en-US" b="1" dirty="0"/>
              <a:t>진수</a:t>
            </a:r>
            <a:r>
              <a:rPr lang="en-US" altLang="ko-KR" b="1" dirty="0"/>
              <a:t>(hex)</a:t>
            </a:r>
            <a:r>
              <a:rPr lang="ko-KR" altLang="en-US" b="1" dirty="0"/>
              <a:t> </a:t>
            </a:r>
            <a:r>
              <a:rPr lang="en-US" altLang="ko-KR" b="1" dirty="0"/>
              <a:t>:</a:t>
            </a:r>
            <a:r>
              <a:rPr lang="ko-KR" altLang="en-US" b="1" dirty="0"/>
              <a:t> </a:t>
            </a:r>
            <a:r>
              <a:rPr lang="en-US" altLang="ko-KR" b="1" dirty="0"/>
              <a:t>[0,</a:t>
            </a:r>
            <a:r>
              <a:rPr lang="ko-KR" altLang="en-US" b="1" dirty="0"/>
              <a:t> </a:t>
            </a:r>
            <a:r>
              <a:rPr lang="en-US" altLang="ko-KR" b="1" dirty="0"/>
              <a:t>f]</a:t>
            </a:r>
            <a:endParaRPr lang="ko-KR" altLang="en-US" b="1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F8EB7DC-67AE-4FE0-A3C1-EAA449C67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</a:t>
            </a:r>
            <a:r>
              <a:rPr lang="ko-KR" altLang="en-US" dirty="0"/>
              <a:t>진수</a:t>
            </a:r>
            <a:r>
              <a:rPr lang="en-US" altLang="ko-KR" dirty="0"/>
              <a:t>(decimal), 2</a:t>
            </a:r>
            <a:r>
              <a:rPr lang="ko-KR" altLang="en-US" dirty="0"/>
              <a:t>진수</a:t>
            </a:r>
            <a:r>
              <a:rPr lang="en-US" altLang="ko-KR" dirty="0"/>
              <a:t>(binary), 16</a:t>
            </a:r>
            <a:r>
              <a:rPr lang="ko-KR" altLang="en-US" dirty="0"/>
              <a:t>진수</a:t>
            </a:r>
            <a:r>
              <a:rPr lang="en-US" altLang="ko-KR" dirty="0"/>
              <a:t>(hex)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0A0BE67-305D-4B49-AD12-A817A6DFF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993185"/>
              </p:ext>
            </p:extLst>
          </p:nvPr>
        </p:nvGraphicFramePr>
        <p:xfrm>
          <a:off x="277504" y="1161505"/>
          <a:ext cx="11009733" cy="9699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93845">
                  <a:extLst>
                    <a:ext uri="{9D8B030D-6E8A-4147-A177-3AD203B41FA5}">
                      <a16:colId xmlns:a16="http://schemas.microsoft.com/office/drawing/2014/main" val="134154223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356150814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378991981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171679202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505707583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1844859263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14289332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273766154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4207407799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1772713031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466517255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773526958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488617197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4129621326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333688697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2198384778"/>
                    </a:ext>
                  </a:extLst>
                </a:gridCol>
                <a:gridCol w="638493">
                  <a:extLst>
                    <a:ext uri="{9D8B030D-6E8A-4147-A177-3AD203B41FA5}">
                      <a16:colId xmlns:a16="http://schemas.microsoft.com/office/drawing/2014/main" val="937050156"/>
                    </a:ext>
                  </a:extLst>
                </a:gridCol>
              </a:tblGrid>
              <a:tr h="2733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9097032"/>
                  </a:ext>
                </a:extLst>
              </a:tr>
              <a:tr h="332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0011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0111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1101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1110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1111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842798"/>
                  </a:ext>
                </a:extLst>
              </a:tr>
              <a:tr h="332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16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8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9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f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226360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9A79408-81DB-4EC4-A28B-7AE207A5A8CB}"/>
              </a:ext>
            </a:extLst>
          </p:cNvPr>
          <p:cNvSpPr txBox="1">
            <a:spLocks/>
          </p:cNvSpPr>
          <p:nvPr/>
        </p:nvSpPr>
        <p:spPr>
          <a:xfrm>
            <a:off x="241298" y="2392565"/>
            <a:ext cx="11683999" cy="4273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b="1" dirty="0"/>
              <a:t>bit : 0 or 1 </a:t>
            </a:r>
            <a:r>
              <a:rPr lang="en-US" altLang="ko-KR" dirty="0"/>
              <a:t>=</a:t>
            </a:r>
            <a:r>
              <a:rPr lang="ko-KR" altLang="en-US" sz="1800" dirty="0"/>
              <a:t> </a:t>
            </a:r>
            <a:r>
              <a:rPr lang="en-US" altLang="ko-KR" sz="1800" dirty="0"/>
              <a:t>2</a:t>
            </a:r>
            <a:r>
              <a:rPr lang="ko-KR" altLang="en-US" sz="1800" dirty="0"/>
              <a:t>진수 한자리</a:t>
            </a:r>
            <a:r>
              <a:rPr lang="en-US" altLang="ko-KR" sz="1800" dirty="0"/>
              <a:t>, </a:t>
            </a:r>
            <a:r>
              <a:rPr lang="en-US" altLang="ko-KR" sz="1800" b="1" dirty="0"/>
              <a:t>1 nibble</a:t>
            </a:r>
            <a:r>
              <a:rPr lang="en-US" altLang="ko-KR" sz="1800" dirty="0"/>
              <a:t> = 4bits, </a:t>
            </a:r>
            <a:r>
              <a:rPr lang="en-US" altLang="ko-KR" sz="1200" dirty="0"/>
              <a:t>1 byte = 8bits, 1KB = 1024 bytes, 1MB = 1024 KB, 1GB = 1024 MB, …</a:t>
            </a:r>
            <a:endParaRPr lang="en-US" altLang="ko-KR" sz="1200" b="1" dirty="0"/>
          </a:p>
          <a:p>
            <a:pPr indent="0">
              <a:buFont typeface="Arial" panose="020B0604020202020204" pitchFamily="34" charset="0"/>
              <a:buNone/>
            </a:pPr>
            <a:r>
              <a:rPr lang="ko-KR" altLang="en-US" b="1" dirty="0"/>
              <a:t>큰 </a:t>
            </a:r>
            <a:r>
              <a:rPr lang="en-US" altLang="ko-KR" b="1" dirty="0"/>
              <a:t>10</a:t>
            </a:r>
            <a:r>
              <a:rPr lang="ko-KR" altLang="en-US" b="1" dirty="0"/>
              <a:t>진수</a:t>
            </a:r>
            <a:r>
              <a:rPr lang="en-US" altLang="ko-KR" b="1" dirty="0"/>
              <a:t>(decimal)</a:t>
            </a:r>
            <a:r>
              <a:rPr lang="ko-KR" altLang="en-US" b="1" dirty="0"/>
              <a:t> </a:t>
            </a:r>
            <a:r>
              <a:rPr lang="ko-KR" altLang="en-US" sz="1800" dirty="0"/>
              <a:t>➡ </a:t>
            </a:r>
            <a:r>
              <a:rPr lang="en-US" altLang="ko-KR" sz="1800" dirty="0"/>
              <a:t>2</a:t>
            </a:r>
            <a:r>
              <a:rPr lang="ko-KR" altLang="en-US" sz="1800" dirty="0"/>
              <a:t>진수</a:t>
            </a:r>
            <a:r>
              <a:rPr lang="en-US" altLang="ko-KR" sz="1800" dirty="0"/>
              <a:t>(binary)(bit)</a:t>
            </a:r>
            <a:r>
              <a:rPr lang="ko-KR" altLang="en-US" sz="1800" dirty="0"/>
              <a:t> ➡ </a:t>
            </a:r>
            <a:r>
              <a:rPr lang="en-US" altLang="ko-KR" dirty="0"/>
              <a:t>16</a:t>
            </a:r>
            <a:r>
              <a:rPr lang="ko-KR" altLang="en-US" dirty="0"/>
              <a:t>진수</a:t>
            </a:r>
            <a:r>
              <a:rPr lang="en-US" altLang="ko-KR" dirty="0"/>
              <a:t>(hex)</a:t>
            </a:r>
            <a:r>
              <a:rPr lang="en-US" altLang="ko-KR" b="1" dirty="0"/>
              <a:t>(</a:t>
            </a:r>
            <a:r>
              <a:rPr lang="en-US" altLang="ko-KR" dirty="0"/>
              <a:t>nibble</a:t>
            </a:r>
            <a:r>
              <a:rPr lang="en-US" altLang="ko-KR" b="1" dirty="0"/>
              <a:t>)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ko-KR" b="1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10</a:t>
            </a:r>
            <a:r>
              <a:rPr lang="ko-KR" altLang="en-US" dirty="0"/>
              <a:t>진수</a:t>
            </a:r>
            <a:endParaRPr lang="en-US" altLang="ko-KR" dirty="0"/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>
                <a:latin typeface="Consolas" panose="020B0609020204030204" pitchFamily="49" charset="0"/>
              </a:rPr>
              <a:t>561673155925223069349637322719296911316457960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2</a:t>
            </a:r>
            <a:r>
              <a:rPr lang="ko-KR" altLang="en-US" dirty="0"/>
              <a:t>진수 </a:t>
            </a:r>
            <a:r>
              <a:rPr lang="en-US" altLang="ko-KR" dirty="0"/>
              <a:t>(160bit)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>
                <a:latin typeface="Consolas" panose="020B0609020204030204" pitchFamily="49" charset="0"/>
              </a:rPr>
              <a:t>0000000000011001001011111011000100001101111100110111110010011111101100100110100000101001111010110010110011000110001000111100110100011011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1111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0101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1110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16</a:t>
            </a:r>
            <a:r>
              <a:rPr lang="ko-KR" altLang="en-US" dirty="0"/>
              <a:t>진수 </a:t>
            </a:r>
            <a:r>
              <a:rPr lang="en-US" altLang="ko-KR" dirty="0"/>
              <a:t>(160bit, 40nibble)</a:t>
            </a:r>
          </a:p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latin typeface="Consolas" panose="020B0609020204030204" pitchFamily="49" charset="0"/>
              </a:rPr>
              <a:t>00192Fb10dF37c9FB26829eb2CC623cd1B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5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9</a:t>
            </a:r>
            <a:r>
              <a:rPr lang="en-US" altLang="ko-KR" sz="1600" dirty="0">
                <a:solidFill>
                  <a:srgbClr val="0071FF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 dirty="0">
                <a:solidFill>
                  <a:srgbClr val="F7931A"/>
                </a:solidFill>
                <a:latin typeface="Consolas" panose="020B0609020204030204" pitchFamily="49" charset="0"/>
              </a:rPr>
              <a:t>8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indent="0">
              <a:buFont typeface="Arial" panose="020B0604020202020204" pitchFamily="34" charset="0"/>
              <a:buNone/>
            </a:pP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FE590-C1DB-40BC-9F58-9E18FFBF5C21}"/>
              </a:ext>
            </a:extLst>
          </p:cNvPr>
          <p:cNvSpPr txBox="1"/>
          <p:nvPr/>
        </p:nvSpPr>
        <p:spPr>
          <a:xfrm>
            <a:off x="6083297" y="5373329"/>
            <a:ext cx="3284621" cy="64633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1111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0101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1001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1110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1000</a:t>
            </a:r>
          </a:p>
          <a:p>
            <a:pPr algn="ctr"/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   F   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5   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9   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9   </a:t>
            </a:r>
            <a:r>
              <a:rPr lang="en-US" altLang="ko-KR" sz="1800" dirty="0">
                <a:solidFill>
                  <a:srgbClr val="0071FF"/>
                </a:solidFill>
                <a:latin typeface="Consolas" panose="020B0609020204030204" pitchFamily="49" charset="0"/>
              </a:rPr>
              <a:t>E   </a:t>
            </a:r>
            <a:r>
              <a:rPr lang="en-US" altLang="ko-KR" sz="1800" dirty="0">
                <a:solidFill>
                  <a:srgbClr val="F7931A"/>
                </a:solidFill>
                <a:latin typeface="Consolas" panose="020B0609020204030204" pitchFamily="49" charset="0"/>
              </a:rPr>
              <a:t>8</a:t>
            </a:r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B9C680A-1399-4FA0-B8BB-D2A4C2213288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881383" y="5321395"/>
            <a:ext cx="1201914" cy="37510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02C4BB1-7AA8-4953-8716-05BE9F86DA8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4627002" y="5696495"/>
            <a:ext cx="1456295" cy="38117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987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14B2766-795B-4A1C-83F2-1E9CB6A11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F6076D4-49AD-4959-B6B4-6CC1A78D6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나머지</a:t>
            </a:r>
            <a:r>
              <a:rPr lang="en-US" altLang="ko-KR" dirty="0"/>
              <a:t>(modulo) </a:t>
            </a:r>
            <a:r>
              <a:rPr lang="ko-KR" altLang="en-US" dirty="0"/>
              <a:t>연산</a:t>
            </a:r>
          </a:p>
        </p:txBody>
      </p:sp>
    </p:spTree>
    <p:extLst>
      <p:ext uri="{BB962C8B-B14F-4D97-AF65-F5344CB8AC3E}">
        <p14:creationId xmlns:p14="http://schemas.microsoft.com/office/powerpoint/2010/main" val="617040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8F92EEF9-D999-402D-8F33-FB2AD28511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300" y="674860"/>
                <a:ext cx="11709400" cy="5991052"/>
              </a:xfrm>
            </p:spPr>
            <p:txBody>
              <a:bodyPr>
                <a:normAutofit/>
              </a:bodyPr>
              <a:lstStyle/>
              <a:p>
                <a:pPr indent="0">
                  <a:buNone/>
                </a:pPr>
                <a:r>
                  <a:rPr lang="ko-KR" altLang="en-US" dirty="0"/>
                  <a:t>임의의 길이를 갖는 임의의 데이터에 대해 고정된 길이의 데이터로 매핑하는 단방향 함수</a:t>
                </a:r>
                <a:br>
                  <a:rPr lang="en-US" altLang="ko-KR" dirty="0"/>
                </a:br>
                <a:endParaRPr lang="en-US" altLang="ko-KR" sz="1000" dirty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7</m:t>
                      </m:r>
                    </m:oMath>
                  </m:oMathPara>
                </a14:m>
                <a:endParaRPr lang="en-US" altLang="ko-KR" dirty="0"/>
              </a:p>
              <a:p>
                <a:pPr indent="0" algn="ctr">
                  <a:buNone/>
                </a:pPr>
                <a:r>
                  <a:rPr lang="ko-KR" altLang="en-US" sz="1600" dirty="0"/>
                  <a:t>임의의 정수에 대해 </a:t>
                </a:r>
                <a:r>
                  <a:rPr lang="en-US" altLang="ko-KR" sz="1600" dirty="0"/>
                  <a:t>0 ~ 7</a:t>
                </a:r>
                <a:r>
                  <a:rPr lang="ko-KR" altLang="en-US" sz="1600" dirty="0"/>
                  <a:t> 사이의 숫자로 매핑하는 단방향 함수</a:t>
                </a:r>
                <a:endParaRPr lang="en-US" altLang="ko-KR" dirty="0"/>
              </a:p>
              <a:p>
                <a:pPr indent="0">
                  <a:buNone/>
                </a:pPr>
                <a:r>
                  <a:rPr lang="en-US" altLang="ko-KR" dirty="0"/>
                  <a:t>Hash Table</a:t>
                </a:r>
              </a:p>
              <a:p>
                <a:pPr indent="0">
                  <a:buNone/>
                </a:pPr>
                <a:r>
                  <a:rPr lang="ko-KR" altLang="en-US" sz="1600" dirty="0"/>
                  <a:t>해시 함수</a:t>
                </a:r>
                <a:r>
                  <a:rPr lang="en-US" altLang="ko-KR" sz="1600" dirty="0"/>
                  <a:t>: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%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7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,  </a:t>
                </a:r>
                <a:r>
                  <a:rPr lang="ko-KR" altLang="en-US" sz="1600" dirty="0"/>
                  <a:t>값 </a:t>
                </a:r>
                <a:r>
                  <a:rPr lang="en-US" altLang="ko-KR" sz="1600" dirty="0"/>
                  <a:t>: 2, 7, 15, 33, -1, 14</a:t>
                </a:r>
              </a:p>
              <a:p>
                <a:pPr indent="0">
                  <a:buNone/>
                </a:pPr>
                <a:endParaRPr lang="en-US" altLang="ko-KR" dirty="0"/>
              </a:p>
              <a:p>
                <a:pPr indent="0">
                  <a:buNone/>
                </a:pPr>
                <a:endParaRPr lang="en-US" altLang="ko-KR" sz="100" dirty="0"/>
              </a:p>
              <a:p>
                <a:pPr marL="285750" indent="-285750"/>
                <a:r>
                  <a:rPr lang="en-US" altLang="ko-KR" dirty="0"/>
                  <a:t>2 % 7 = 2</a:t>
                </a:r>
              </a:p>
              <a:p>
                <a:pPr marL="285750" indent="-285750"/>
                <a:r>
                  <a:rPr lang="en-US" altLang="ko-KR" dirty="0"/>
                  <a:t>7 % 7 = 0</a:t>
                </a:r>
              </a:p>
              <a:p>
                <a:pPr marL="285750" indent="-285750"/>
                <a:r>
                  <a:rPr lang="en-US" altLang="ko-KR" dirty="0"/>
                  <a:t>15 % 7 = 1</a:t>
                </a:r>
              </a:p>
              <a:p>
                <a:pPr marL="285750" indent="-285750"/>
                <a:r>
                  <a:rPr lang="en-US" altLang="ko-KR" dirty="0"/>
                  <a:t>33 % 7 = 5</a:t>
                </a:r>
              </a:p>
              <a:p>
                <a:pPr marL="285750" indent="-285750"/>
                <a:r>
                  <a:rPr lang="en-US" altLang="ko-KR" dirty="0"/>
                  <a:t>-1 % 7 = 6</a:t>
                </a:r>
              </a:p>
              <a:p>
                <a:pPr marL="285750" indent="-285750"/>
                <a:r>
                  <a:rPr lang="en-US" altLang="ko-KR" dirty="0"/>
                  <a:t>14 % 7 = 0  : </a:t>
                </a:r>
                <a:r>
                  <a:rPr lang="ko-KR" altLang="en-US" dirty="0">
                    <a:solidFill>
                      <a:srgbClr val="00C8EB"/>
                    </a:solidFill>
                  </a:rPr>
                  <a:t>해시 충돌</a:t>
                </a:r>
                <a:r>
                  <a:rPr lang="en-US" altLang="ko-KR" dirty="0">
                    <a:solidFill>
                      <a:srgbClr val="00C8EB"/>
                    </a:solidFill>
                  </a:rPr>
                  <a:t>(Hash Collision)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해시 함수가 서로 다른 입력 값</a:t>
                </a:r>
                <a:r>
                  <a:rPr lang="en-US" altLang="ko-KR" dirty="0"/>
                  <a:t>[7,14]</a:t>
                </a:r>
                <a:r>
                  <a:rPr lang="ko-KR" altLang="en-US" dirty="0"/>
                  <a:t>에 대해 동일한 출력 값</a:t>
                </a:r>
                <a:r>
                  <a:rPr lang="en-US" altLang="ko-KR" dirty="0"/>
                  <a:t>[0]</a:t>
                </a:r>
                <a:r>
                  <a:rPr lang="ko-KR" altLang="en-US" dirty="0"/>
                  <a:t>는 내는 상황</a:t>
                </a:r>
                <a:r>
                  <a:rPr lang="en-US" altLang="ko-KR" dirty="0"/>
                  <a:t>)</a:t>
                </a:r>
              </a:p>
              <a:p>
                <a:pPr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2" name="내용 개체 틀 1">
                <a:extLst>
                  <a:ext uri="{FF2B5EF4-FFF2-40B4-BE49-F238E27FC236}">
                    <a16:creationId xmlns:a16="http://schemas.microsoft.com/office/drawing/2014/main" id="{8F92EEF9-D999-402D-8F33-FB2AD28511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300" y="674860"/>
                <a:ext cx="11709400" cy="5991052"/>
              </a:xfrm>
              <a:blipFill>
                <a:blip r:embed="rId2"/>
                <a:stretch>
                  <a:fillRect l="-469" t="-8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>
            <a:extLst>
              <a:ext uri="{FF2B5EF4-FFF2-40B4-BE49-F238E27FC236}">
                <a16:creationId xmlns:a16="http://schemas.microsoft.com/office/drawing/2014/main" id="{C95CBC6D-AF03-4989-A514-85B4CAD16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B5F3CBA-943A-4642-8AFC-3D1C942DD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815597"/>
              </p:ext>
            </p:extLst>
          </p:nvPr>
        </p:nvGraphicFramePr>
        <p:xfrm>
          <a:off x="5499100" y="2339716"/>
          <a:ext cx="4458879" cy="741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5621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1158768446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2277562749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3360431606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2498803417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4011586588"/>
                    </a:ext>
                  </a:extLst>
                </a:gridCol>
                <a:gridCol w="514667">
                  <a:extLst>
                    <a:ext uri="{9D8B030D-6E8A-4147-A177-3AD203B41FA5}">
                      <a16:colId xmlns:a16="http://schemas.microsoft.com/office/drawing/2014/main" val="4129057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Index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33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-1</a:t>
                      </a:r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3764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2040839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암호화 해시 함수</a:t>
            </a:r>
            <a:r>
              <a:rPr lang="en-US" altLang="ko-KR" b="1" dirty="0"/>
              <a:t>(Cryptographic Hash Function)</a:t>
            </a:r>
          </a:p>
          <a:p>
            <a:pPr indent="0">
              <a:buNone/>
            </a:pPr>
            <a:r>
              <a:rPr lang="ko-KR" altLang="en-US" sz="1600" dirty="0"/>
              <a:t>해시 함수의 일종으로</a:t>
            </a:r>
            <a:r>
              <a:rPr lang="en-US" altLang="ko-KR" sz="1600" dirty="0"/>
              <a:t>, </a:t>
            </a:r>
            <a:r>
              <a:rPr lang="ko-KR" altLang="en-US" sz="1600" dirty="0"/>
              <a:t>해시 </a:t>
            </a:r>
            <a:r>
              <a:rPr lang="ko-KR" altLang="en-US" sz="1600" dirty="0" err="1"/>
              <a:t>값으로부터</a:t>
            </a:r>
            <a:r>
              <a:rPr lang="ko-KR" altLang="en-US" sz="1600" dirty="0"/>
              <a:t> 원래의 입력 값과의 관계를 찾기 어려운 성질을 가지는 해시 함수</a:t>
            </a:r>
            <a:endParaRPr lang="en-US" altLang="ko-KR" sz="1600" dirty="0"/>
          </a:p>
          <a:p>
            <a:pPr marL="285750"/>
            <a:r>
              <a:rPr lang="ko-KR" altLang="en-US" sz="1400" dirty="0"/>
              <a:t>역상 저항성</a:t>
            </a:r>
            <a:r>
              <a:rPr lang="en-US" altLang="ko-KR" sz="1400" dirty="0"/>
              <a:t>(preimage resistance): </a:t>
            </a:r>
            <a:r>
              <a:rPr lang="ko-KR" altLang="en-US" sz="1400" dirty="0"/>
              <a:t>주어진 해시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해시 값을 생성하는 입력 값을 찾는 것이 계산상 어렵다</a:t>
            </a:r>
            <a:r>
              <a:rPr lang="en-US" altLang="ko-KR" sz="1400" dirty="0"/>
              <a:t>.</a:t>
            </a:r>
          </a:p>
          <a:p>
            <a:pPr marL="285750"/>
            <a:r>
              <a:rPr lang="ko-KR" altLang="en-US" sz="1400" dirty="0"/>
              <a:t>제 </a:t>
            </a:r>
            <a:r>
              <a:rPr lang="en-US" altLang="ko-KR" sz="1400" dirty="0"/>
              <a:t>2 </a:t>
            </a:r>
            <a:r>
              <a:rPr lang="ko-KR" altLang="en-US" sz="1400" dirty="0"/>
              <a:t>역상 저항성</a:t>
            </a:r>
            <a:r>
              <a:rPr lang="en-US" altLang="ko-KR" sz="1400" dirty="0"/>
              <a:t>(second preimage resistance): </a:t>
            </a:r>
            <a:r>
              <a:rPr lang="ko-KR" altLang="en-US" sz="1400" dirty="0"/>
              <a:t>입력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입력의 해시 값을 바꾸지 않으면서 입력을 변경하는 것이 계산상 어렵다</a:t>
            </a:r>
            <a:r>
              <a:rPr lang="en-US" altLang="ko-KR" sz="1400" dirty="0"/>
              <a:t>. </a:t>
            </a:r>
          </a:p>
          <a:p>
            <a:pPr marL="285750"/>
            <a:r>
              <a:rPr lang="ko-KR" altLang="en-US" sz="1400" dirty="0"/>
              <a:t>충돌 저항성</a:t>
            </a:r>
            <a:r>
              <a:rPr lang="en-US" altLang="ko-KR" sz="1400" dirty="0"/>
              <a:t>(collision resistance): </a:t>
            </a:r>
            <a:r>
              <a:rPr lang="ko-KR" altLang="en-US" sz="1400" dirty="0"/>
              <a:t>해시 충돌에 대해 안전해야 한다</a:t>
            </a:r>
            <a:r>
              <a:rPr lang="en-US" altLang="ko-KR" sz="1400" dirty="0"/>
              <a:t>. </a:t>
            </a:r>
            <a:r>
              <a:rPr lang="ko-KR" altLang="en-US" sz="1400" dirty="0"/>
              <a:t>같은 해시 값을 생성하는 두 개의 입력 값을 찾는 것이 계산상 어려워야 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8B551-87E1-4040-AF9D-CCEE3AEFB46F}"/>
              </a:ext>
            </a:extLst>
          </p:cNvPr>
          <p:cNvSpPr txBox="1"/>
          <p:nvPr/>
        </p:nvSpPr>
        <p:spPr>
          <a:xfrm>
            <a:off x="4193178" y="3240274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Hash(message) = digest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228F9E-4E05-4368-8F22-EE715AB4E89F}"/>
              </a:ext>
            </a:extLst>
          </p:cNvPr>
          <p:cNvGrpSpPr/>
          <p:nvPr/>
        </p:nvGrpSpPr>
        <p:grpSpPr>
          <a:xfrm>
            <a:off x="1023400" y="4294694"/>
            <a:ext cx="1723549" cy="743049"/>
            <a:chOff x="1023400" y="4294694"/>
            <a:chExt cx="1723549" cy="7430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2AE8EB-CC21-4750-91A5-7A8002FAD872}"/>
                </a:ext>
              </a:extLst>
            </p:cNvPr>
            <p:cNvSpPr txBox="1"/>
            <p:nvPr/>
          </p:nvSpPr>
          <p:spPr>
            <a:xfrm>
              <a:off x="1243814" y="429469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1AAD0B-2847-4663-9055-BCD5EF031A93}"/>
                </a:ext>
              </a:extLst>
            </p:cNvPr>
            <p:cNvSpPr txBox="1"/>
            <p:nvPr/>
          </p:nvSpPr>
          <p:spPr>
            <a:xfrm>
              <a:off x="1023400" y="4699189"/>
              <a:ext cx="1723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digest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AA0B40-E768-4B35-9AD4-6CE4FD3503F7}"/>
              </a:ext>
            </a:extLst>
          </p:cNvPr>
          <p:cNvGrpSpPr/>
          <p:nvPr/>
        </p:nvGrpSpPr>
        <p:grpSpPr>
          <a:xfrm>
            <a:off x="4367993" y="4294694"/>
            <a:ext cx="2444900" cy="1051530"/>
            <a:chOff x="4367993" y="4294694"/>
            <a:chExt cx="2444900" cy="10515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3DD36E-C1AB-429E-9AB3-4CEA2CC625B6}"/>
                </a:ext>
              </a:extLst>
            </p:cNvPr>
            <p:cNvSpPr txBox="1"/>
            <p:nvPr/>
          </p:nvSpPr>
          <p:spPr>
            <a:xfrm>
              <a:off x="4711837" y="4294694"/>
              <a:ext cx="1750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제 </a:t>
              </a:r>
              <a:r>
                <a:rPr lang="en-US" altLang="ko-KR" sz="1600" b="1" dirty="0">
                  <a:solidFill>
                    <a:schemeClr val="bg1">
                      <a:lumMod val="85000"/>
                    </a:schemeClr>
                  </a:solidFill>
                </a:rPr>
                <a:t>2 </a:t>
              </a:r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91D0D-6DB7-4E9D-83AC-D5009E92EB37}"/>
                </a:ext>
              </a:extLst>
            </p:cNvPr>
            <p:cNvSpPr txBox="1"/>
            <p:nvPr/>
          </p:nvSpPr>
          <p:spPr>
            <a:xfrm>
              <a:off x="4367993" y="4761449"/>
              <a:ext cx="24449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Hash(message) = digest</a:t>
              </a: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          = digest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6B09EF1-4AEF-4D2C-AEE8-296A7A24D2E7}"/>
              </a:ext>
            </a:extLst>
          </p:cNvPr>
          <p:cNvSpPr txBox="1"/>
          <p:nvPr/>
        </p:nvSpPr>
        <p:spPr>
          <a:xfrm>
            <a:off x="4355292" y="5228204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2B94F1-8582-4816-8CEB-C8830FE6D84A}"/>
              </a:ext>
            </a:extLst>
          </p:cNvPr>
          <p:cNvGrpSpPr/>
          <p:nvPr/>
        </p:nvGrpSpPr>
        <p:grpSpPr>
          <a:xfrm>
            <a:off x="8387069" y="4294694"/>
            <a:ext cx="2066591" cy="779621"/>
            <a:chOff x="8784991" y="4304288"/>
            <a:chExt cx="2066591" cy="7796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37D36D-6564-4DCA-B59A-3346F7C1AF68}"/>
                </a:ext>
              </a:extLst>
            </p:cNvPr>
            <p:cNvSpPr txBox="1"/>
            <p:nvPr/>
          </p:nvSpPr>
          <p:spPr>
            <a:xfrm>
              <a:off x="9176926" y="4304288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충돌 저항성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65F632-210E-43A8-BE8E-6E8AF3B526D3}"/>
                </a:ext>
              </a:extLst>
            </p:cNvPr>
            <p:cNvSpPr txBox="1"/>
            <p:nvPr/>
          </p:nvSpPr>
          <p:spPr>
            <a:xfrm>
              <a:off x="8784991" y="4745355"/>
              <a:ext cx="2066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1?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2?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903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B392FF-C65A-427A-87B4-50DC43D3E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r>
              <a:rPr lang="en-US" altLang="ko-KR" dirty="0"/>
              <a:t>SHA(Secure Hash Algorithm) (SHA-0)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ko-KR" altLang="en-US" sz="1500" dirty="0"/>
              <a:t>미국 국가안보국</a:t>
            </a:r>
            <a:r>
              <a:rPr lang="en-US" altLang="ko-KR" sz="1500" dirty="0"/>
              <a:t>(NSA)</a:t>
            </a:r>
            <a:r>
              <a:rPr lang="ko-KR" altLang="en-US" sz="1500" dirty="0"/>
              <a:t>가 </a:t>
            </a:r>
            <a:r>
              <a:rPr lang="en-US" altLang="ko-KR" sz="1500" dirty="0"/>
              <a:t>1993</a:t>
            </a:r>
            <a:r>
              <a:rPr lang="ko-KR" altLang="en-US" sz="1500" dirty="0"/>
              <a:t>년 처음 설계했으면 미국 국가 표준으로 지정</a:t>
            </a:r>
            <a:endParaRPr lang="en-US" altLang="ko-KR" sz="1500" dirty="0"/>
          </a:p>
          <a:p>
            <a:r>
              <a:rPr lang="en-US" altLang="ko-KR" dirty="0"/>
              <a:t>SHA-1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en-US" altLang="ko-KR" sz="1500" dirty="0"/>
              <a:t>1995</a:t>
            </a:r>
            <a:r>
              <a:rPr lang="ko-KR" altLang="en-US" sz="1500" dirty="0"/>
              <a:t>년 </a:t>
            </a:r>
            <a:r>
              <a:rPr lang="en-US" altLang="ko-KR" sz="1500" dirty="0"/>
              <a:t>SHA-0 </a:t>
            </a:r>
            <a:r>
              <a:rPr lang="ko-KR" altLang="en-US" sz="1500" dirty="0"/>
              <a:t>변형 발표 </a:t>
            </a:r>
            <a:r>
              <a:rPr lang="en-US" altLang="ko-KR" sz="1500" dirty="0"/>
              <a:t>(</a:t>
            </a:r>
            <a:r>
              <a:rPr lang="ko-KR" altLang="en-US" sz="1500" dirty="0"/>
              <a:t>보안 강화</a:t>
            </a:r>
            <a:r>
              <a:rPr lang="en-US" altLang="ko-KR" sz="1500" dirty="0"/>
              <a:t>)</a:t>
            </a:r>
          </a:p>
          <a:p>
            <a:pPr lvl="1"/>
            <a:r>
              <a:rPr lang="en-US" altLang="ko-KR" sz="1500" dirty="0"/>
              <a:t>2017-02-23 Google</a:t>
            </a:r>
            <a:r>
              <a:rPr lang="ko-KR" altLang="en-US" sz="1500" dirty="0"/>
              <a:t> </a:t>
            </a:r>
            <a:r>
              <a:rPr lang="en-US" altLang="ko-KR" sz="1500" dirty="0"/>
              <a:t>Announcing</a:t>
            </a:r>
            <a:r>
              <a:rPr lang="ko-KR" altLang="en-US" sz="1500" dirty="0"/>
              <a:t> </a:t>
            </a:r>
            <a:r>
              <a:rPr lang="en-US" altLang="ko-KR" sz="1500" dirty="0"/>
              <a:t>the</a:t>
            </a:r>
            <a:r>
              <a:rPr lang="ko-KR" altLang="en-US" sz="1500" dirty="0"/>
              <a:t> </a:t>
            </a:r>
            <a:r>
              <a:rPr lang="en-US" altLang="ko-KR" sz="1500" dirty="0"/>
              <a:t>first</a:t>
            </a:r>
            <a:r>
              <a:rPr lang="ko-KR" altLang="en-US" sz="1500" dirty="0"/>
              <a:t> </a:t>
            </a:r>
            <a:r>
              <a:rPr lang="en-US" altLang="ko-KR" sz="1500" dirty="0"/>
              <a:t>SHA1</a:t>
            </a:r>
            <a:r>
              <a:rPr lang="ko-KR" altLang="en-US" sz="1500" dirty="0"/>
              <a:t> </a:t>
            </a:r>
            <a:r>
              <a:rPr lang="en-US" altLang="ko-KR" sz="1500" dirty="0"/>
              <a:t>collision</a:t>
            </a:r>
            <a:r>
              <a:rPr lang="en-US" altLang="ko-KR" dirty="0"/>
              <a:t> </a:t>
            </a:r>
            <a:r>
              <a:rPr lang="ko-KR" altLang="en-US" sz="1400" dirty="0">
                <a:hlinkClick r:id="rId3"/>
              </a:rPr>
              <a:t>링크</a:t>
            </a:r>
            <a:endParaRPr lang="en-US" altLang="ko-KR" sz="1400" dirty="0"/>
          </a:p>
          <a:p>
            <a:r>
              <a:rPr lang="en-US" altLang="ko-KR" dirty="0"/>
              <a:t>SHA-2</a:t>
            </a:r>
          </a:p>
          <a:p>
            <a:pPr lvl="1"/>
            <a:r>
              <a:rPr lang="en-US" altLang="ko-KR" sz="1500" dirty="0"/>
              <a:t>2001</a:t>
            </a:r>
            <a:r>
              <a:rPr lang="ko-KR" altLang="en-US" sz="1500" dirty="0"/>
              <a:t>년 </a:t>
            </a:r>
            <a:r>
              <a:rPr lang="en-US" altLang="ko-KR" sz="1500" dirty="0"/>
              <a:t>SHA1</a:t>
            </a:r>
            <a:r>
              <a:rPr lang="ko-KR" altLang="en-US" sz="1500" dirty="0"/>
              <a:t> 변형 발표</a:t>
            </a:r>
            <a:endParaRPr lang="en-US" altLang="ko-KR" sz="1500" dirty="0"/>
          </a:p>
          <a:p>
            <a:pPr lvl="1"/>
            <a:r>
              <a:rPr lang="en-US" altLang="ko-KR" sz="1500" dirty="0"/>
              <a:t>SHA-224, </a:t>
            </a:r>
            <a:r>
              <a:rPr lang="en-US" altLang="ko-KR" sz="1500" dirty="0">
                <a:solidFill>
                  <a:srgbClr val="00C8EB"/>
                </a:solidFill>
              </a:rPr>
              <a:t>SHA-256</a:t>
            </a:r>
            <a:r>
              <a:rPr lang="en-US" altLang="ko-KR" sz="1500" dirty="0"/>
              <a:t>, SHA-384, SHA-512</a:t>
            </a:r>
          </a:p>
          <a:p>
            <a:pPr lvl="1"/>
            <a:r>
              <a:rPr lang="ko-KR" altLang="en-US" sz="1500" dirty="0" err="1">
                <a:solidFill>
                  <a:srgbClr val="F7931A"/>
                </a:solidFill>
              </a:rPr>
              <a:t>비트코인</a:t>
            </a:r>
            <a:r>
              <a:rPr lang="ko-KR" altLang="en-US" sz="1500" dirty="0">
                <a:solidFill>
                  <a:srgbClr val="F7931A"/>
                </a:solidFill>
              </a:rPr>
              <a:t> </a:t>
            </a:r>
            <a:r>
              <a:rPr lang="en-US" altLang="ko-KR" sz="1500" dirty="0">
                <a:solidFill>
                  <a:srgbClr val="F7931A"/>
                </a:solidFill>
              </a:rPr>
              <a:t>: SHA-256(SHA-256(message))</a:t>
            </a:r>
            <a:r>
              <a:rPr lang="en-US" altLang="ko-KR" sz="1500" dirty="0"/>
              <a:t> , Genesis Block (2009-01-03)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: </a:t>
            </a:r>
            <a:r>
              <a:rPr lang="en-US" altLang="ko-KR" sz="1400" dirty="0"/>
              <a:t>Merkle-</a:t>
            </a:r>
            <a:r>
              <a:rPr lang="en-US" altLang="ko-KR" sz="1400" dirty="0" err="1"/>
              <a:t>Damgard</a:t>
            </a:r>
            <a:r>
              <a:rPr lang="en-US" altLang="ko-KR" sz="1400" dirty="0"/>
              <a:t> construction </a:t>
            </a:r>
            <a:r>
              <a:rPr lang="ko-KR" altLang="en-US" sz="1400" dirty="0"/>
              <a:t>기반 알고리즘</a:t>
            </a:r>
            <a:r>
              <a:rPr lang="en-US" altLang="ko-KR" sz="1400" dirty="0"/>
              <a:t>(MD5, SHA1, SHA2)</a:t>
            </a:r>
            <a:r>
              <a:rPr lang="ko-KR" altLang="en-US" sz="1400" dirty="0"/>
              <a:t>은 </a:t>
            </a:r>
            <a:r>
              <a:rPr lang="en-US" altLang="ko-KR" sz="1400" dirty="0"/>
              <a:t>Length extension attack </a:t>
            </a:r>
            <a:r>
              <a:rPr lang="ko-KR" altLang="en-US" sz="1400" dirty="0"/>
              <a:t>가능성 존재</a:t>
            </a:r>
            <a:endParaRPr lang="en-US" altLang="ko-KR" dirty="0"/>
          </a:p>
          <a:p>
            <a:r>
              <a:rPr lang="en-US" altLang="ko-KR" dirty="0"/>
              <a:t>Keccak</a:t>
            </a:r>
          </a:p>
          <a:p>
            <a:pPr lvl="1"/>
            <a:r>
              <a:rPr lang="en-US" altLang="ko-KR" sz="1500" dirty="0"/>
              <a:t>2007-11-02 NIST</a:t>
            </a:r>
            <a:r>
              <a:rPr lang="ko-KR" altLang="en-US" sz="1500" dirty="0"/>
              <a:t>이</a:t>
            </a:r>
            <a:r>
              <a:rPr lang="en-US" altLang="ko-KR" sz="1500" dirty="0"/>
              <a:t> SHA2</a:t>
            </a:r>
            <a:r>
              <a:rPr lang="ko-KR" altLang="en-US" sz="1500" dirty="0"/>
              <a:t>의 잠재적 충돌 우려로 공개적으로 </a:t>
            </a:r>
            <a:r>
              <a:rPr lang="en-US" altLang="ko-KR" sz="1500" dirty="0"/>
              <a:t>SHA-3 </a:t>
            </a:r>
            <a:r>
              <a:rPr lang="ko-KR" altLang="en-US" sz="1500" dirty="0"/>
              <a:t>대회 개최</a:t>
            </a:r>
            <a:r>
              <a:rPr lang="en-US" altLang="ko-KR" sz="1500" dirty="0"/>
              <a:t>,</a:t>
            </a:r>
            <a:r>
              <a:rPr lang="ko-KR" altLang="en-US" dirty="0"/>
              <a:t> </a:t>
            </a:r>
            <a:r>
              <a:rPr lang="en-US" altLang="ko-KR" sz="1400" dirty="0">
                <a:hlinkClick r:id="rId4"/>
              </a:rPr>
              <a:t>SHA-3 Project </a:t>
            </a:r>
            <a:endParaRPr lang="en-US" altLang="ko-KR" dirty="0"/>
          </a:p>
          <a:p>
            <a:pPr lvl="1"/>
            <a:r>
              <a:rPr lang="en-US" altLang="ko-KR" sz="1500" dirty="0"/>
              <a:t>2012-10-02 Keccak</a:t>
            </a:r>
            <a:r>
              <a:rPr lang="ko-KR" altLang="en-US" sz="1500" dirty="0"/>
              <a:t>이 우승 알고리즘으로 선정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5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keccak-224, </a:t>
            </a:r>
            <a:r>
              <a:rPr lang="en-US" altLang="ko-KR" sz="1500" dirty="0">
                <a:solidFill>
                  <a:srgbClr val="00C8EB"/>
                </a:solidFill>
              </a:rPr>
              <a:t>keccak-256</a:t>
            </a:r>
            <a:r>
              <a:rPr lang="en-US" altLang="ko-KR" sz="1500" dirty="0"/>
              <a:t>, keccak-384, keccak-512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r>
              <a:rPr lang="ko-KR" altLang="en-US" sz="1500" dirty="0" err="1">
                <a:solidFill>
                  <a:srgbClr val="B99FFF"/>
                </a:solidFill>
              </a:rPr>
              <a:t>이더리움</a:t>
            </a:r>
            <a:r>
              <a:rPr lang="ko-KR" altLang="en-US" sz="1500" dirty="0">
                <a:solidFill>
                  <a:srgbClr val="B99FFF"/>
                </a:solidFill>
              </a:rPr>
              <a:t> </a:t>
            </a:r>
            <a:r>
              <a:rPr lang="en-US" altLang="ko-KR" sz="1500" dirty="0">
                <a:solidFill>
                  <a:srgbClr val="B99FFF"/>
                </a:solidFill>
              </a:rPr>
              <a:t>: keccak256(message) </a:t>
            </a:r>
            <a:r>
              <a:rPr lang="en-US" altLang="ko-KR" sz="1500" dirty="0"/>
              <a:t>, Genesis</a:t>
            </a:r>
            <a:r>
              <a:rPr lang="ko-KR" altLang="en-US" sz="1500" dirty="0"/>
              <a:t> </a:t>
            </a:r>
            <a:r>
              <a:rPr lang="en-US" altLang="ko-KR" sz="1500" dirty="0"/>
              <a:t>Block (2015-07-30)</a:t>
            </a:r>
          </a:p>
          <a:p>
            <a:r>
              <a:rPr lang="en-US" altLang="ko-KR" dirty="0"/>
              <a:t>SHA-3</a:t>
            </a:r>
          </a:p>
          <a:p>
            <a:pPr lvl="1"/>
            <a:r>
              <a:rPr lang="en-US" altLang="ko-KR" sz="1500" dirty="0"/>
              <a:t>2015-08-05</a:t>
            </a:r>
            <a:r>
              <a:rPr lang="ko-KR" altLang="en-US" sz="1500" dirty="0"/>
              <a:t> </a:t>
            </a:r>
            <a:r>
              <a:rPr lang="en-US" altLang="ko-KR" sz="1500" dirty="0"/>
              <a:t>NIST</a:t>
            </a:r>
            <a:r>
              <a:rPr lang="ko-KR" altLang="en-US" sz="1500" dirty="0"/>
              <a:t>가 </a:t>
            </a:r>
            <a:r>
              <a:rPr lang="en-US" altLang="ko-KR" sz="1500" dirty="0"/>
              <a:t>Keccak</a:t>
            </a:r>
            <a:r>
              <a:rPr lang="ko-KR" altLang="en-US" sz="1500" dirty="0"/>
              <a:t>을 수정하여 발표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6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SHA3-224, SHA3-256, SHA3-384, SHA3-512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B2B7EF-2A3D-4A9F-BADE-3D9E8729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1F96C-6C6F-4B4F-9262-4A5F657047FD}"/>
              </a:ext>
            </a:extLst>
          </p:cNvPr>
          <p:cNvGrpSpPr/>
          <p:nvPr/>
        </p:nvGrpSpPr>
        <p:grpSpPr>
          <a:xfrm>
            <a:off x="8826991" y="3277748"/>
            <a:ext cx="3123709" cy="1703952"/>
            <a:chOff x="8696362" y="2523003"/>
            <a:chExt cx="3123709" cy="1703952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050D84C6-085F-443F-80A1-7B5C7EE2E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6362" y="2523003"/>
              <a:ext cx="3123709" cy="145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D8D4A8-5670-475A-9E28-C5D9FB70562D}"/>
                </a:ext>
              </a:extLst>
            </p:cNvPr>
            <p:cNvSpPr txBox="1"/>
            <p:nvPr/>
          </p:nvSpPr>
          <p:spPr>
            <a:xfrm>
              <a:off x="9158395" y="3980734"/>
              <a:ext cx="21996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Merkle–</a:t>
              </a:r>
              <a:r>
                <a:rPr lang="en-US" altLang="ko-KR" sz="1000" b="0" i="0" dirty="0" err="1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Damgård</a:t>
              </a:r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 hash construction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62B2193-F299-406C-B706-D9DAADBFD12E}"/>
              </a:ext>
            </a:extLst>
          </p:cNvPr>
          <p:cNvGrpSpPr/>
          <p:nvPr/>
        </p:nvGrpSpPr>
        <p:grpSpPr>
          <a:xfrm>
            <a:off x="8976438" y="699572"/>
            <a:ext cx="2824812" cy="2527628"/>
            <a:chOff x="8943989" y="524229"/>
            <a:chExt cx="2824812" cy="2527628"/>
          </a:xfrm>
        </p:grpSpPr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4C5683E1-9F45-4C7F-9244-80E36883A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4251" y="524229"/>
              <a:ext cx="2314575" cy="225398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D3C29-93A3-4747-B518-C8AFF42D9F0D}"/>
                </a:ext>
              </a:extLst>
            </p:cNvPr>
            <p:cNvSpPr txBox="1"/>
            <p:nvPr/>
          </p:nvSpPr>
          <p:spPr>
            <a:xfrm>
              <a:off x="8943989" y="2805636"/>
              <a:ext cx="28248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SHA-1 </a:t>
              </a:r>
              <a:r>
                <a:rPr lang="ko-KR" altLang="en-US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압축 함수가 블록 하나를 처리하는 과정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B7C8B7-DEF8-4B84-9FD1-197ED8964FE2}"/>
              </a:ext>
            </a:extLst>
          </p:cNvPr>
          <p:cNvGrpSpPr/>
          <p:nvPr/>
        </p:nvGrpSpPr>
        <p:grpSpPr>
          <a:xfrm>
            <a:off x="8929371" y="5089967"/>
            <a:ext cx="2769232" cy="1654061"/>
            <a:chOff x="8929371" y="5089967"/>
            <a:chExt cx="2769232" cy="1654061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614C477E-F109-49F3-A5BC-5713BD72D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71" y="5089967"/>
              <a:ext cx="2769232" cy="1397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9A079B-779D-4079-A10D-28BD4B6F327A}"/>
                </a:ext>
              </a:extLst>
            </p:cNvPr>
            <p:cNvSpPr txBox="1"/>
            <p:nvPr/>
          </p:nvSpPr>
          <p:spPr>
            <a:xfrm>
              <a:off x="9486677" y="6497807"/>
              <a:ext cx="16546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</a:rPr>
                <a:t>Keccak (sponge function)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457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CBA52B7-0BED-4FC4-8F81-B657642A4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9F5C65C-51F9-4FBB-8143-41EAAC35E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Cypherpunk</a:t>
            </a:r>
            <a:r>
              <a:rPr lang="en-US" altLang="ko-KR" dirty="0"/>
              <a:t> </a:t>
            </a:r>
            <a:r>
              <a:rPr lang="ko-KR" altLang="en-US" dirty="0"/>
              <a:t>선언문</a:t>
            </a:r>
          </a:p>
        </p:txBody>
      </p:sp>
    </p:spTree>
    <p:extLst>
      <p:ext uri="{BB962C8B-B14F-4D97-AF65-F5344CB8AC3E}">
        <p14:creationId xmlns:p14="http://schemas.microsoft.com/office/powerpoint/2010/main" val="3916759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195191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쇄도 효과</a:t>
            </a:r>
            <a:r>
              <a:rPr lang="en-US" altLang="ko-KR" b="1" dirty="0"/>
              <a:t> (avalanche effect) (</a:t>
            </a:r>
            <a:r>
              <a:rPr lang="ko-KR" altLang="en-US" b="1" dirty="0"/>
              <a:t>산사태 효과</a:t>
            </a:r>
            <a:r>
              <a:rPr lang="en-US" altLang="ko-KR" b="1" dirty="0"/>
              <a:t>)</a:t>
            </a:r>
          </a:p>
          <a:p>
            <a:pPr indent="0">
              <a:buNone/>
            </a:pPr>
            <a:r>
              <a:rPr lang="ko-KR" altLang="en-US" sz="1600" dirty="0"/>
              <a:t>어떤 암호 알고리즘이 </a:t>
            </a:r>
            <a:r>
              <a:rPr lang="ko-KR" altLang="en-US" sz="1600" dirty="0" err="1"/>
              <a:t>입력값에</a:t>
            </a:r>
            <a:r>
              <a:rPr lang="ko-KR" altLang="en-US" sz="1600" dirty="0"/>
              <a:t> 미세한 변화를 줄 경우 </a:t>
            </a:r>
            <a:r>
              <a:rPr lang="ko-KR" altLang="en-US" sz="1600" dirty="0" err="1"/>
              <a:t>출력값에</a:t>
            </a:r>
            <a:r>
              <a:rPr lang="ko-KR" altLang="en-US" sz="1600" dirty="0"/>
              <a:t> 상당한 변화가 일어나는 성질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B151CF9-E258-47A6-8B3D-A0ABE5A96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104894"/>
              </p:ext>
            </p:extLst>
          </p:nvPr>
        </p:nvGraphicFramePr>
        <p:xfrm>
          <a:off x="241299" y="1608795"/>
          <a:ext cx="11783404" cy="4574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892">
                  <a:extLst>
                    <a:ext uri="{9D8B030D-6E8A-4147-A177-3AD203B41FA5}">
                      <a16:colId xmlns:a16="http://schemas.microsoft.com/office/drawing/2014/main" val="790860522"/>
                    </a:ext>
                  </a:extLst>
                </a:gridCol>
                <a:gridCol w="9611512">
                  <a:extLst>
                    <a:ext uri="{9D8B030D-6E8A-4147-A177-3AD203B41FA5}">
                      <a16:colId xmlns:a16="http://schemas.microsoft.com/office/drawing/2014/main" val="1862832914"/>
                    </a:ext>
                  </a:extLst>
                </a:gridCol>
              </a:tblGrid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message1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552014"/>
                  </a:ext>
                </a:extLst>
              </a:tr>
              <a:tr h="347859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714380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SHA-256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57e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817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d123681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e427bd5ca289fdcb68d199e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d0e48cbd9e87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6454f448e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58/64 = 90.6%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972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786e150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fd594bc0e6fe671c2ca2db1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ac663a3f54a3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da9ec62e9</a:t>
                      </a:r>
                      <a:endParaRPr lang="ko-KR" altLang="en-US" sz="14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816259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23939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Keccak-256(message2)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284693edfb1d4aa0201888bc2e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3084e08c708d9f7936efa136a060c88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62/64 = 96.9%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c19a6194cdbf9f29bc290f58f0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f3cf6a246d41b866cd761a2566c24fc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47fd8</a:t>
                      </a:r>
                      <a:endParaRPr lang="ko-KR" altLang="en-US" sz="140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995252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454215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SHA3-256(message2)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f3d1a7d1b3be530cef98244c8ce99cee49ce2b91c8653a43d98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a47b2604a0da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b9abd23f8d252927956e55bae95250867dd558f6237357cfb44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45925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290816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284693edfb1d4aa0201888bc2e03084e08c70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fb2ca149b1938f3d1a7d1b3be530cef98244c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ce99cee49ce2b91c8653a43d98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7437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FD0107-9834-40A0-9E75-93B3E42C730E}"/>
              </a:ext>
            </a:extLst>
          </p:cNvPr>
          <p:cNvSpPr txBox="1"/>
          <p:nvPr/>
        </p:nvSpPr>
        <p:spPr>
          <a:xfrm>
            <a:off x="5357838" y="6428601"/>
            <a:ext cx="1481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3"/>
              </a:rPr>
              <a:t>online-tools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1780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B2AB53-9FC8-495E-93FA-914B23C44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b="1" dirty="0"/>
              <a:t>대칭 키 암호</a:t>
            </a:r>
            <a:r>
              <a:rPr lang="en-US" altLang="ko-KR" b="1" dirty="0"/>
              <a:t>(symmetric-key algorithm)</a:t>
            </a:r>
          </a:p>
          <a:p>
            <a:pPr indent="0">
              <a:buNone/>
            </a:pPr>
            <a:r>
              <a:rPr lang="ko-KR" altLang="en-US" sz="1600" dirty="0"/>
              <a:t>암호화와 복호화에 같은 키를 쓰는 알고리즘</a:t>
            </a: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r>
              <a:rPr lang="en-US" altLang="ko-KR" dirty="0"/>
              <a:t>AES(Advanced Encryption Standard) : 2001-11-26</a:t>
            </a:r>
            <a:r>
              <a:rPr lang="ko-KR" altLang="en-US" dirty="0"/>
              <a:t> </a:t>
            </a:r>
            <a:r>
              <a:rPr lang="en-US" altLang="ko-KR" dirty="0"/>
              <a:t>NIST</a:t>
            </a:r>
            <a:r>
              <a:rPr lang="ko-KR" altLang="en-US" dirty="0"/>
              <a:t>에 의해 제정된 암호화 방식</a:t>
            </a:r>
            <a:r>
              <a:rPr lang="en-US" altLang="ko-KR" dirty="0"/>
              <a:t>, </a:t>
            </a:r>
            <a:r>
              <a:rPr lang="en-US" altLang="ko-KR" sz="1400" dirty="0">
                <a:hlinkClick r:id="rId3"/>
              </a:rPr>
              <a:t>Announcement</a:t>
            </a:r>
            <a:endParaRPr lang="en-US" altLang="ko-KR" sz="1400" dirty="0"/>
          </a:p>
          <a:p>
            <a:pPr lvl="1"/>
            <a:r>
              <a:rPr lang="en-US" altLang="ko-KR" dirty="0"/>
              <a:t>1997-01-02 NIST</a:t>
            </a:r>
            <a:r>
              <a:rPr lang="ko-KR" altLang="en-US" dirty="0"/>
              <a:t>가 </a:t>
            </a:r>
            <a:r>
              <a:rPr lang="en-US" altLang="ko-KR" dirty="0"/>
              <a:t>DES</a:t>
            </a:r>
            <a:r>
              <a:rPr lang="ko-KR" altLang="en-US" dirty="0"/>
              <a:t>를 대체할 목적으로 개선된 암호 기법 공모</a:t>
            </a:r>
            <a:r>
              <a:rPr lang="en-US" altLang="ko-KR" dirty="0"/>
              <a:t>, </a:t>
            </a:r>
            <a:r>
              <a:rPr lang="en-US" altLang="ko-KR" sz="1400" dirty="0">
                <a:hlinkClick r:id="rId4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400" dirty="0" err="1"/>
              <a:t>빈슨트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레이믄</a:t>
            </a:r>
            <a:r>
              <a:rPr lang="en-US" altLang="ko-KR" sz="1400" dirty="0"/>
              <a:t>(</a:t>
            </a:r>
            <a:r>
              <a:rPr lang="en-US" altLang="ko-KR" sz="1400" dirty="0" err="1"/>
              <a:t>Vencent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Rijment</a:t>
            </a:r>
            <a:r>
              <a:rPr lang="en-US" altLang="ko-KR" sz="1400" dirty="0"/>
              <a:t>)</a:t>
            </a:r>
            <a:r>
              <a:rPr lang="ko-KR" altLang="en-US" sz="1400" dirty="0"/>
              <a:t>과 </a:t>
            </a:r>
            <a:r>
              <a:rPr lang="ko-KR" altLang="en-US" sz="1400" dirty="0" err="1"/>
              <a:t>요안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대믄</a:t>
            </a:r>
            <a:r>
              <a:rPr lang="en-US" altLang="ko-KR" sz="1400" dirty="0"/>
              <a:t>(Joan Daemen)</a:t>
            </a:r>
            <a:r>
              <a:rPr lang="ko-KR" altLang="en-US" sz="1400" dirty="0"/>
              <a:t>의 개발한 </a:t>
            </a:r>
            <a:r>
              <a:rPr lang="ko-KR" altLang="en-US" sz="1400" dirty="0" err="1"/>
              <a:t>레인달</a:t>
            </a:r>
            <a:r>
              <a:rPr lang="en-US" altLang="ko-KR" sz="1400" dirty="0"/>
              <a:t>(Rijndael) </a:t>
            </a:r>
            <a:r>
              <a:rPr lang="ko-KR" altLang="en-US" sz="1400" dirty="0"/>
              <a:t>알고리즘이 선정</a:t>
            </a:r>
            <a:endParaRPr lang="en-US" altLang="ko-KR" sz="1400" dirty="0"/>
          </a:p>
          <a:p>
            <a:pPr lvl="1"/>
            <a:r>
              <a:rPr lang="en-US" altLang="ko-KR" dirty="0"/>
              <a:t>AES-126, AES-192, AES-256</a:t>
            </a: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9B7BFB5-1BB1-4161-A0D2-BAF3C0F98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대칭키</a:t>
            </a:r>
            <a:r>
              <a:rPr lang="ko-KR" altLang="en-US" dirty="0"/>
              <a:t> 암호</a:t>
            </a:r>
            <a:r>
              <a:rPr lang="en-US" altLang="ko-KR" dirty="0"/>
              <a:t>, </a:t>
            </a:r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BECA311-58C6-4D49-A151-39993E8F05C7}"/>
              </a:ext>
            </a:extLst>
          </p:cNvPr>
          <p:cNvGrpSpPr/>
          <p:nvPr/>
        </p:nvGrpSpPr>
        <p:grpSpPr>
          <a:xfrm>
            <a:off x="158352" y="1770220"/>
            <a:ext cx="6448549" cy="2173888"/>
            <a:chOff x="158352" y="1735843"/>
            <a:chExt cx="6448549" cy="21738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AC20FC-7D05-4F8B-A504-C764C91B84E0}"/>
                </a:ext>
              </a:extLst>
            </p:cNvPr>
            <p:cNvSpPr txBox="1"/>
            <p:nvPr/>
          </p:nvSpPr>
          <p:spPr>
            <a:xfrm>
              <a:off x="158352" y="2631222"/>
              <a:ext cx="15022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err="1">
                  <a:solidFill>
                    <a:schemeClr val="bg1">
                      <a:lumMod val="85000"/>
                    </a:schemeClr>
                  </a:solidFill>
                </a:rPr>
                <a:t>평문</a:t>
              </a:r>
              <a:r>
                <a:rPr lang="en-US" altLang="ko-KR" sz="1400" b="1" dirty="0">
                  <a:solidFill>
                    <a:schemeClr val="bg1">
                      <a:lumMod val="85000"/>
                    </a:schemeClr>
                  </a:solidFill>
                </a:rPr>
                <a:t>(Plain Text)</a:t>
              </a:r>
            </a:p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(Hello!)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53255A-9B93-4B1F-BC62-33B0FCEA1AA9}"/>
                </a:ext>
              </a:extLst>
            </p:cNvPr>
            <p:cNvSpPr txBox="1"/>
            <p:nvPr/>
          </p:nvSpPr>
          <p:spPr>
            <a:xfrm>
              <a:off x="4729271" y="2610436"/>
              <a:ext cx="18776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bg1">
                      <a:lumMod val="85000"/>
                    </a:schemeClr>
                  </a:solidFill>
                </a:rPr>
                <a:t>암호문</a:t>
              </a:r>
              <a:r>
                <a:rPr lang="en-US" altLang="ko-KR" sz="1400" b="1" dirty="0">
                  <a:solidFill>
                    <a:schemeClr val="bg1">
                      <a:lumMod val="85000"/>
                    </a:schemeClr>
                  </a:solidFill>
                </a:rPr>
                <a:t>(Cipher Text)</a:t>
              </a:r>
            </a:p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(FA3E2B29)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87B87850-9BBE-4C1B-883B-7E4D17A4D0CC}"/>
                </a:ext>
              </a:extLst>
            </p:cNvPr>
            <p:cNvCxnSpPr>
              <a:stCxn id="4" idx="0"/>
              <a:endCxn id="7" idx="0"/>
            </p:cNvCxnSpPr>
            <p:nvPr/>
          </p:nvCxnSpPr>
          <p:spPr>
            <a:xfrm rot="5400000" flipH="1" flipV="1">
              <a:off x="3278394" y="241530"/>
              <a:ext cx="20786" cy="4758598"/>
            </a:xfrm>
            <a:prstGeom prst="bentConnector3">
              <a:avLst>
                <a:gd name="adj1" fmla="val 4507385"/>
              </a:avLst>
            </a:prstGeom>
            <a:ln w="222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BED339B-B1EB-497B-A17B-589C035C9A44}"/>
                </a:ext>
              </a:extLst>
            </p:cNvPr>
            <p:cNvGrpSpPr/>
            <p:nvPr/>
          </p:nvGrpSpPr>
          <p:grpSpPr>
            <a:xfrm>
              <a:off x="2486828" y="2241025"/>
              <a:ext cx="1756250" cy="883576"/>
              <a:chOff x="1300295" y="1801517"/>
              <a:chExt cx="2128924" cy="1071070"/>
            </a:xfrm>
          </p:grpSpPr>
          <p:pic>
            <p:nvPicPr>
              <p:cNvPr id="5" name="내용 개체 틀 4" descr="키 윤곽선">
                <a:extLst>
                  <a:ext uri="{FF2B5EF4-FFF2-40B4-BE49-F238E27FC236}">
                    <a16:creationId xmlns:a16="http://schemas.microsoft.com/office/drawing/2014/main" id="{ED6FA38E-54B4-4EE9-98BA-53520085A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89661" y="1801517"/>
                <a:ext cx="914400" cy="914399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C0848C-83D5-4FCB-9D32-425D519817A1}"/>
                  </a:ext>
                </a:extLst>
              </p:cNvPr>
              <p:cNvSpPr txBox="1"/>
              <p:nvPr/>
            </p:nvSpPr>
            <p:spPr>
              <a:xfrm>
                <a:off x="1300295" y="2499500"/>
                <a:ext cx="2128924" cy="373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 err="1">
                    <a:solidFill>
                      <a:srgbClr val="EF296B"/>
                    </a:solidFill>
                  </a:rPr>
                  <a:t>암호키</a:t>
                </a:r>
                <a:r>
                  <a:rPr lang="en-US" altLang="ko-KR" sz="1400" dirty="0">
                    <a:solidFill>
                      <a:srgbClr val="EF296B"/>
                    </a:solidFill>
                  </a:rPr>
                  <a:t>(Cypher Key)</a:t>
                </a:r>
                <a:endParaRPr lang="ko-KR" altLang="en-US" sz="1400" dirty="0">
                  <a:solidFill>
                    <a:srgbClr val="EF296B"/>
                  </a:solidFill>
                </a:endParaRPr>
              </a:p>
            </p:txBody>
          </p:sp>
        </p:grp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A4F4E657-3E6A-484C-82EF-3E508557FA51}"/>
                </a:ext>
              </a:extLst>
            </p:cNvPr>
            <p:cNvCxnSpPr>
              <a:cxnSpLocks/>
              <a:stCxn id="7" idx="2"/>
              <a:endCxn id="4" idx="2"/>
            </p:cNvCxnSpPr>
            <p:nvPr/>
          </p:nvCxnSpPr>
          <p:spPr>
            <a:xfrm rot="5400000">
              <a:off x="3278394" y="764750"/>
              <a:ext cx="20786" cy="4758598"/>
            </a:xfrm>
            <a:prstGeom prst="bentConnector3">
              <a:avLst>
                <a:gd name="adj1" fmla="val 4011243"/>
              </a:avLst>
            </a:prstGeom>
            <a:ln w="222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8021276-9781-43D1-946D-9F2E34E2786E}"/>
                </a:ext>
              </a:extLst>
            </p:cNvPr>
            <p:cNvSpPr txBox="1"/>
            <p:nvPr/>
          </p:nvSpPr>
          <p:spPr>
            <a:xfrm>
              <a:off x="2552479" y="1735843"/>
              <a:ext cx="144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</a:rPr>
                <a:t>암호화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(Encrypt)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D379C83-4679-48D8-82D6-06BE5B1B2D9F}"/>
                </a:ext>
              </a:extLst>
            </p:cNvPr>
            <p:cNvSpPr txBox="1"/>
            <p:nvPr/>
          </p:nvSpPr>
          <p:spPr>
            <a:xfrm>
              <a:off x="2614347" y="3601954"/>
              <a:ext cx="14716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</a:rPr>
                <a:t>복호화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(Decrypt)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163C19D4-E456-4D4B-A880-A145988E5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1318" y="2087870"/>
              <a:ext cx="0" cy="306310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590E621F-62C1-4468-A9A4-5F47C45FF7DB}"/>
                </a:ext>
              </a:extLst>
            </p:cNvPr>
            <p:cNvCxnSpPr>
              <a:cxnSpLocks/>
            </p:cNvCxnSpPr>
            <p:nvPr/>
          </p:nvCxnSpPr>
          <p:spPr>
            <a:xfrm>
              <a:off x="3351318" y="3212148"/>
              <a:ext cx="0" cy="337448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526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FAB93E2-C5EC-4824-B8F4-DC89B7985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b="1" dirty="0"/>
              <a:t>비대칭키 암호 </a:t>
            </a:r>
            <a:r>
              <a:rPr lang="en-US" altLang="ko-KR" b="1" dirty="0"/>
              <a:t>(</a:t>
            </a:r>
            <a:r>
              <a:rPr lang="ko-KR" altLang="en-US" b="1" dirty="0"/>
              <a:t>공개키 암호</a:t>
            </a:r>
            <a:r>
              <a:rPr lang="en-US" altLang="ko-KR" b="1" dirty="0"/>
              <a:t>, public-key cryptography)</a:t>
            </a:r>
          </a:p>
          <a:p>
            <a:pPr indent="0">
              <a:buNone/>
            </a:pPr>
            <a:r>
              <a:rPr lang="ko-KR" altLang="en-US" sz="1600" dirty="0"/>
              <a:t>암호화와 복호화에 다른 키를 쓰는 알고리즘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개인키로 공개키 생성 가능</a:t>
            </a:r>
            <a:r>
              <a:rPr lang="en-US" altLang="ko-KR" sz="1600" dirty="0"/>
              <a:t>, </a:t>
            </a:r>
            <a:r>
              <a:rPr lang="ko-KR" altLang="en-US" sz="1600" dirty="0"/>
              <a:t>공개키로 개인키 생성 불가능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1600" dirty="0"/>
              <a:t>개인키로 암호화한 암호문을 공개키로 복호화 가능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sz="1600" dirty="0"/>
              <a:t>공개키로 암호화한 암호문을 개인키로 복호화 가능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14D4A9-FF15-4B89-9DF6-20809CA80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대칭키</a:t>
            </a:r>
            <a:r>
              <a:rPr lang="ko-KR" altLang="en-US" dirty="0"/>
              <a:t> 암호</a:t>
            </a:r>
            <a:r>
              <a:rPr lang="en-US" altLang="ko-KR" dirty="0"/>
              <a:t>, </a:t>
            </a:r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0EC7D6C-B02D-4B8F-8783-3749A1B80EF4}"/>
              </a:ext>
            </a:extLst>
          </p:cNvPr>
          <p:cNvGrpSpPr/>
          <p:nvPr/>
        </p:nvGrpSpPr>
        <p:grpSpPr>
          <a:xfrm>
            <a:off x="615837" y="1861787"/>
            <a:ext cx="5870061" cy="846846"/>
            <a:chOff x="855843" y="1621666"/>
            <a:chExt cx="5870061" cy="84684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1A95ADF-1478-40D1-84CF-D7A7BB4E1B91}"/>
                </a:ext>
              </a:extLst>
            </p:cNvPr>
            <p:cNvGrpSpPr/>
            <p:nvPr/>
          </p:nvGrpSpPr>
          <p:grpSpPr>
            <a:xfrm>
              <a:off x="855843" y="1621666"/>
              <a:ext cx="1728807" cy="846846"/>
              <a:chOff x="855843" y="1532289"/>
              <a:chExt cx="1728807" cy="846846"/>
            </a:xfrm>
          </p:grpSpPr>
          <p:pic>
            <p:nvPicPr>
              <p:cNvPr id="4" name="내용 개체 틀 4" descr="키 윤곽선">
                <a:extLst>
                  <a:ext uri="{FF2B5EF4-FFF2-40B4-BE49-F238E27FC236}">
                    <a16:creationId xmlns:a16="http://schemas.microsoft.com/office/drawing/2014/main" id="{73DD6D19-856D-4F5B-8F76-E102C72991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17166" y="1532289"/>
                <a:ext cx="754332" cy="75433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4D9FF2B-B67B-4C86-B064-6A733CED7389}"/>
                  </a:ext>
                </a:extLst>
              </p:cNvPr>
              <p:cNvSpPr txBox="1"/>
              <p:nvPr/>
            </p:nvSpPr>
            <p:spPr>
              <a:xfrm>
                <a:off x="855843" y="2071358"/>
                <a:ext cx="172880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rgbClr val="EF296B"/>
                    </a:solidFill>
                  </a:rPr>
                  <a:t>개인키</a:t>
                </a:r>
                <a:r>
                  <a:rPr lang="en-US" altLang="ko-KR" sz="1400" dirty="0">
                    <a:solidFill>
                      <a:srgbClr val="EF296B"/>
                    </a:solidFill>
                  </a:rPr>
                  <a:t>(Private Key)</a:t>
                </a:r>
                <a:endParaRPr lang="ko-KR" altLang="en-US" sz="1400" dirty="0">
                  <a:solidFill>
                    <a:srgbClr val="EF296B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AA1B65-1B4C-497F-9596-8E1FF603AB95}"/>
                </a:ext>
              </a:extLst>
            </p:cNvPr>
            <p:cNvSpPr txBox="1"/>
            <p:nvPr/>
          </p:nvSpPr>
          <p:spPr>
            <a:xfrm>
              <a:off x="5054613" y="2160735"/>
              <a:ext cx="16712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solidFill>
                    <a:srgbClr val="0071FF"/>
                  </a:solidFill>
                </a:rPr>
                <a:t>공개키</a:t>
              </a:r>
              <a:r>
                <a:rPr lang="en-US" altLang="ko-KR" sz="1400" dirty="0">
                  <a:solidFill>
                    <a:srgbClr val="0071FF"/>
                  </a:solidFill>
                </a:rPr>
                <a:t>(Public Key)</a:t>
              </a:r>
              <a:endParaRPr lang="ko-KR" altLang="en-US" sz="1400" dirty="0">
                <a:solidFill>
                  <a:srgbClr val="0071FF"/>
                </a:solidFill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F20918F-EE96-410D-802F-FE6B10391E6B}"/>
                </a:ext>
              </a:extLst>
            </p:cNvPr>
            <p:cNvCxnSpPr>
              <a:cxnSpLocks/>
            </p:cNvCxnSpPr>
            <p:nvPr/>
          </p:nvCxnSpPr>
          <p:spPr>
            <a:xfrm>
              <a:off x="3086959" y="1918178"/>
              <a:ext cx="1378380" cy="0"/>
            </a:xfrm>
            <a:prstGeom prst="straightConnector1">
              <a:avLst/>
            </a:prstGeom>
            <a:ln w="349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011A8E68-CC20-4CCE-B484-FBF6172210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6959" y="2275687"/>
              <a:ext cx="1354502" cy="0"/>
            </a:xfrm>
            <a:prstGeom prst="straightConnector1">
              <a:avLst/>
            </a:prstGeom>
            <a:ln w="34925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원형: 비어 있음 17">
              <a:extLst>
                <a:ext uri="{FF2B5EF4-FFF2-40B4-BE49-F238E27FC236}">
                  <a16:creationId xmlns:a16="http://schemas.microsoft.com/office/drawing/2014/main" id="{19249592-A53E-4AFA-8317-CD77DB03F4A7}"/>
                </a:ext>
              </a:extLst>
            </p:cNvPr>
            <p:cNvSpPr/>
            <p:nvPr/>
          </p:nvSpPr>
          <p:spPr>
            <a:xfrm>
              <a:off x="3614582" y="1748870"/>
              <a:ext cx="323134" cy="323134"/>
            </a:xfrm>
            <a:prstGeom prst="donut">
              <a:avLst/>
            </a:prstGeom>
            <a:solidFill>
              <a:srgbClr val="00D35A"/>
            </a:solidFill>
            <a:ln w="0">
              <a:solidFill>
                <a:srgbClr val="00D3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곱하기 기호 18">
              <a:extLst>
                <a:ext uri="{FF2B5EF4-FFF2-40B4-BE49-F238E27FC236}">
                  <a16:creationId xmlns:a16="http://schemas.microsoft.com/office/drawing/2014/main" id="{71F97DA0-FB59-4929-A089-9A4065834224}"/>
                </a:ext>
              </a:extLst>
            </p:cNvPr>
            <p:cNvSpPr/>
            <p:nvPr/>
          </p:nvSpPr>
          <p:spPr>
            <a:xfrm>
              <a:off x="3602643" y="2092304"/>
              <a:ext cx="376208" cy="376208"/>
            </a:xfrm>
            <a:prstGeom prst="mathMultiply">
              <a:avLst/>
            </a:prstGeom>
            <a:solidFill>
              <a:srgbClr val="EF296B"/>
            </a:solidFill>
            <a:ln w="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5" name="그래픽 44" descr="키 단색으로 채워진">
              <a:extLst>
                <a:ext uri="{FF2B5EF4-FFF2-40B4-BE49-F238E27FC236}">
                  <a16:creationId xmlns:a16="http://schemas.microsoft.com/office/drawing/2014/main" id="{242861C0-426B-4E9D-8042-0E88516F9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570054" y="1621666"/>
              <a:ext cx="756000" cy="756000"/>
            </a:xfrm>
            <a:prstGeom prst="rect">
              <a:avLst/>
            </a:prstGeom>
          </p:spPr>
        </p:pic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CDAD773-868A-4FF2-9222-3306235A6E8A}"/>
              </a:ext>
            </a:extLst>
          </p:cNvPr>
          <p:cNvGrpSpPr/>
          <p:nvPr/>
        </p:nvGrpSpPr>
        <p:grpSpPr>
          <a:xfrm>
            <a:off x="589146" y="3535015"/>
            <a:ext cx="8794110" cy="1000276"/>
            <a:chOff x="371133" y="2933052"/>
            <a:chExt cx="8794110" cy="100027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67F119F-68DF-4F00-8DEE-6F370FB6E983}"/>
                </a:ext>
              </a:extLst>
            </p:cNvPr>
            <p:cNvGrpSpPr/>
            <p:nvPr/>
          </p:nvGrpSpPr>
          <p:grpSpPr>
            <a:xfrm>
              <a:off x="371133" y="2933052"/>
              <a:ext cx="8794110" cy="992859"/>
              <a:chOff x="371133" y="2933052"/>
              <a:chExt cx="8794110" cy="99285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C83196A-213F-491E-8FDB-EF6BB859498A}"/>
                  </a:ext>
                </a:extLst>
              </p:cNvPr>
              <p:cNvSpPr txBox="1"/>
              <p:nvPr/>
            </p:nvSpPr>
            <p:spPr>
              <a:xfrm>
                <a:off x="371133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5AE62E-1F27-45B2-957C-A2031449D03A}"/>
                  </a:ext>
                </a:extLst>
              </p:cNvPr>
              <p:cNvSpPr txBox="1"/>
              <p:nvPr/>
            </p:nvSpPr>
            <p:spPr>
              <a:xfrm>
                <a:off x="3835913" y="3036161"/>
                <a:ext cx="1821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>
                        <a:lumMod val="85000"/>
                      </a:schemeClr>
                    </a:solidFill>
                  </a:rPr>
                  <a:t>암호문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(Cipher Text)</a:t>
                </a:r>
              </a:p>
              <a:p>
                <a:pPr algn="ctr"/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6EB69570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  <a:endParaRPr lang="ko-KR" altLang="en-US" sz="1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37E780C-357D-467F-AEBC-B1D83B958F54}"/>
                  </a:ext>
                </a:extLst>
              </p:cNvPr>
              <p:cNvSpPr txBox="1"/>
              <p:nvPr/>
            </p:nvSpPr>
            <p:spPr>
              <a:xfrm>
                <a:off x="7662972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25" name="직선 화살표 연결선 24">
                <a:extLst>
                  <a:ext uri="{FF2B5EF4-FFF2-40B4-BE49-F238E27FC236}">
                    <a16:creationId xmlns:a16="http://schemas.microsoft.com/office/drawing/2014/main" id="{845165E2-6DC7-46F5-B06B-E80BB944AFB6}"/>
                  </a:ext>
                </a:extLst>
              </p:cNvPr>
              <p:cNvCxnSpPr>
                <a:cxnSpLocks/>
                <a:stCxn id="20" idx="3"/>
                <a:endCxn id="21" idx="1"/>
              </p:cNvCxnSpPr>
              <p:nvPr/>
            </p:nvCxnSpPr>
            <p:spPr>
              <a:xfrm>
                <a:off x="1873404" y="3297771"/>
                <a:ext cx="1962509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3" name="내용 개체 틀 4" descr="키 윤곽선">
                <a:extLst>
                  <a:ext uri="{FF2B5EF4-FFF2-40B4-BE49-F238E27FC236}">
                    <a16:creationId xmlns:a16="http://schemas.microsoft.com/office/drawing/2014/main" id="{71CC4B58-1388-41F7-994F-50A30F8E3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572390" y="3171580"/>
                <a:ext cx="754332" cy="754331"/>
              </a:xfrm>
              <a:prstGeom prst="rect">
                <a:avLst/>
              </a:prstGeom>
            </p:spPr>
          </p:pic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D4FF749C-C405-4ABA-BC58-27CC4E7180B6}"/>
                  </a:ext>
                </a:extLst>
              </p:cNvPr>
              <p:cNvCxnSpPr>
                <a:cxnSpLocks/>
                <a:stCxn id="21" idx="3"/>
                <a:endCxn id="22" idx="1"/>
              </p:cNvCxnSpPr>
              <p:nvPr/>
            </p:nvCxnSpPr>
            <p:spPr>
              <a:xfrm>
                <a:off x="5657181" y="3297771"/>
                <a:ext cx="2005791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ECD0AFA-4873-4FCA-8EFB-9FB66D4857C8}"/>
                  </a:ext>
                </a:extLst>
              </p:cNvPr>
              <p:cNvSpPr txBox="1"/>
              <p:nvPr/>
            </p:nvSpPr>
            <p:spPr>
              <a:xfrm>
                <a:off x="2220364" y="2933053"/>
                <a:ext cx="144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암호화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(Encrypt)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2E38CD8-6CFF-473F-952A-DB1ADD84C5DA}"/>
                  </a:ext>
                </a:extLst>
              </p:cNvPr>
              <p:cNvSpPr txBox="1"/>
              <p:nvPr/>
            </p:nvSpPr>
            <p:spPr>
              <a:xfrm>
                <a:off x="6032963" y="2933052"/>
                <a:ext cx="14716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복호화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(Decrypt)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pic>
          <p:nvPicPr>
            <p:cNvPr id="46" name="그래픽 45" descr="키 단색으로 채워진">
              <a:extLst>
                <a:ext uri="{FF2B5EF4-FFF2-40B4-BE49-F238E27FC236}">
                  <a16:creationId xmlns:a16="http://schemas.microsoft.com/office/drawing/2014/main" id="{5E5533BE-4500-4426-A826-5DB27D6F0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396523" y="3177328"/>
              <a:ext cx="756000" cy="756000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4092322-B0A2-45E3-B153-957145B71C42}"/>
              </a:ext>
            </a:extLst>
          </p:cNvPr>
          <p:cNvGrpSpPr/>
          <p:nvPr/>
        </p:nvGrpSpPr>
        <p:grpSpPr>
          <a:xfrm>
            <a:off x="584262" y="5207253"/>
            <a:ext cx="8794110" cy="1011267"/>
            <a:chOff x="371132" y="4010965"/>
            <a:chExt cx="8794110" cy="1011267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ED77FAE-1B06-4168-87B3-5389D1DC9559}"/>
                </a:ext>
              </a:extLst>
            </p:cNvPr>
            <p:cNvGrpSpPr/>
            <p:nvPr/>
          </p:nvGrpSpPr>
          <p:grpSpPr>
            <a:xfrm>
              <a:off x="371132" y="4010965"/>
              <a:ext cx="8794110" cy="1011267"/>
              <a:chOff x="371133" y="2915395"/>
              <a:chExt cx="8794110" cy="1011267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53EC11C-921E-4EAD-B13E-F0510C0391C7}"/>
                  </a:ext>
                </a:extLst>
              </p:cNvPr>
              <p:cNvSpPr txBox="1"/>
              <p:nvPr/>
            </p:nvSpPr>
            <p:spPr>
              <a:xfrm>
                <a:off x="371133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3B29DE7-2509-489D-9B80-391ED5454B5B}"/>
                  </a:ext>
                </a:extLst>
              </p:cNvPr>
              <p:cNvSpPr txBox="1"/>
              <p:nvPr/>
            </p:nvSpPr>
            <p:spPr>
              <a:xfrm>
                <a:off x="3835913" y="3036161"/>
                <a:ext cx="18212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>
                    <a:solidFill>
                      <a:schemeClr val="bg1">
                        <a:lumMod val="85000"/>
                      </a:schemeClr>
                    </a:solidFill>
                  </a:rPr>
                  <a:t>암호문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(Cipher Text)</a:t>
                </a:r>
              </a:p>
              <a:p>
                <a:pPr algn="ctr"/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08E03CE4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)</a:t>
                </a:r>
                <a:endParaRPr lang="ko-KR" altLang="en-US" sz="14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145D1FE-8D39-46AD-8645-BF7758597B3B}"/>
                  </a:ext>
                </a:extLst>
              </p:cNvPr>
              <p:cNvSpPr txBox="1"/>
              <p:nvPr/>
            </p:nvSpPr>
            <p:spPr>
              <a:xfrm>
                <a:off x="7662972" y="3036161"/>
                <a:ext cx="15022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b="1" dirty="0" err="1">
                    <a:solidFill>
                      <a:schemeClr val="bg1">
                        <a:lumMod val="85000"/>
                      </a:schemeClr>
                    </a:solidFill>
                  </a:rPr>
                  <a:t>평문</a:t>
                </a:r>
                <a:r>
                  <a:rPr lang="en-US" altLang="ko-KR" sz="1400" b="1" dirty="0">
                    <a:solidFill>
                      <a:schemeClr val="bg1">
                        <a:lumMod val="85000"/>
                      </a:schemeClr>
                    </a:solidFill>
                  </a:rPr>
                  <a:t>(Plain Text)</a:t>
                </a:r>
              </a:p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(Hello!)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38" name="직선 화살표 연결선 37">
                <a:extLst>
                  <a:ext uri="{FF2B5EF4-FFF2-40B4-BE49-F238E27FC236}">
                    <a16:creationId xmlns:a16="http://schemas.microsoft.com/office/drawing/2014/main" id="{160ACAA7-05C6-4A83-A576-2FFF2614249D}"/>
                  </a:ext>
                </a:extLst>
              </p:cNvPr>
              <p:cNvCxnSpPr>
                <a:cxnSpLocks/>
                <a:stCxn id="35" idx="3"/>
                <a:endCxn id="36" idx="1"/>
              </p:cNvCxnSpPr>
              <p:nvPr/>
            </p:nvCxnSpPr>
            <p:spPr>
              <a:xfrm>
                <a:off x="1873404" y="3297771"/>
                <a:ext cx="1962509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9" name="내용 개체 틀 4" descr="키 윤곽선">
                <a:extLst>
                  <a:ext uri="{FF2B5EF4-FFF2-40B4-BE49-F238E27FC236}">
                    <a16:creationId xmlns:a16="http://schemas.microsoft.com/office/drawing/2014/main" id="{1DB8711E-9517-44EE-98FE-83A9AA4157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396524" y="3172331"/>
                <a:ext cx="754332" cy="754331"/>
              </a:xfrm>
              <a:prstGeom prst="rect">
                <a:avLst/>
              </a:prstGeom>
            </p:spPr>
          </p:pic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9F26D9FF-87B5-4C64-B940-8D3B606AA700}"/>
                  </a:ext>
                </a:extLst>
              </p:cNvPr>
              <p:cNvCxnSpPr>
                <a:cxnSpLocks/>
                <a:stCxn id="36" idx="3"/>
                <a:endCxn id="37" idx="1"/>
              </p:cNvCxnSpPr>
              <p:nvPr/>
            </p:nvCxnSpPr>
            <p:spPr>
              <a:xfrm>
                <a:off x="5657181" y="3297771"/>
                <a:ext cx="2005791" cy="0"/>
              </a:xfrm>
              <a:prstGeom prst="straightConnector1">
                <a:avLst/>
              </a:prstGeom>
              <a:ln w="3492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4E391F60-C509-4453-96E0-645DB3E45D64}"/>
                  </a:ext>
                </a:extLst>
              </p:cNvPr>
              <p:cNvSpPr txBox="1"/>
              <p:nvPr/>
            </p:nvSpPr>
            <p:spPr>
              <a:xfrm>
                <a:off x="2140752" y="2915395"/>
                <a:ext cx="144443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암호화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(Encrypt)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35EE2B8-09E8-4933-9F02-B202E4CC6349}"/>
                  </a:ext>
                </a:extLst>
              </p:cNvPr>
              <p:cNvSpPr txBox="1"/>
              <p:nvPr/>
            </p:nvSpPr>
            <p:spPr>
              <a:xfrm>
                <a:off x="5948055" y="2939904"/>
                <a:ext cx="14716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>
                        <a:lumMod val="85000"/>
                      </a:schemeClr>
                    </a:solidFill>
                  </a:rPr>
                  <a:t>복호화</a:t>
                </a:r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</a:rPr>
                  <a:t>(Decrypt)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pic>
          <p:nvPicPr>
            <p:cNvPr id="47" name="그래픽 46" descr="키 단색으로 채워진">
              <a:extLst>
                <a:ext uri="{FF2B5EF4-FFF2-40B4-BE49-F238E27FC236}">
                  <a16:creationId xmlns:a16="http://schemas.microsoft.com/office/drawing/2014/main" id="{91ADC569-5322-42C6-B9CA-AFFEE0B78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69464" y="4264062"/>
              <a:ext cx="756000" cy="75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7428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5D84D4-C995-424F-8ACA-4AF92E413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비밀키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: </a:t>
            </a:r>
            <a:r>
              <a:rPr lang="ko-KR" altLang="en-US" dirty="0"/>
              <a:t>단방향</a:t>
            </a:r>
            <a:endParaRPr lang="en-US" altLang="ko-KR" dirty="0"/>
          </a:p>
          <a:p>
            <a:r>
              <a:rPr lang="ko-KR" altLang="en-US" dirty="0"/>
              <a:t>비밀키 </a:t>
            </a:r>
            <a:r>
              <a:rPr lang="en-US" altLang="ko-KR" dirty="0"/>
              <a:t>: </a:t>
            </a:r>
            <a:r>
              <a:rPr lang="ko-KR" altLang="en-US" dirty="0"/>
              <a:t>숫자</a:t>
            </a:r>
            <a:endParaRPr lang="en-US" altLang="ko-KR" dirty="0"/>
          </a:p>
          <a:p>
            <a:r>
              <a:rPr lang="ko-KR" altLang="en-US" dirty="0"/>
              <a:t>공개키 </a:t>
            </a:r>
            <a:r>
              <a:rPr lang="en-US" altLang="ko-KR" dirty="0"/>
              <a:t>: </a:t>
            </a:r>
            <a:r>
              <a:rPr lang="ko-KR" altLang="en-US" dirty="0"/>
              <a:t>좌표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0F83B5-000A-4A61-AE4F-07C509D6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/>
              <a:t>공개키 암호</a:t>
            </a:r>
            <a:r>
              <a:rPr lang="en-US" altLang="ko-KR" dirty="0"/>
              <a:t>) [ </a:t>
            </a:r>
            <a:r>
              <a:rPr lang="ko-KR" altLang="en-US" dirty="0"/>
              <a:t>타원곡선 암호</a:t>
            </a:r>
            <a:r>
              <a:rPr lang="en-US" altLang="ko-KR" dirty="0"/>
              <a:t>(ECC, Elliptic Curve Cryptography)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588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35E11A-33A9-4F52-8178-AF0ABDA31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246213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NITS SP 800-57 Part 1 (Recommendation for Key Management: Part 1 – General)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3EEEA4-DD2D-4F42-85C2-3C0B7AA5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256bit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7EB9C-55BA-4C0A-8EA4-5C2067443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532431"/>
              </p:ext>
            </p:extLst>
          </p:nvPr>
        </p:nvGraphicFramePr>
        <p:xfrm>
          <a:off x="321394" y="1085707"/>
          <a:ext cx="7928384" cy="2210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14037">
                  <a:extLst>
                    <a:ext uri="{9D8B030D-6E8A-4147-A177-3AD203B41FA5}">
                      <a16:colId xmlns:a16="http://schemas.microsoft.com/office/drawing/2014/main" val="1605407494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4078396786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3979894652"/>
                    </a:ext>
                  </a:extLst>
                </a:gridCol>
                <a:gridCol w="1230875">
                  <a:extLst>
                    <a:ext uri="{9D8B030D-6E8A-4147-A177-3AD203B41FA5}">
                      <a16:colId xmlns:a16="http://schemas.microsoft.com/office/drawing/2014/main" val="3180661692"/>
                    </a:ext>
                  </a:extLst>
                </a:gridCol>
                <a:gridCol w="1078779">
                  <a:extLst>
                    <a:ext uri="{9D8B030D-6E8A-4147-A177-3AD203B41FA5}">
                      <a16:colId xmlns:a16="http://schemas.microsoft.com/office/drawing/2014/main" val="449844718"/>
                    </a:ext>
                  </a:extLst>
                </a:gridCol>
                <a:gridCol w="1247258">
                  <a:extLst>
                    <a:ext uri="{9D8B030D-6E8A-4147-A177-3AD203B41FA5}">
                      <a16:colId xmlns:a16="http://schemas.microsoft.com/office/drawing/2014/main" val="3324422836"/>
                    </a:ext>
                  </a:extLst>
                </a:gridCol>
                <a:gridCol w="1124719">
                  <a:extLst>
                    <a:ext uri="{9D8B030D-6E8A-4147-A177-3AD203B41FA5}">
                      <a16:colId xmlns:a16="http://schemas.microsoft.com/office/drawing/2014/main" val="2718815111"/>
                    </a:ext>
                  </a:extLst>
                </a:gridCol>
              </a:tblGrid>
              <a:tr h="1872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보안강도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비트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)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Hash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비대칭키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허용기간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4114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IFC(RSA)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ECC(ECDSA)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8929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≤ </a:t>
                      </a:r>
                      <a:r>
                        <a:rPr lang="en-US" altLang="ko-KR" sz="1600" u="none" strike="noStrike" dirty="0">
                          <a:effectLst/>
                        </a:rPr>
                        <a:t>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160-223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</a:rPr>
                        <a:t>미허용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41961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2048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224-255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~2030</a:t>
                      </a:r>
                      <a:r>
                        <a:rPr lang="ko-KR" altLang="en-US" sz="1600" u="none" strike="noStrike" dirty="0">
                          <a:effectLst/>
                        </a:rPr>
                        <a:t>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949297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128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3072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256-383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33917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7680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384-511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7736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≥ </a:t>
                      </a:r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256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15360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512+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D35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28077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58B4250-4F15-4EE8-81CA-046992408CB8}"/>
              </a:ext>
            </a:extLst>
          </p:cNvPr>
          <p:cNvSpPr txBox="1">
            <a:spLocks/>
          </p:cNvSpPr>
          <p:nvPr/>
        </p:nvSpPr>
        <p:spPr>
          <a:xfrm>
            <a:off x="241300" y="3429000"/>
            <a:ext cx="10515600" cy="246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endParaRPr lang="en-US" altLang="ko-KR" dirty="0"/>
          </a:p>
          <a:p>
            <a:pPr marL="285750" indent="-28575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1989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35E11A-33A9-4F52-8178-AF0ABDA31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246213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NITS SP 800-57 Part 1 (Recommendation for Key Management: Part 1 – General)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3EEEA4-DD2D-4F42-85C2-3C0B7AA5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256bit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7EB9C-55BA-4C0A-8EA4-5C2067443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168617"/>
              </p:ext>
            </p:extLst>
          </p:nvPr>
        </p:nvGraphicFramePr>
        <p:xfrm>
          <a:off x="321394" y="1085707"/>
          <a:ext cx="7928384" cy="2210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14037">
                  <a:extLst>
                    <a:ext uri="{9D8B030D-6E8A-4147-A177-3AD203B41FA5}">
                      <a16:colId xmlns:a16="http://schemas.microsoft.com/office/drawing/2014/main" val="1605407494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4078396786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3979894652"/>
                    </a:ext>
                  </a:extLst>
                </a:gridCol>
                <a:gridCol w="1230875">
                  <a:extLst>
                    <a:ext uri="{9D8B030D-6E8A-4147-A177-3AD203B41FA5}">
                      <a16:colId xmlns:a16="http://schemas.microsoft.com/office/drawing/2014/main" val="3180661692"/>
                    </a:ext>
                  </a:extLst>
                </a:gridCol>
                <a:gridCol w="1078779">
                  <a:extLst>
                    <a:ext uri="{9D8B030D-6E8A-4147-A177-3AD203B41FA5}">
                      <a16:colId xmlns:a16="http://schemas.microsoft.com/office/drawing/2014/main" val="449844718"/>
                    </a:ext>
                  </a:extLst>
                </a:gridCol>
                <a:gridCol w="1247258">
                  <a:extLst>
                    <a:ext uri="{9D8B030D-6E8A-4147-A177-3AD203B41FA5}">
                      <a16:colId xmlns:a16="http://schemas.microsoft.com/office/drawing/2014/main" val="3324422836"/>
                    </a:ext>
                  </a:extLst>
                </a:gridCol>
                <a:gridCol w="1124719">
                  <a:extLst>
                    <a:ext uri="{9D8B030D-6E8A-4147-A177-3AD203B41FA5}">
                      <a16:colId xmlns:a16="http://schemas.microsoft.com/office/drawing/2014/main" val="2718815111"/>
                    </a:ext>
                  </a:extLst>
                </a:gridCol>
              </a:tblGrid>
              <a:tr h="1872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보안강도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비트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)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Hash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비대칭키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허용기간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4114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IFC(RSA)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ECC(ECDSA)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8929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≤ </a:t>
                      </a:r>
                      <a:r>
                        <a:rPr lang="en-US" altLang="ko-KR" sz="1600" u="none" strike="noStrike" dirty="0">
                          <a:effectLst/>
                        </a:rPr>
                        <a:t>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160-223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</a:rPr>
                        <a:t>미허용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41961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2048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224-255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~2030</a:t>
                      </a:r>
                      <a:r>
                        <a:rPr lang="ko-KR" altLang="en-US" sz="1600" u="none" strike="noStrike" dirty="0">
                          <a:effectLst/>
                        </a:rPr>
                        <a:t>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949297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3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3072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256-383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31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33917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7680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384-511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7736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≥ </a:t>
                      </a:r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256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15360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512+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28077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58B4250-4F15-4EE8-81CA-046992408CB8}"/>
              </a:ext>
            </a:extLst>
          </p:cNvPr>
          <p:cNvSpPr txBox="1">
            <a:spLocks/>
          </p:cNvSpPr>
          <p:nvPr/>
        </p:nvSpPr>
        <p:spPr>
          <a:xfrm>
            <a:off x="241300" y="3429000"/>
            <a:ext cx="10515600" cy="246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ko-KR" altLang="en-US" dirty="0" err="1"/>
              <a:t>비트코인</a:t>
            </a:r>
            <a:endParaRPr lang="en-US" altLang="ko-KR" dirty="0"/>
          </a:p>
          <a:p>
            <a:pPr marL="645750" lvl="1" indent="-285750"/>
            <a:r>
              <a:rPr lang="en-US" altLang="ko-KR" dirty="0"/>
              <a:t>Hash : 256bit - SHA256(SHA256(message))</a:t>
            </a:r>
          </a:p>
          <a:p>
            <a:pPr marL="645750" lvl="1" indent="-285750"/>
            <a:r>
              <a:rPr lang="en-US" altLang="ko-KR" dirty="0"/>
              <a:t>ECC(ECDSA) : 256bit - secp256k1</a:t>
            </a:r>
          </a:p>
          <a:p>
            <a:pPr marL="285750" indent="-28575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6561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635E11A-33A9-4F52-8178-AF0ABDA31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246213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NITS SP 800-57 Part 1 (Recommendation for Key Management: Part 1 – General)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3EEEA4-DD2D-4F42-85C2-3C0B7AA5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256bit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07EB9C-55BA-4C0A-8EA4-5C2067443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936448"/>
              </p:ext>
            </p:extLst>
          </p:nvPr>
        </p:nvGraphicFramePr>
        <p:xfrm>
          <a:off x="321394" y="1085707"/>
          <a:ext cx="7928384" cy="2210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714037">
                  <a:extLst>
                    <a:ext uri="{9D8B030D-6E8A-4147-A177-3AD203B41FA5}">
                      <a16:colId xmlns:a16="http://schemas.microsoft.com/office/drawing/2014/main" val="1605407494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4078396786"/>
                    </a:ext>
                  </a:extLst>
                </a:gridCol>
                <a:gridCol w="766358">
                  <a:extLst>
                    <a:ext uri="{9D8B030D-6E8A-4147-A177-3AD203B41FA5}">
                      <a16:colId xmlns:a16="http://schemas.microsoft.com/office/drawing/2014/main" val="3979894652"/>
                    </a:ext>
                  </a:extLst>
                </a:gridCol>
                <a:gridCol w="1230875">
                  <a:extLst>
                    <a:ext uri="{9D8B030D-6E8A-4147-A177-3AD203B41FA5}">
                      <a16:colId xmlns:a16="http://schemas.microsoft.com/office/drawing/2014/main" val="3180661692"/>
                    </a:ext>
                  </a:extLst>
                </a:gridCol>
                <a:gridCol w="1078779">
                  <a:extLst>
                    <a:ext uri="{9D8B030D-6E8A-4147-A177-3AD203B41FA5}">
                      <a16:colId xmlns:a16="http://schemas.microsoft.com/office/drawing/2014/main" val="449844718"/>
                    </a:ext>
                  </a:extLst>
                </a:gridCol>
                <a:gridCol w="1247258">
                  <a:extLst>
                    <a:ext uri="{9D8B030D-6E8A-4147-A177-3AD203B41FA5}">
                      <a16:colId xmlns:a16="http://schemas.microsoft.com/office/drawing/2014/main" val="3324422836"/>
                    </a:ext>
                  </a:extLst>
                </a:gridCol>
                <a:gridCol w="1124719">
                  <a:extLst>
                    <a:ext uri="{9D8B030D-6E8A-4147-A177-3AD203B41FA5}">
                      <a16:colId xmlns:a16="http://schemas.microsoft.com/office/drawing/2014/main" val="2718815111"/>
                    </a:ext>
                  </a:extLst>
                </a:gridCol>
              </a:tblGrid>
              <a:tr h="18725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보안강도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(</a:t>
                      </a:r>
                      <a:r>
                        <a:rPr lang="ko-KR" altLang="en-US" sz="1600" b="1" u="none" strike="noStrike" dirty="0">
                          <a:effectLst/>
                        </a:rPr>
                        <a:t>비트</a:t>
                      </a:r>
                      <a:r>
                        <a:rPr lang="en-US" altLang="ko-KR" sz="1600" b="1" u="none" strike="noStrike" dirty="0">
                          <a:effectLst/>
                        </a:rPr>
                        <a:t>)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Hash</a:t>
                      </a: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대칭키</a:t>
                      </a:r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비대칭키 암호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u="none" strike="noStrike" dirty="0">
                          <a:effectLst/>
                        </a:rPr>
                        <a:t>허용기간</a:t>
                      </a:r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54114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SHA3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AES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IFC(RSA)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ECC(ECDSA)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678929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≤ </a:t>
                      </a:r>
                      <a:r>
                        <a:rPr lang="en-US" altLang="ko-KR" sz="1600" u="none" strike="noStrike" dirty="0">
                          <a:effectLst/>
                        </a:rPr>
                        <a:t>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1024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160-223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</a:rPr>
                        <a:t>미허용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341961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112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2048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224-255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~2030</a:t>
                      </a:r>
                      <a:r>
                        <a:rPr lang="ko-KR" altLang="en-US" sz="1600" u="none" strike="noStrike" dirty="0">
                          <a:effectLst/>
                        </a:rPr>
                        <a:t>년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949297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9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128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3072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256-383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49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33917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384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192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7680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384-511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77362"/>
                  </a:ext>
                </a:extLst>
              </a:tr>
              <a:tr h="1872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≥ </a:t>
                      </a:r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>
                          <a:effectLst/>
                        </a:rPr>
                        <a:t>512</a:t>
                      </a:r>
                      <a:endParaRPr lang="en-US" altLang="ko-KR" sz="1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256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15360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512+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2031</a:t>
                      </a:r>
                      <a:r>
                        <a:rPr lang="ko-KR" altLang="en-US" sz="1600" u="none" strike="noStrike" dirty="0">
                          <a:effectLst/>
                        </a:rPr>
                        <a:t>년 </a:t>
                      </a:r>
                      <a:r>
                        <a:rPr lang="en-US" altLang="ko-KR" sz="1600" u="none" strike="noStrike" dirty="0">
                          <a:effectLst/>
                        </a:rPr>
                        <a:t>~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8128077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158B4250-4F15-4EE8-81CA-046992408CB8}"/>
              </a:ext>
            </a:extLst>
          </p:cNvPr>
          <p:cNvSpPr txBox="1">
            <a:spLocks/>
          </p:cNvSpPr>
          <p:nvPr/>
        </p:nvSpPr>
        <p:spPr>
          <a:xfrm>
            <a:off x="241300" y="3429000"/>
            <a:ext cx="10515600" cy="246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ko-KR" altLang="en-US" dirty="0" err="1"/>
              <a:t>비트코인</a:t>
            </a:r>
            <a:endParaRPr lang="en-US" altLang="ko-KR" dirty="0"/>
          </a:p>
          <a:p>
            <a:pPr marL="645750" lvl="1" indent="-285750"/>
            <a:r>
              <a:rPr lang="en-US" altLang="ko-KR" dirty="0"/>
              <a:t>Hash : 256bit - SHA256(SHA256(message))</a:t>
            </a:r>
          </a:p>
          <a:p>
            <a:pPr marL="645750" lvl="1" indent="-285750"/>
            <a:r>
              <a:rPr lang="en-US" altLang="ko-KR" dirty="0"/>
              <a:t>ECC(ECDSA) : 256bit - secp256k1</a:t>
            </a:r>
          </a:p>
          <a:p>
            <a:pPr marL="285750" indent="-285750"/>
            <a:r>
              <a:rPr lang="ko-KR" altLang="en-US" dirty="0" err="1"/>
              <a:t>이더리움</a:t>
            </a:r>
            <a:endParaRPr lang="en-US" altLang="ko-KR" dirty="0"/>
          </a:p>
          <a:p>
            <a:pPr marL="645750" lvl="1" indent="-285750"/>
            <a:r>
              <a:rPr lang="en-US" altLang="ko-KR" dirty="0"/>
              <a:t>Hash: 256bit - Keccak256(message)</a:t>
            </a:r>
          </a:p>
          <a:p>
            <a:pPr marL="645750" lvl="1" indent="-285750"/>
            <a:r>
              <a:rPr lang="en-US" altLang="ko-KR" dirty="0"/>
              <a:t>ECC(ECDSA) : 256bit - secp256k1</a:t>
            </a:r>
          </a:p>
          <a:p>
            <a:pPr indent="0">
              <a:buNone/>
            </a:pPr>
            <a:endParaRPr lang="en-US" altLang="ko-KR" dirty="0"/>
          </a:p>
          <a:p>
            <a:pPr marL="285750" indent="-28575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7810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3B4F9BE-B2EE-42EB-919B-94594147B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6030740"/>
          </a:xfrm>
        </p:spPr>
        <p:txBody>
          <a:bodyPr/>
          <a:lstStyle/>
          <a:p>
            <a:r>
              <a:rPr lang="en-US" altLang="ko-KR" dirty="0"/>
              <a:t>Hash:</a:t>
            </a:r>
            <a:r>
              <a:rPr lang="ko-KR" altLang="en-US" dirty="0"/>
              <a:t> 임의의 길이를 갖는 임의의 데이터에 대해 고정된 길이의 데이터로 매핑하는 단방향 함수</a:t>
            </a:r>
            <a:endParaRPr lang="en-US" altLang="ko-KR" dirty="0"/>
          </a:p>
          <a:p>
            <a:r>
              <a:rPr lang="ko-KR" altLang="en-US" dirty="0"/>
              <a:t>암호화 해시 함수</a:t>
            </a:r>
            <a:r>
              <a:rPr lang="en-US" altLang="ko-KR" dirty="0"/>
              <a:t> : </a:t>
            </a:r>
            <a:r>
              <a:rPr lang="ko-KR" altLang="en-US" dirty="0"/>
              <a:t>해시 </a:t>
            </a:r>
            <a:r>
              <a:rPr lang="ko-KR" altLang="en-US" dirty="0" err="1"/>
              <a:t>값으로부터</a:t>
            </a:r>
            <a:r>
              <a:rPr lang="ko-KR" altLang="en-US" dirty="0"/>
              <a:t> 원래의 </a:t>
            </a:r>
            <a:r>
              <a:rPr lang="ko-KR" altLang="en-US" dirty="0" err="1"/>
              <a:t>입력값과의</a:t>
            </a:r>
            <a:r>
              <a:rPr lang="ko-KR" altLang="en-US" dirty="0"/>
              <a:t> 관계를 찾기 어려운 성질을 가지는 함수</a:t>
            </a:r>
            <a:endParaRPr lang="en-US" altLang="ko-KR" dirty="0"/>
          </a:p>
          <a:p>
            <a:r>
              <a:rPr lang="ko-KR" altLang="en-US" dirty="0" err="1"/>
              <a:t>대칭키</a:t>
            </a:r>
            <a:r>
              <a:rPr lang="ko-KR" altLang="en-US" dirty="0"/>
              <a:t> 암호 </a:t>
            </a:r>
            <a:r>
              <a:rPr lang="en-US" altLang="ko-KR" dirty="0"/>
              <a:t>: </a:t>
            </a:r>
            <a:r>
              <a:rPr lang="ko-KR" altLang="en-US" sz="1800" dirty="0"/>
              <a:t>암호화와 복호화에 같은 암호 키를 쓰는 알고리즘</a:t>
            </a:r>
            <a:endParaRPr lang="en-US" altLang="ko-KR" dirty="0"/>
          </a:p>
          <a:p>
            <a:r>
              <a:rPr lang="ko-KR" altLang="en-US" dirty="0"/>
              <a:t>비대칭키 암호</a:t>
            </a:r>
            <a:r>
              <a:rPr lang="en-US" altLang="ko-KR" dirty="0"/>
              <a:t>(</a:t>
            </a:r>
            <a:r>
              <a:rPr lang="ko-KR" altLang="en-US" dirty="0" err="1"/>
              <a:t>공개비</a:t>
            </a:r>
            <a:r>
              <a:rPr lang="ko-KR" altLang="en-US" dirty="0"/>
              <a:t> 암호</a:t>
            </a:r>
            <a:r>
              <a:rPr lang="en-US" altLang="ko-KR" dirty="0"/>
              <a:t>) : </a:t>
            </a:r>
            <a:r>
              <a:rPr lang="ko-KR" altLang="en-US" sz="1800" dirty="0"/>
              <a:t>암호화와 복호화에 다른 암호 키를 쓰는 알고리즘</a:t>
            </a:r>
            <a:endParaRPr lang="en-US" altLang="ko-KR" sz="1800" dirty="0"/>
          </a:p>
          <a:p>
            <a:r>
              <a:rPr lang="en-US" altLang="ko-KR" dirty="0"/>
              <a:t>256bit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01AEDD-C1D8-4207-A1C2-F05EDFF3F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암호학</a:t>
            </a:r>
            <a:r>
              <a:rPr lang="ko-KR" altLang="en-US" dirty="0"/>
              <a:t> 정리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4B120B4-D210-41AD-89EE-23B997746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902379"/>
              </p:ext>
            </p:extLst>
          </p:nvPr>
        </p:nvGraphicFramePr>
        <p:xfrm>
          <a:off x="433191" y="2738120"/>
          <a:ext cx="4576065" cy="1320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1640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514793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1344867">
                  <a:extLst>
                    <a:ext uri="{9D8B030D-6E8A-4147-A177-3AD203B41FA5}">
                      <a16:colId xmlns:a16="http://schemas.microsoft.com/office/drawing/2014/main" val="11587684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비트코인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이더리움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Hash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함수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SHA256 2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Keccak256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비대칭키 암호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ECC 256bit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(secp256k1)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ECC 256bit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(secp256k1)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305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027968-71C8-4113-8D55-A8DAA0990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ko-KR" altLang="en-US" dirty="0"/>
              <a:t>원장</a:t>
            </a:r>
            <a:r>
              <a:rPr lang="en-US" altLang="ko-KR" dirty="0"/>
              <a:t>(Ledger)</a:t>
            </a:r>
            <a:r>
              <a:rPr lang="ko-KR" altLang="en-US" dirty="0"/>
              <a:t>이란 주요 거래</a:t>
            </a:r>
            <a:r>
              <a:rPr lang="en-US" altLang="ko-KR" dirty="0"/>
              <a:t>(Transaction)</a:t>
            </a:r>
            <a:r>
              <a:rPr lang="ko-KR" altLang="en-US" dirty="0"/>
              <a:t>를 계정</a:t>
            </a:r>
            <a:r>
              <a:rPr lang="en-US" altLang="ko-KR" dirty="0"/>
              <a:t>(Account)</a:t>
            </a:r>
            <a:r>
              <a:rPr lang="ko-KR" altLang="en-US" dirty="0"/>
              <a:t>과 잔고별로 모은 장부 문서</a:t>
            </a:r>
            <a:endParaRPr lang="en-US" altLang="ko-KR" dirty="0"/>
          </a:p>
          <a:p>
            <a:r>
              <a:rPr lang="ko-KR" altLang="en-US" dirty="0"/>
              <a:t>원장 이미지</a:t>
            </a:r>
            <a:r>
              <a:rPr lang="en-US" altLang="ko-KR" dirty="0"/>
              <a:t>, </a:t>
            </a:r>
            <a:r>
              <a:rPr lang="ko-KR" altLang="en-US" dirty="0"/>
              <a:t>원장의 한 페이지</a:t>
            </a:r>
            <a:endParaRPr lang="en-US" altLang="ko-KR" dirty="0"/>
          </a:p>
          <a:p>
            <a:pPr lvl="1"/>
            <a:r>
              <a:rPr lang="ko-KR" altLang="en-US" dirty="0" err="1"/>
              <a:t>비트코인의</a:t>
            </a:r>
            <a:r>
              <a:rPr lang="ko-KR" altLang="en-US" dirty="0"/>
              <a:t> 전자 화폐 시스템과 연계하여 설명</a:t>
            </a:r>
            <a:endParaRPr lang="en-US" altLang="ko-KR" dirty="0"/>
          </a:p>
          <a:p>
            <a:pPr lvl="1"/>
            <a:r>
              <a:rPr lang="en-US" altLang="ko-KR" dirty="0"/>
              <a:t>Blockchain</a:t>
            </a:r>
            <a:r>
              <a:rPr lang="ko-KR" altLang="en-US" dirty="0"/>
              <a:t>을 </a:t>
            </a:r>
            <a:r>
              <a:rPr lang="en-US" altLang="ko-KR" dirty="0"/>
              <a:t>Ledger</a:t>
            </a:r>
            <a:r>
              <a:rPr lang="ko-KR" altLang="en-US" dirty="0"/>
              <a:t>라고 불리는 이유</a:t>
            </a:r>
            <a:endParaRPr lang="en-US" altLang="ko-KR" dirty="0"/>
          </a:p>
          <a:p>
            <a:r>
              <a:rPr lang="ko-KR" altLang="en-US" dirty="0"/>
              <a:t>트랜잭션 </a:t>
            </a:r>
            <a:r>
              <a:rPr lang="en-US" altLang="ko-KR" dirty="0"/>
              <a:t>= </a:t>
            </a:r>
            <a:r>
              <a:rPr lang="ko-KR" altLang="en-US" dirty="0"/>
              <a:t>거래 한 건</a:t>
            </a:r>
            <a:r>
              <a:rPr lang="en-US" altLang="ko-KR" dirty="0"/>
              <a:t>(transaction)</a:t>
            </a:r>
          </a:p>
          <a:p>
            <a:r>
              <a:rPr lang="ko-KR" altLang="en-US" dirty="0"/>
              <a:t>블록</a:t>
            </a:r>
            <a:r>
              <a:rPr lang="en-US" altLang="ko-KR" dirty="0"/>
              <a:t>(block)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한 페이지</a:t>
            </a:r>
            <a:r>
              <a:rPr lang="en-US" altLang="ko-KR" dirty="0"/>
              <a:t>(page)</a:t>
            </a:r>
          </a:p>
          <a:p>
            <a:r>
              <a:rPr lang="ko-KR" altLang="en-US" dirty="0"/>
              <a:t>블록체인</a:t>
            </a:r>
            <a:r>
              <a:rPr lang="en-US" altLang="ko-KR" dirty="0"/>
              <a:t>(blockchain)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원장</a:t>
            </a:r>
            <a:r>
              <a:rPr lang="en-US" altLang="ko-KR" dirty="0"/>
              <a:t>(ledger)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2E1D4DB-FB82-4B6A-B297-ADE63CFF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전통적인 원장</a:t>
            </a:r>
            <a:r>
              <a:rPr lang="en-US" altLang="ko-KR" dirty="0"/>
              <a:t>(Ledger)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9778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2D86826-DE65-449D-AF49-A5002DF5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ko-KR" altLang="en-US" dirty="0"/>
              <a:t>트랜잭션</a:t>
            </a:r>
            <a:r>
              <a:rPr lang="en-US" altLang="ko-KR" dirty="0"/>
              <a:t>(transaction,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거래 한 건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A</a:t>
            </a:r>
            <a:r>
              <a:rPr lang="ko-KR" altLang="en-US" dirty="0"/>
              <a:t>가 </a:t>
            </a:r>
            <a:r>
              <a:rPr lang="en-US" altLang="ko-KR" dirty="0"/>
              <a:t>B</a:t>
            </a:r>
            <a:r>
              <a:rPr lang="ko-KR" altLang="en-US" dirty="0"/>
              <a:t>에게 </a:t>
            </a:r>
            <a:r>
              <a:rPr lang="en-US" altLang="ko-KR" dirty="0"/>
              <a:t>100 </a:t>
            </a:r>
            <a:r>
              <a:rPr lang="ko-KR" altLang="en-US" dirty="0" err="1"/>
              <a:t>비트코인</a:t>
            </a:r>
            <a:r>
              <a:rPr lang="ko-KR" altLang="en-US" dirty="0"/>
              <a:t> 이체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B</a:t>
            </a:r>
            <a:r>
              <a:rPr lang="ko-KR" altLang="en-US" dirty="0"/>
              <a:t>가 </a:t>
            </a:r>
            <a:r>
              <a:rPr lang="en-US" altLang="ko-KR" dirty="0"/>
              <a:t>C</a:t>
            </a:r>
            <a:r>
              <a:rPr lang="ko-KR" altLang="en-US" dirty="0"/>
              <a:t>에게 </a:t>
            </a:r>
            <a:r>
              <a:rPr lang="en-US" altLang="ko-KR" dirty="0"/>
              <a:t>200 </a:t>
            </a:r>
            <a:r>
              <a:rPr lang="ko-KR" altLang="en-US" dirty="0" err="1"/>
              <a:t>비트코인</a:t>
            </a:r>
            <a:r>
              <a:rPr lang="ko-KR" altLang="en-US" dirty="0"/>
              <a:t> 이체</a:t>
            </a:r>
            <a:endParaRPr lang="en-US" altLang="ko-KR" sz="100" dirty="0"/>
          </a:p>
          <a:p>
            <a:endParaRPr lang="en-US" altLang="ko-KR" dirty="0"/>
          </a:p>
          <a:p>
            <a:r>
              <a:rPr lang="ko-KR" altLang="en-US" dirty="0"/>
              <a:t>블록 </a:t>
            </a:r>
            <a:r>
              <a:rPr lang="en-US" altLang="ko-KR" dirty="0"/>
              <a:t>: </a:t>
            </a:r>
            <a:r>
              <a:rPr lang="ko-KR" altLang="en-US" dirty="0"/>
              <a:t>트랜잭션의 묶음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" dirty="0"/>
          </a:p>
          <a:p>
            <a:endParaRPr lang="en-US" altLang="ko-KR" dirty="0"/>
          </a:p>
          <a:p>
            <a:r>
              <a:rPr lang="ko-KR" altLang="en-US" dirty="0"/>
              <a:t>블록체인 </a:t>
            </a:r>
            <a:r>
              <a:rPr lang="en-US" altLang="ko-KR" dirty="0"/>
              <a:t>: </a:t>
            </a:r>
            <a:r>
              <a:rPr lang="ko-KR" altLang="en-US" dirty="0"/>
              <a:t>블록의 묶음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C45B4-CA31-4806-AE91-4E0665AA4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  <a:r>
              <a:rPr lang="en-US" altLang="ko-KR" dirty="0"/>
              <a:t>, </a:t>
            </a:r>
            <a:r>
              <a:rPr lang="ko-KR" altLang="en-US" dirty="0"/>
              <a:t>블록</a:t>
            </a:r>
            <a:r>
              <a:rPr lang="en-US" altLang="ko-KR" dirty="0"/>
              <a:t>, </a:t>
            </a:r>
            <a:r>
              <a:rPr lang="ko-KR" altLang="en-US" dirty="0"/>
              <a:t>블록체인 </a:t>
            </a:r>
            <a:r>
              <a:rPr lang="en-US" altLang="ko-KR" dirty="0"/>
              <a:t>(transaction, block, blockchain)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9510F2-68EE-4958-A12E-58EA74787EDF}"/>
              </a:ext>
            </a:extLst>
          </p:cNvPr>
          <p:cNvSpPr/>
          <p:nvPr/>
        </p:nvSpPr>
        <p:spPr>
          <a:xfrm>
            <a:off x="481262" y="2672723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96050-8144-4C58-987D-9AF6925BEC28}"/>
              </a:ext>
            </a:extLst>
          </p:cNvPr>
          <p:cNvSpPr txBox="1"/>
          <p:nvPr/>
        </p:nvSpPr>
        <p:spPr>
          <a:xfrm>
            <a:off x="1261098" y="2672723"/>
            <a:ext cx="71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CF17F18-11ED-45C5-BCF9-C67C26810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4347055"/>
              </p:ext>
            </p:extLst>
          </p:nvPr>
        </p:nvGraphicFramePr>
        <p:xfrm>
          <a:off x="599596" y="3042055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32EEAEE-3C43-45E1-9075-5B7A281F7333}"/>
              </a:ext>
            </a:extLst>
          </p:cNvPr>
          <p:cNvSpPr txBox="1"/>
          <p:nvPr/>
        </p:nvSpPr>
        <p:spPr>
          <a:xfrm>
            <a:off x="3492594" y="1062007"/>
            <a:ext cx="1819088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E8A378-684D-4AFC-BB08-4B659679A992}"/>
              </a:ext>
            </a:extLst>
          </p:cNvPr>
          <p:cNvSpPr txBox="1"/>
          <p:nvPr/>
        </p:nvSpPr>
        <p:spPr>
          <a:xfrm>
            <a:off x="3492594" y="1400039"/>
            <a:ext cx="1814279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99B1662-FAAB-4F2D-873C-E3B2DAA7E91B}"/>
              </a:ext>
            </a:extLst>
          </p:cNvPr>
          <p:cNvSpPr/>
          <p:nvPr/>
        </p:nvSpPr>
        <p:spPr>
          <a:xfrm>
            <a:off x="481262" y="4853306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2DF8E4-CEFC-4334-AA0F-F6D2FFAED796}"/>
              </a:ext>
            </a:extLst>
          </p:cNvPr>
          <p:cNvSpPr txBox="1"/>
          <p:nvPr/>
        </p:nvSpPr>
        <p:spPr>
          <a:xfrm>
            <a:off x="1165720" y="485330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8BD361A-EBF3-49F3-81D4-A20916FBE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176478"/>
              </p:ext>
            </p:extLst>
          </p:nvPr>
        </p:nvGraphicFramePr>
        <p:xfrm>
          <a:off x="599596" y="5222638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18C40611-E5BC-4EAF-97BD-48B28783139C}"/>
              </a:ext>
            </a:extLst>
          </p:cNvPr>
          <p:cNvSpPr/>
          <p:nvPr/>
        </p:nvSpPr>
        <p:spPr>
          <a:xfrm>
            <a:off x="3482497" y="4852234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0F882E-AAAC-4FA7-AF47-14FBA6E8849A}"/>
              </a:ext>
            </a:extLst>
          </p:cNvPr>
          <p:cNvSpPr txBox="1"/>
          <p:nvPr/>
        </p:nvSpPr>
        <p:spPr>
          <a:xfrm>
            <a:off x="4166955" y="485223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03D8198-8879-4F80-B2A7-A768F4F0E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567147"/>
              </p:ext>
            </p:extLst>
          </p:nvPr>
        </p:nvGraphicFramePr>
        <p:xfrm>
          <a:off x="3600831" y="5221566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300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780336-32BB-42D7-8F3C-072DA50A07DF}"/>
              </a:ext>
            </a:extLst>
          </p:cNvPr>
          <p:cNvSpPr/>
          <p:nvPr/>
        </p:nvSpPr>
        <p:spPr>
          <a:xfrm>
            <a:off x="6483732" y="4852234"/>
            <a:ext cx="2255063" cy="111549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B62F35-26A5-48D7-BD67-DC3C81D32A53}"/>
              </a:ext>
            </a:extLst>
          </p:cNvPr>
          <p:cNvSpPr txBox="1"/>
          <p:nvPr/>
        </p:nvSpPr>
        <p:spPr>
          <a:xfrm>
            <a:off x="7168190" y="4852234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E628804-3778-403D-974A-DAE40B6A4C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73594"/>
              </p:ext>
            </p:extLst>
          </p:nvPr>
        </p:nvGraphicFramePr>
        <p:xfrm>
          <a:off x="6602066" y="5221566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E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D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400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3011B68-5EE9-4D54-BC32-6CC29729F017}"/>
              </a:ext>
            </a:extLst>
          </p:cNvPr>
          <p:cNvCxnSpPr>
            <a:stCxn id="11" idx="3"/>
            <a:endCxn id="14" idx="1"/>
          </p:cNvCxnSpPr>
          <p:nvPr/>
        </p:nvCxnSpPr>
        <p:spPr>
          <a:xfrm flipV="1">
            <a:off x="2736325" y="5409984"/>
            <a:ext cx="746172" cy="1072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984B299-A54F-4ADC-8695-E2761793E6AA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5737560" y="5409984"/>
            <a:ext cx="746172" cy="0"/>
          </a:xfrm>
          <a:prstGeom prst="line">
            <a:avLst/>
          </a:prstGeom>
          <a:ln w="508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92B1E2E-819F-47A8-94C2-6A557F06A706}"/>
              </a:ext>
            </a:extLst>
          </p:cNvPr>
          <p:cNvSpPr txBox="1"/>
          <p:nvPr/>
        </p:nvSpPr>
        <p:spPr>
          <a:xfrm>
            <a:off x="962527" y="5999249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</p:spTree>
    <p:extLst>
      <p:ext uri="{BB962C8B-B14F-4D97-AF65-F5344CB8AC3E}">
        <p14:creationId xmlns:p14="http://schemas.microsoft.com/office/powerpoint/2010/main" val="2636261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357E245-EDA7-41E4-926A-D47BDB756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41021"/>
          </a:xfrm>
        </p:spPr>
        <p:txBody>
          <a:bodyPr/>
          <a:lstStyle/>
          <a:p>
            <a:pPr indent="0" algn="ctr">
              <a:buNone/>
            </a:pPr>
            <a:r>
              <a:rPr lang="ko-KR" altLang="en-US" dirty="0" err="1"/>
              <a:t>사이퍼</a:t>
            </a:r>
            <a:r>
              <a:rPr lang="ko-KR" altLang="en-US" dirty="0"/>
              <a:t> 펑크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AC2BBC9-58C1-4009-BFEA-B16D08FAE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역사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38B3FC2-B896-4C00-8713-43518BE8D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568" y="3150936"/>
            <a:ext cx="4632444" cy="308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959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24FE19-C2EF-4B1C-8315-6C2202F19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94883"/>
            <a:ext cx="10515600" cy="2734118"/>
          </a:xfrm>
        </p:spPr>
        <p:txBody>
          <a:bodyPr/>
          <a:lstStyle/>
          <a:p>
            <a:r>
              <a:rPr lang="ko-KR" altLang="en-US" dirty="0"/>
              <a:t>블록은 트랜잭션</a:t>
            </a:r>
            <a:r>
              <a:rPr lang="en-US" altLang="ko-KR" dirty="0"/>
              <a:t>(</a:t>
            </a:r>
            <a:r>
              <a:rPr lang="ko-KR" altLang="en-US" dirty="0"/>
              <a:t>거래</a:t>
            </a:r>
            <a:r>
              <a:rPr lang="en-US" altLang="ko-KR" dirty="0"/>
              <a:t>)</a:t>
            </a:r>
            <a:r>
              <a:rPr lang="ko-KR" altLang="en-US" dirty="0"/>
              <a:t>의 묶음</a:t>
            </a:r>
            <a:endParaRPr lang="en-US" altLang="ko-KR" dirty="0"/>
          </a:p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해시 트리</a:t>
            </a:r>
            <a:r>
              <a:rPr lang="en-US" altLang="ko-KR" dirty="0"/>
              <a:t>(Hash tree)]</a:t>
            </a:r>
          </a:p>
          <a:p>
            <a:pPr lvl="1"/>
            <a:r>
              <a:rPr lang="ko-KR" altLang="en-US" dirty="0"/>
              <a:t>데이터 공간 절약</a:t>
            </a:r>
            <a:endParaRPr lang="en-US" altLang="ko-KR" dirty="0"/>
          </a:p>
          <a:p>
            <a:pPr lvl="1"/>
            <a:r>
              <a:rPr lang="ko-KR" altLang="en-US" dirty="0"/>
              <a:t>블록에 포함된 내역을 트리 형태로 요약한 것</a:t>
            </a:r>
            <a:endParaRPr lang="en-US" altLang="ko-KR" dirty="0"/>
          </a:p>
          <a:p>
            <a:pPr lvl="1"/>
            <a:r>
              <a:rPr lang="en-US" altLang="ko-KR" dirty="0"/>
              <a:t>leaf(</a:t>
            </a:r>
            <a:r>
              <a:rPr lang="ko-KR" altLang="en-US" dirty="0"/>
              <a:t>잎</a:t>
            </a:r>
            <a:r>
              <a:rPr lang="en-US" altLang="ko-KR" dirty="0"/>
              <a:t>) </a:t>
            </a:r>
            <a:r>
              <a:rPr lang="ko-KR" altLang="en-US" dirty="0"/>
              <a:t>가 아닌 모든 노드가 자식 노드들의 해시로 구성된 트리</a:t>
            </a:r>
            <a:endParaRPr lang="en-US" altLang="ko-KR" dirty="0"/>
          </a:p>
          <a:p>
            <a:pPr lvl="1"/>
            <a:r>
              <a:rPr lang="en-US" altLang="ko-KR" dirty="0"/>
              <a:t>1979</a:t>
            </a:r>
            <a:r>
              <a:rPr lang="ko-KR" altLang="en-US" dirty="0"/>
              <a:t>년 </a:t>
            </a:r>
            <a:r>
              <a:rPr lang="ko-KR" altLang="en-US" dirty="0" err="1"/>
              <a:t>랄프</a:t>
            </a:r>
            <a:r>
              <a:rPr lang="ko-KR" altLang="en-US" dirty="0"/>
              <a:t> </a:t>
            </a:r>
            <a:r>
              <a:rPr lang="ko-KR" altLang="en-US" dirty="0" err="1"/>
              <a:t>머클</a:t>
            </a:r>
            <a:r>
              <a:rPr lang="en-US" altLang="ko-KR" dirty="0"/>
              <a:t>(Ralph Merkle)</a:t>
            </a:r>
            <a:r>
              <a:rPr lang="ko-KR" altLang="en-US" dirty="0"/>
              <a:t>이 개발</a:t>
            </a:r>
            <a:endParaRPr lang="en-US" altLang="ko-KR" dirty="0"/>
          </a:p>
          <a:p>
            <a:pPr lvl="1"/>
            <a:r>
              <a:rPr lang="ko-KR" altLang="en-US" dirty="0" err="1"/>
              <a:t>비트코인</a:t>
            </a:r>
            <a:r>
              <a:rPr lang="en-US" altLang="ko-KR" dirty="0"/>
              <a:t> : </a:t>
            </a:r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</a:t>
            </a:r>
            <a:r>
              <a:rPr lang="ko-KR" altLang="en-US" dirty="0"/>
              <a:t>자식 노드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33B1BD5-F70E-4AA8-9622-68C59F6B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트랜잭션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689AD6-0013-4A49-B03B-EE1F829AE7A5}"/>
              </a:ext>
            </a:extLst>
          </p:cNvPr>
          <p:cNvSpPr/>
          <p:nvPr/>
        </p:nvSpPr>
        <p:spPr>
          <a:xfrm>
            <a:off x="246586" y="3265392"/>
            <a:ext cx="2255063" cy="1732058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B3A06-CBFE-4C7A-8501-866D9918FB24}"/>
              </a:ext>
            </a:extLst>
          </p:cNvPr>
          <p:cNvSpPr txBox="1"/>
          <p:nvPr/>
        </p:nvSpPr>
        <p:spPr>
          <a:xfrm>
            <a:off x="1026422" y="3265392"/>
            <a:ext cx="71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B1F83D-5D1B-4D49-8A97-5000270A3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069539"/>
              </p:ext>
            </p:extLst>
          </p:nvPr>
        </p:nvGraphicFramePr>
        <p:xfrm>
          <a:off x="364920" y="3634724"/>
          <a:ext cx="2018394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012357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Tx3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500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458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A9947D4-AC53-4166-9A70-A664FBD0134F}"/>
              </a:ext>
            </a:extLst>
          </p:cNvPr>
          <p:cNvSpPr txBox="1"/>
          <p:nvPr/>
        </p:nvSpPr>
        <p:spPr>
          <a:xfrm>
            <a:off x="3307364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7EDCB-7061-42CC-8469-BEEFB4C76502}"/>
              </a:ext>
            </a:extLst>
          </p:cNvPr>
          <p:cNvSpPr txBox="1"/>
          <p:nvPr/>
        </p:nvSpPr>
        <p:spPr>
          <a:xfrm>
            <a:off x="5444388" y="6213100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0E4BF-ECD7-4206-854E-FFF3C5C04B63}"/>
              </a:ext>
            </a:extLst>
          </p:cNvPr>
          <p:cNvSpPr txBox="1"/>
          <p:nvPr/>
        </p:nvSpPr>
        <p:spPr>
          <a:xfrm>
            <a:off x="7581412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21767-9640-422E-BD87-E6DFB6079340}"/>
              </a:ext>
            </a:extLst>
          </p:cNvPr>
          <p:cNvSpPr txBox="1"/>
          <p:nvPr/>
        </p:nvSpPr>
        <p:spPr>
          <a:xfrm>
            <a:off x="9703431" y="6202764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49582-9705-420F-B3EE-105EFDDF82F2}"/>
              </a:ext>
            </a:extLst>
          </p:cNvPr>
          <p:cNvSpPr txBox="1"/>
          <p:nvPr/>
        </p:nvSpPr>
        <p:spPr>
          <a:xfrm>
            <a:off x="3307364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7481F-F049-4E81-B966-19494D66168A}"/>
              </a:ext>
            </a:extLst>
          </p:cNvPr>
          <p:cNvSpPr txBox="1"/>
          <p:nvPr/>
        </p:nvSpPr>
        <p:spPr>
          <a:xfrm>
            <a:off x="5440455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1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5C7A8-EEAE-447F-BE2D-456CAF06503B}"/>
              </a:ext>
            </a:extLst>
          </p:cNvPr>
          <p:cNvSpPr txBox="1"/>
          <p:nvPr/>
        </p:nvSpPr>
        <p:spPr>
          <a:xfrm>
            <a:off x="7571943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AE402-BDC7-453B-A5D7-DF6A7FFCBD85}"/>
              </a:ext>
            </a:extLst>
          </p:cNvPr>
          <p:cNvSpPr txBox="1"/>
          <p:nvPr/>
        </p:nvSpPr>
        <p:spPr>
          <a:xfrm>
            <a:off x="9703431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8C1C4-613C-4D65-BCDF-D84FF605CF35}"/>
              </a:ext>
            </a:extLst>
          </p:cNvPr>
          <p:cNvSpPr txBox="1"/>
          <p:nvPr/>
        </p:nvSpPr>
        <p:spPr>
          <a:xfrm>
            <a:off x="4329614" y="4243300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4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0 + Hash 1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F991AC-3A35-4AFE-A653-CFE04AE7CDC6}"/>
              </a:ext>
            </a:extLst>
          </p:cNvPr>
          <p:cNvSpPr txBox="1"/>
          <p:nvPr/>
        </p:nvSpPr>
        <p:spPr>
          <a:xfrm>
            <a:off x="8560979" y="4241337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2 + Hash 3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888F43-7B8D-4EA3-9024-6ABCF7B277D1}"/>
              </a:ext>
            </a:extLst>
          </p:cNvPr>
          <p:cNvSpPr txBox="1"/>
          <p:nvPr/>
        </p:nvSpPr>
        <p:spPr>
          <a:xfrm>
            <a:off x="6487433" y="3265392"/>
            <a:ext cx="180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C8EB"/>
                </a:solidFill>
              </a:rPr>
              <a:t>Merkle Root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4 + Hash 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4926AA8-D894-4631-A93B-E2B63DE1E787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flipV="1">
            <a:off x="4207364" y="5822215"/>
            <a:ext cx="0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42B79A-7403-4188-826F-1DAE640D833B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flipH="1" flipV="1">
            <a:off x="6340455" y="5822215"/>
            <a:ext cx="3933" cy="39088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C681200-528A-41CF-8902-27662B4A6477}"/>
              </a:ext>
            </a:extLst>
          </p:cNvPr>
          <p:cNvCxnSpPr>
            <a:cxnSpLocks/>
            <a:stCxn id="9" idx="0"/>
            <a:endCxn id="14" idx="2"/>
          </p:cNvCxnSpPr>
          <p:nvPr/>
        </p:nvCxnSpPr>
        <p:spPr>
          <a:xfrm flipH="1" flipV="1">
            <a:off x="8471943" y="5822215"/>
            <a:ext cx="9469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CAF030-1D9F-4EE7-BE03-7B9D86439585}"/>
              </a:ext>
            </a:extLst>
          </p:cNvPr>
          <p:cNvCxnSpPr>
            <a:cxnSpLocks/>
            <a:stCxn id="10" idx="0"/>
            <a:endCxn id="15" idx="2"/>
          </p:cNvCxnSpPr>
          <p:nvPr/>
        </p:nvCxnSpPr>
        <p:spPr>
          <a:xfrm flipV="1">
            <a:off x="10603431" y="5822215"/>
            <a:ext cx="0" cy="38054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AC4E1CC-F46A-46F8-B1CA-799EB348E7DA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V="1">
            <a:off x="4207364" y="4766520"/>
            <a:ext cx="1022250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68555D6-EA98-487F-8625-2FE3A80FC608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H="1" flipV="1">
            <a:off x="5229614" y="4766520"/>
            <a:ext cx="1110841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6B041EC-8F28-4151-ABB1-58E588922EBF}"/>
              </a:ext>
            </a:extLst>
          </p:cNvPr>
          <p:cNvCxnSpPr>
            <a:cxnSpLocks/>
            <a:stCxn id="14" idx="0"/>
            <a:endCxn id="17" idx="2"/>
          </p:cNvCxnSpPr>
          <p:nvPr/>
        </p:nvCxnSpPr>
        <p:spPr>
          <a:xfrm flipV="1">
            <a:off x="8471943" y="4764557"/>
            <a:ext cx="989036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79215EB-CA66-46CC-875D-790BE85250C1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flipH="1" flipV="1">
            <a:off x="9460979" y="4764557"/>
            <a:ext cx="1142452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89775BA-AE42-4DF3-968D-D7150D7BFC20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flipV="1">
            <a:off x="5229614" y="3788612"/>
            <a:ext cx="2157819" cy="4546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0FAE405-EE83-436D-B5C4-DF5520584336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H="1" flipV="1">
            <a:off x="7387433" y="3788612"/>
            <a:ext cx="2073546" cy="45272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D506F06-6740-47FD-B78A-EEF0B6CE2F36}"/>
              </a:ext>
            </a:extLst>
          </p:cNvPr>
          <p:cNvCxnSpPr>
            <a:cxnSpLocks/>
          </p:cNvCxnSpPr>
          <p:nvPr/>
        </p:nvCxnSpPr>
        <p:spPr>
          <a:xfrm>
            <a:off x="3307364" y="6043913"/>
            <a:ext cx="81960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8990CBBC-65CC-4BB5-94EB-2A1F17ACA7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2378" y="5193022"/>
            <a:ext cx="1343879" cy="995055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6765AB-02D6-49FA-B84B-F87934D30099}"/>
              </a:ext>
            </a:extLst>
          </p:cNvPr>
          <p:cNvSpPr txBox="1"/>
          <p:nvPr/>
        </p:nvSpPr>
        <p:spPr>
          <a:xfrm>
            <a:off x="1235300" y="6202764"/>
            <a:ext cx="180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6C3382C-920D-413F-936B-E3F26BF090B6}"/>
              </a:ext>
            </a:extLst>
          </p:cNvPr>
          <p:cNvSpPr txBox="1"/>
          <p:nvPr/>
        </p:nvSpPr>
        <p:spPr>
          <a:xfrm>
            <a:off x="1719650" y="5406716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Leaf Node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62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75" grpId="0"/>
      <p:bldP spid="7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C5A76-AB64-46D1-8FA0-4BAA8E4A424B}"/>
              </a:ext>
            </a:extLst>
          </p:cNvPr>
          <p:cNvSpPr txBox="1"/>
          <p:nvPr/>
        </p:nvSpPr>
        <p:spPr>
          <a:xfrm>
            <a:off x="8894385" y="611959"/>
            <a:ext cx="2962671" cy="64633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Hash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비트코인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SHA-256(SHA-256(message))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이더리움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Keccak-256(message)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CD5503-6531-4DEF-A40C-21B952F46997}"/>
              </a:ext>
            </a:extLst>
          </p:cNvPr>
          <p:cNvGrpSpPr/>
          <p:nvPr/>
        </p:nvGrpSpPr>
        <p:grpSpPr>
          <a:xfrm>
            <a:off x="1496432" y="782166"/>
            <a:ext cx="9201722" cy="2554394"/>
            <a:chOff x="154283" y="846989"/>
            <a:chExt cx="9201722" cy="25543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31270-4453-4023-A406-264E505CD21D}"/>
                </a:ext>
              </a:extLst>
            </p:cNvPr>
            <p:cNvSpPr txBox="1"/>
            <p:nvPr/>
          </p:nvSpPr>
          <p:spPr>
            <a:xfrm>
              <a:off x="154283" y="30909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AEDF9D-21C6-47D3-8995-CDD543F4E669}"/>
                </a:ext>
              </a:extLst>
            </p:cNvPr>
            <p:cNvSpPr txBox="1"/>
            <p:nvPr/>
          </p:nvSpPr>
          <p:spPr>
            <a:xfrm>
              <a:off x="2501524" y="309360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416F27-9EB6-4B36-B683-58D637158A1C}"/>
                </a:ext>
              </a:extLst>
            </p:cNvPr>
            <p:cNvSpPr txBox="1"/>
            <p:nvPr/>
          </p:nvSpPr>
          <p:spPr>
            <a:xfrm>
              <a:off x="4848765" y="3091081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A8302D-1B82-4075-80AF-EC7EB02216DF}"/>
                </a:ext>
              </a:extLst>
            </p:cNvPr>
            <p:cNvSpPr txBox="1"/>
            <p:nvPr/>
          </p:nvSpPr>
          <p:spPr>
            <a:xfrm>
              <a:off x="7196005" y="3089930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30C24-A732-47E6-A1CB-54C46B88EDFE}"/>
                </a:ext>
              </a:extLst>
            </p:cNvPr>
            <p:cNvSpPr txBox="1"/>
            <p:nvPr/>
          </p:nvSpPr>
          <p:spPr>
            <a:xfrm>
              <a:off x="154283" y="231198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0)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A00ED6-88A3-43DE-B578-9B7565674F3A}"/>
                </a:ext>
              </a:extLst>
            </p:cNvPr>
            <p:cNvSpPr txBox="1"/>
            <p:nvPr/>
          </p:nvSpPr>
          <p:spPr>
            <a:xfrm>
              <a:off x="2506847" y="230725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771E76-0E40-40CB-8B20-59199FCC58CA}"/>
                </a:ext>
              </a:extLst>
            </p:cNvPr>
            <p:cNvSpPr txBox="1"/>
            <p:nvPr/>
          </p:nvSpPr>
          <p:spPr>
            <a:xfrm>
              <a:off x="4851114" y="230625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5321FF-462D-4886-AB58-51744C7AE325}"/>
                </a:ext>
              </a:extLst>
            </p:cNvPr>
            <p:cNvSpPr txBox="1"/>
            <p:nvPr/>
          </p:nvSpPr>
          <p:spPr>
            <a:xfrm>
              <a:off x="7193032" y="230510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DC9EFF-72F8-49B3-83FC-34EBA6F6DEEB}"/>
                </a:ext>
              </a:extLst>
            </p:cNvPr>
            <p:cNvSpPr txBox="1"/>
            <p:nvPr/>
          </p:nvSpPr>
          <p:spPr>
            <a:xfrm>
              <a:off x="1499834" y="1583335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0 + Hash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6EA8C7-ED4E-4BEB-9039-13805D2D3737}"/>
                </a:ext>
              </a:extLst>
            </p:cNvPr>
            <p:cNvSpPr txBox="1"/>
            <p:nvPr/>
          </p:nvSpPr>
          <p:spPr>
            <a:xfrm>
              <a:off x="6195223" y="1581372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2 + Hash 3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981C4F-1F99-4DA2-AA73-9CD5A2F28FEB}"/>
                </a:ext>
              </a:extLst>
            </p:cNvPr>
            <p:cNvSpPr txBox="1"/>
            <p:nvPr/>
          </p:nvSpPr>
          <p:spPr>
            <a:xfrm>
              <a:off x="3843184" y="846989"/>
              <a:ext cx="180000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4 + Hash 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EFAF172-3A05-464A-A4BF-5CAD8DB698FF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V="1">
              <a:off x="1234283" y="2835201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50ABD76-C903-48CE-9BF5-35FA23F0A250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V="1">
              <a:off x="3581524" y="2830478"/>
              <a:ext cx="5323" cy="26312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21D0D3B-80F6-47D2-BB73-D5FE5C289F02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928765" y="2829471"/>
              <a:ext cx="2349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CEBDA30-5336-4DF4-840F-FF1A3CEE81B4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H="1" flipV="1">
              <a:off x="8273032" y="2828320"/>
              <a:ext cx="2973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267EAC7-8D11-4FFA-A1F4-2B97CA5F4AB0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V="1">
              <a:off x="1234283" y="2106555"/>
              <a:ext cx="1165551" cy="2054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A3516C2-8C22-47A2-AE0E-766021A7AA98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H="1" flipV="1">
              <a:off x="2399834" y="2106555"/>
              <a:ext cx="1187013" cy="20070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8441B44-83E9-4BBE-BD6C-2C9C69D40A5D}"/>
                </a:ext>
              </a:extLst>
            </p:cNvPr>
            <p:cNvCxnSpPr>
              <a:cxnSpLocks/>
              <a:stCxn id="11" idx="0"/>
              <a:endCxn id="14" idx="2"/>
            </p:cNvCxnSpPr>
            <p:nvPr/>
          </p:nvCxnSpPr>
          <p:spPr>
            <a:xfrm flipV="1">
              <a:off x="5931114" y="2104592"/>
              <a:ext cx="1164109" cy="2016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0F5209-5187-4440-804F-9F15D1DE9437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H="1" flipV="1">
              <a:off x="7095223" y="2104592"/>
              <a:ext cx="1177809" cy="20050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2926E60-F271-478E-8DB0-34C84A468ACC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V="1">
              <a:off x="2399834" y="1370209"/>
              <a:ext cx="2343350" cy="2131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21C89C2-CC46-441E-8D7A-D46A37BEE5AF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>
            <a:xfrm flipH="1" flipV="1">
              <a:off x="4743184" y="1370209"/>
              <a:ext cx="2352039" cy="21116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7A707B7-82C5-4BF7-B6B4-066C33464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283" y="2956395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AE2CC7-EAED-46AB-8F3C-E6C2D0FDFA09}"/>
              </a:ext>
            </a:extLst>
          </p:cNvPr>
          <p:cNvSpPr txBox="1"/>
          <p:nvPr/>
        </p:nvSpPr>
        <p:spPr>
          <a:xfrm>
            <a:off x="5632501" y="3509336"/>
            <a:ext cx="94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Bitcoin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BF7C08-98D9-4DBA-9262-E0B1512BBFE4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7D42C0-D1C6-4A14-80A4-9942AE392DD9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953D81-BBB5-4D95-9E79-383CDAA9977E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CBBD21-5061-4E38-9E31-FC2CA2E26E50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8B9170-DA14-4357-9D3A-263C06E36FB1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F7DED58-DF97-4E07-A169-A1C1E23A9F00}"/>
              </a:ext>
            </a:extLst>
          </p:cNvPr>
          <p:cNvSpPr txBox="1"/>
          <p:nvPr/>
        </p:nvSpPr>
        <p:spPr>
          <a:xfrm>
            <a:off x="3836373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0x5648…6dca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3D1496-15DD-4E30-87A4-E6A34BA7E4D4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F16960-F4A5-461E-AFB3-327FE4E1EFD0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06A275F-4E01-4DED-BB89-C46B08DFD02A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DBAC7D"/>
                </a:solidFill>
              </a:rPr>
              <a:t>890c…a883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5648…6dca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7A5CDE-AD99-4707-81EA-DE4982EE6A7E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672E4B-02A9-40AF-8BE4-984DD357C8AF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d0f1…f820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DBAC7D"/>
                </a:solidFill>
              </a:rPr>
              <a:t>890c…a883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06BB9C4-2E04-4A6D-AD4B-36F6F8ED2DD3}"/>
              </a:ext>
            </a:extLst>
          </p:cNvPr>
          <p:cNvCxnSpPr>
            <a:cxnSpLocks/>
            <a:stCxn id="82" idx="0"/>
            <a:endCxn id="8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687C3CF-59B2-4100-98E4-76C369E80C14}"/>
              </a:ext>
            </a:extLst>
          </p:cNvPr>
          <p:cNvCxnSpPr>
            <a:cxnSpLocks/>
            <a:stCxn id="83" idx="0"/>
            <a:endCxn id="87" idx="2"/>
          </p:cNvCxnSpPr>
          <p:nvPr/>
        </p:nvCxnSpPr>
        <p:spPr>
          <a:xfrm flipH="1" flipV="1">
            <a:off x="4916373" y="5959829"/>
            <a:ext cx="5385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0A05795-96D2-4387-8829-B443F75EC736}"/>
              </a:ext>
            </a:extLst>
          </p:cNvPr>
          <p:cNvCxnSpPr>
            <a:cxnSpLocks/>
            <a:stCxn id="84" idx="0"/>
            <a:endCxn id="8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CA4CB61-64A8-4B9A-873E-35D7109E29F5}"/>
              </a:ext>
            </a:extLst>
          </p:cNvPr>
          <p:cNvCxnSpPr>
            <a:cxnSpLocks/>
            <a:stCxn id="85" idx="0"/>
            <a:endCxn id="8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DE11269-E3BC-4034-A4BD-6E9534AD048B}"/>
              </a:ext>
            </a:extLst>
          </p:cNvPr>
          <p:cNvCxnSpPr>
            <a:cxnSpLocks/>
            <a:stCxn id="86" idx="0"/>
            <a:endCxn id="9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91D4E7B-22AC-4CD6-85D3-023AEA48FA1A}"/>
              </a:ext>
            </a:extLst>
          </p:cNvPr>
          <p:cNvCxnSpPr>
            <a:cxnSpLocks/>
            <a:stCxn id="87" idx="0"/>
            <a:endCxn id="90" idx="2"/>
          </p:cNvCxnSpPr>
          <p:nvPr/>
        </p:nvCxnSpPr>
        <p:spPr>
          <a:xfrm flipH="1" flipV="1">
            <a:off x="3749388" y="5216844"/>
            <a:ext cx="1166985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B533508-9D16-4001-9479-2C5DF7AA0B73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E842D18-2B3E-4884-982E-152B44F12C2A}"/>
              </a:ext>
            </a:extLst>
          </p:cNvPr>
          <p:cNvCxnSpPr>
            <a:cxnSpLocks/>
            <a:stCxn id="89" idx="0"/>
            <a:endCxn id="9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65096A7-D2C7-411E-B244-E208D7D8B4B1}"/>
              </a:ext>
            </a:extLst>
          </p:cNvPr>
          <p:cNvCxnSpPr>
            <a:cxnSpLocks/>
            <a:stCxn id="90" idx="0"/>
            <a:endCxn id="9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8EDDDB-FC93-4127-9916-5E7CB3E1F0CA}"/>
              </a:ext>
            </a:extLst>
          </p:cNvPr>
          <p:cNvCxnSpPr>
            <a:cxnSpLocks/>
            <a:stCxn id="91" idx="0"/>
            <a:endCxn id="9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97014A5-3574-459B-B554-74B37246AB21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F3B14FEF-6273-4A23-A0F7-871E5FB4AF28}"/>
              </a:ext>
            </a:extLst>
          </p:cNvPr>
          <p:cNvSpPr txBox="1"/>
          <p:nvPr/>
        </p:nvSpPr>
        <p:spPr>
          <a:xfrm>
            <a:off x="165349" y="3509336"/>
            <a:ext cx="5259635" cy="61555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100 ETH) = SHA-256(SHA-256(A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ETH))</a:t>
            </a: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6b79781eb8b52d3159e41c73a26565297bf5aaa753c25e9520d81f4b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en-US" altLang="ko-KR" sz="1100" b="0" dirty="0">
              <a:solidFill>
                <a:srgbClr val="B99FFF"/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…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7A878D8-3D7D-47BF-AD19-84CF52295BEE}"/>
              </a:ext>
            </a:extLst>
          </p:cNvPr>
          <p:cNvSpPr txBox="1"/>
          <p:nvPr/>
        </p:nvSpPr>
        <p:spPr>
          <a:xfrm>
            <a:off x="7693616" y="3567156"/>
            <a:ext cx="423485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※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마지막 노드의 짝이 없는 경우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200" dirty="0">
                <a:solidFill>
                  <a:srgbClr val="B99FFF"/>
                </a:solidFill>
              </a:rPr>
              <a:t>000…000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추가 후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</a:t>
            </a:r>
            <a:b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Hash(7e7…4d0</a:t>
            </a:r>
            <a:r>
              <a:rPr lang="en-US" altLang="ko-KR" sz="1100" dirty="0">
                <a:solidFill>
                  <a:srgbClr val="B99FFF"/>
                </a:solidFill>
              </a:rPr>
              <a:t>000…000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) = cba…b6f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63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149" grpId="0"/>
      <p:bldP spid="15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증명 </a:t>
            </a:r>
            <a:r>
              <a:rPr lang="en-US" altLang="ko-KR" dirty="0"/>
              <a:t>(Merkle Proof) [ </a:t>
            </a:r>
            <a:r>
              <a:rPr lang="ko-KR" altLang="en-US" dirty="0"/>
              <a:t>트랜잭션 위</a:t>
            </a:r>
            <a:r>
              <a:rPr lang="en-US" altLang="ko-KR" dirty="0"/>
              <a:t>·</a:t>
            </a:r>
            <a:r>
              <a:rPr lang="ko-KR" altLang="en-US" dirty="0"/>
              <a:t>변조 탐지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AF5DE2-FBC4-4A56-8702-FEEC474AD485}"/>
              </a:ext>
            </a:extLst>
          </p:cNvPr>
          <p:cNvSpPr txBox="1"/>
          <p:nvPr/>
        </p:nvSpPr>
        <p:spPr>
          <a:xfrm>
            <a:off x="3841758" y="3496958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91EC6510-48BE-4A74-81F2-A975FB56F743}"/>
              </a:ext>
            </a:extLst>
          </p:cNvPr>
          <p:cNvCxnSpPr>
            <a:cxnSpLocks/>
            <a:endCxn id="151" idx="0"/>
          </p:cNvCxnSpPr>
          <p:nvPr/>
        </p:nvCxnSpPr>
        <p:spPr>
          <a:xfrm>
            <a:off x="4921758" y="3345482"/>
            <a:ext cx="0" cy="151476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32842C68-8716-4A5D-9A82-ACB51501B9B2}"/>
              </a:ext>
            </a:extLst>
          </p:cNvPr>
          <p:cNvSpPr txBox="1"/>
          <p:nvPr/>
        </p:nvSpPr>
        <p:spPr>
          <a:xfrm>
            <a:off x="1681758" y="3489803"/>
            <a:ext cx="216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EF296B"/>
                </a:solidFill>
              </a:rPr>
              <a:t>Hacker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A3AE22F7-4157-4C2F-B4F4-41C9389CEDCF}"/>
              </a:ext>
            </a:extLst>
          </p:cNvPr>
          <p:cNvCxnSpPr>
            <a:cxnSpLocks/>
            <a:endCxn id="177" idx="3"/>
          </p:cNvCxnSpPr>
          <p:nvPr/>
        </p:nvCxnSpPr>
        <p:spPr>
          <a:xfrm>
            <a:off x="3159314" y="3643692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BE5B920C-627A-41FD-A7A8-58BB748A4D71}"/>
              </a:ext>
            </a:extLst>
          </p:cNvPr>
          <p:cNvSpPr txBox="1"/>
          <p:nvPr/>
        </p:nvSpPr>
        <p:spPr>
          <a:xfrm>
            <a:off x="8072449" y="3919705"/>
            <a:ext cx="3696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0x7eb7…fc58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≠</a:t>
            </a:r>
            <a:r>
              <a:rPr lang="en-US" altLang="ko-KR" sz="1400" dirty="0">
                <a:solidFill>
                  <a:srgbClr val="EF296B"/>
                </a:solidFill>
              </a:rPr>
              <a:t> </a:t>
            </a:r>
            <a:r>
              <a:rPr lang="en-US" altLang="ko-KR" sz="1400" dirty="0">
                <a:solidFill>
                  <a:srgbClr val="00C8EB"/>
                </a:solidFill>
              </a:rPr>
              <a:t>0xd0f1…f820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·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변조 탐지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C1716B-EDF9-41E8-8F62-0CC64CACFE74}"/>
              </a:ext>
            </a:extLst>
          </p:cNvPr>
          <p:cNvGrpSpPr/>
          <p:nvPr/>
        </p:nvGrpSpPr>
        <p:grpSpPr>
          <a:xfrm>
            <a:off x="1502542" y="783275"/>
            <a:ext cx="9201722" cy="2560069"/>
            <a:chOff x="1646917" y="707650"/>
            <a:chExt cx="9201722" cy="256006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3294218-8D69-4B3D-A112-63A9EE1A8708}"/>
                </a:ext>
              </a:extLst>
            </p:cNvPr>
            <p:cNvSpPr txBox="1"/>
            <p:nvPr/>
          </p:nvSpPr>
          <p:spPr>
            <a:xfrm>
              <a:off x="1646917" y="2957253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B35359-A2F9-44E9-8075-F9B5C6730BE9}"/>
                </a:ext>
              </a:extLst>
            </p:cNvPr>
            <p:cNvSpPr txBox="1"/>
            <p:nvPr/>
          </p:nvSpPr>
          <p:spPr>
            <a:xfrm>
              <a:off x="3994158" y="2959942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F30981-93C2-4344-AAB7-F0E24952B50C}"/>
                </a:ext>
              </a:extLst>
            </p:cNvPr>
            <p:cNvSpPr txBox="1"/>
            <p:nvPr/>
          </p:nvSpPr>
          <p:spPr>
            <a:xfrm>
              <a:off x="6341399" y="29574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Tx2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C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B4AA820-6A29-46D5-8280-663A5D0F0B6F}"/>
                </a:ext>
              </a:extLst>
            </p:cNvPr>
            <p:cNvSpPr txBox="1"/>
            <p:nvPr/>
          </p:nvSpPr>
          <p:spPr>
            <a:xfrm>
              <a:off x="8688639" y="295626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Tx3 C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08654-45CD-4C56-A4C3-4E1D15394CA1}"/>
                </a:ext>
              </a:extLst>
            </p:cNvPr>
            <p:cNvSpPr txBox="1"/>
            <p:nvPr/>
          </p:nvSpPr>
          <p:spPr>
            <a:xfrm>
              <a:off x="1646917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B99FFF"/>
                  </a:solidFill>
                </a:rPr>
                <a:t>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F0B131-0FEE-4B8D-B0AF-DEE64BA34796}"/>
                </a:ext>
              </a:extLst>
            </p:cNvPr>
            <p:cNvSpPr txBox="1"/>
            <p:nvPr/>
          </p:nvSpPr>
          <p:spPr>
            <a:xfrm>
              <a:off x="3988773" y="217891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2AF361-F2EB-404C-99AB-2D75D307E4DC}"/>
                </a:ext>
              </a:extLst>
            </p:cNvPr>
            <p:cNvSpPr txBox="1"/>
            <p:nvPr/>
          </p:nvSpPr>
          <p:spPr>
            <a:xfrm>
              <a:off x="6342815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0xc414…3fad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19531-5F4D-49D0-B00C-621000C63567}"/>
                </a:ext>
              </a:extLst>
            </p:cNvPr>
            <p:cNvSpPr txBox="1"/>
            <p:nvPr/>
          </p:nvSpPr>
          <p:spPr>
            <a:xfrm>
              <a:off x="8682895" y="2185149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0xd9bb…b56d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Keccak-256(C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99C899-25D6-48EF-97F2-45BADB76D61B}"/>
                </a:ext>
              </a:extLst>
            </p:cNvPr>
            <p:cNvSpPr txBox="1"/>
            <p:nvPr/>
          </p:nvSpPr>
          <p:spPr>
            <a:xfrm>
              <a:off x="2799562" y="1435925"/>
              <a:ext cx="2204451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DBAC7D"/>
                  </a:solidFill>
                </a:rPr>
                <a:t>890c…a883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B99FFF"/>
                  </a:solidFill>
                </a:rPr>
                <a:t>b198…15ae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75D09CC-41A8-497C-B8BC-227C168BB2C7}"/>
                </a:ext>
              </a:extLst>
            </p:cNvPr>
            <p:cNvSpPr txBox="1"/>
            <p:nvPr/>
          </p:nvSpPr>
          <p:spPr>
            <a:xfrm>
              <a:off x="7494910" y="144770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0x0396…d947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Hash(c414…3fadd9bb…b56d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16E474-1DDA-47C7-A3F1-9DDC2A50C12E}"/>
                </a:ext>
              </a:extLst>
            </p:cNvPr>
            <p:cNvSpPr txBox="1"/>
            <p:nvPr/>
          </p:nvSpPr>
          <p:spPr>
            <a:xfrm>
              <a:off x="5145654" y="707650"/>
              <a:ext cx="220445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00C8EB"/>
                  </a:solidFill>
                </a:rPr>
                <a:t>d0f1…f820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DBAC7D"/>
                  </a:solidFill>
                </a:rPr>
                <a:t>890c…a883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0396…d947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E25D630F-5C0F-420F-8435-D12985B2D23C}"/>
                </a:ext>
              </a:extLst>
            </p:cNvPr>
            <p:cNvCxnSpPr>
              <a:cxnSpLocks/>
              <a:stCxn id="53" idx="0"/>
              <a:endCxn id="57" idx="2"/>
            </p:cNvCxnSpPr>
            <p:nvPr/>
          </p:nvCxnSpPr>
          <p:spPr>
            <a:xfrm flipV="1">
              <a:off x="2726917" y="2701537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8304C12-0ED1-4148-B09E-5775B0354D04}"/>
                </a:ext>
              </a:extLst>
            </p:cNvPr>
            <p:cNvCxnSpPr>
              <a:cxnSpLocks/>
              <a:stCxn id="54" idx="0"/>
              <a:endCxn id="58" idx="2"/>
            </p:cNvCxnSpPr>
            <p:nvPr/>
          </p:nvCxnSpPr>
          <p:spPr>
            <a:xfrm flipH="1" flipV="1">
              <a:off x="5068773" y="2702130"/>
              <a:ext cx="5385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889BDF54-637B-45F4-B498-80249E710FE7}"/>
                </a:ext>
              </a:extLst>
            </p:cNvPr>
            <p:cNvCxnSpPr>
              <a:cxnSpLocks/>
              <a:stCxn id="55" idx="0"/>
              <a:endCxn id="59" idx="2"/>
            </p:cNvCxnSpPr>
            <p:nvPr/>
          </p:nvCxnSpPr>
          <p:spPr>
            <a:xfrm flipV="1">
              <a:off x="7421399" y="2701537"/>
              <a:ext cx="1416" cy="25588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043A1A3F-F7E3-4E9F-BF09-22973C37E86E}"/>
                </a:ext>
              </a:extLst>
            </p:cNvPr>
            <p:cNvCxnSpPr>
              <a:cxnSpLocks/>
              <a:stCxn id="56" idx="0"/>
              <a:endCxn id="60" idx="2"/>
            </p:cNvCxnSpPr>
            <p:nvPr/>
          </p:nvCxnSpPr>
          <p:spPr>
            <a:xfrm flipH="1" flipV="1">
              <a:off x="9762895" y="2708369"/>
              <a:ext cx="5744" cy="247897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BBD05307-BF6D-46E4-9727-BAEF7F4E43B5}"/>
                </a:ext>
              </a:extLst>
            </p:cNvPr>
            <p:cNvCxnSpPr>
              <a:cxnSpLocks/>
              <a:stCxn id="57" idx="0"/>
              <a:endCxn id="61" idx="2"/>
            </p:cNvCxnSpPr>
            <p:nvPr/>
          </p:nvCxnSpPr>
          <p:spPr>
            <a:xfrm flipV="1">
              <a:off x="2726917" y="1959145"/>
              <a:ext cx="1174871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FFC44ADC-F41E-487F-9142-51933C18708A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3901788" y="1959145"/>
              <a:ext cx="1166985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32E63BBF-55C5-4660-BFF4-B9809BCB70DE}"/>
                </a:ext>
              </a:extLst>
            </p:cNvPr>
            <p:cNvCxnSpPr>
              <a:cxnSpLocks/>
              <a:stCxn id="59" idx="0"/>
              <a:endCxn id="62" idx="2"/>
            </p:cNvCxnSpPr>
            <p:nvPr/>
          </p:nvCxnSpPr>
          <p:spPr>
            <a:xfrm flipV="1">
              <a:off x="7422815" y="1970928"/>
              <a:ext cx="1152095" cy="20738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4AE790FA-3E7B-4DB3-B8C8-5E871CD608E8}"/>
                </a:ext>
              </a:extLst>
            </p:cNvPr>
            <p:cNvCxnSpPr>
              <a:cxnSpLocks/>
              <a:stCxn id="60" idx="0"/>
              <a:endCxn id="62" idx="2"/>
            </p:cNvCxnSpPr>
            <p:nvPr/>
          </p:nvCxnSpPr>
          <p:spPr>
            <a:xfrm flipH="1" flipV="1">
              <a:off x="8574910" y="1970928"/>
              <a:ext cx="1187985" cy="21422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F0D950DE-68F7-420A-BFC5-7A93C53AFFFC}"/>
                </a:ext>
              </a:extLst>
            </p:cNvPr>
            <p:cNvCxnSpPr>
              <a:cxnSpLocks/>
              <a:stCxn id="61" idx="0"/>
              <a:endCxn id="63" idx="2"/>
            </p:cNvCxnSpPr>
            <p:nvPr/>
          </p:nvCxnSpPr>
          <p:spPr>
            <a:xfrm flipV="1">
              <a:off x="3901788" y="1230870"/>
              <a:ext cx="2346091" cy="2050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73B41175-6BD5-4D59-9829-B717119CF2F6}"/>
                </a:ext>
              </a:extLst>
            </p:cNvPr>
            <p:cNvCxnSpPr>
              <a:cxnSpLocks/>
              <a:stCxn id="62" idx="0"/>
              <a:endCxn id="63" idx="2"/>
            </p:cNvCxnSpPr>
            <p:nvPr/>
          </p:nvCxnSpPr>
          <p:spPr>
            <a:xfrm flipH="1" flipV="1">
              <a:off x="6247879" y="1230870"/>
              <a:ext cx="2327031" cy="21683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5814EEAB-3DE5-4D2C-8AEC-4806C27077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917" y="2822731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CBAC627C-16FC-454C-8ED1-C30474C0BAB0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D35BDE7-962A-4250-851B-FF20BB422EDF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5745894-EF50-4186-8BFC-A1B6B9373BCD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F55432D-BB4A-4BA9-BAC8-0DCE9AF7448B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686CCCC-D5AC-4BAD-AC53-06D93D41C0BF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4D2328-5756-4CA0-859D-031E96AE9B28}"/>
              </a:ext>
            </a:extLst>
          </p:cNvPr>
          <p:cNvSpPr txBox="1"/>
          <p:nvPr/>
        </p:nvSpPr>
        <p:spPr>
          <a:xfrm>
            <a:off x="3839828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F64FCDF-E8E8-4757-977B-C8359445D79A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FE65A47-6BC8-4B68-8AE6-D5C8C036EB8A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210AA6B-1FD8-404B-B0AB-42EA934860AD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41e3…827c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f7c1…f895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D204179-FBBB-4DB3-96C0-6AB2E41BB44F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F6F7ED1-292D-4489-8BB7-83C293D1DEE2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7eb7…fc58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EF296B"/>
                </a:solidFill>
              </a:rPr>
              <a:t>41e3…827c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B5DB1B0-04F4-4117-A1EE-4BBDE88716EC}"/>
              </a:ext>
            </a:extLst>
          </p:cNvPr>
          <p:cNvCxnSpPr>
            <a:cxnSpLocks/>
            <a:stCxn id="122" idx="0"/>
            <a:endCxn id="12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239F812-AB51-4442-B163-E7A2DCF3DAA7}"/>
              </a:ext>
            </a:extLst>
          </p:cNvPr>
          <p:cNvCxnSpPr>
            <a:cxnSpLocks/>
            <a:stCxn id="123" idx="0"/>
            <a:endCxn id="127" idx="2"/>
          </p:cNvCxnSpPr>
          <p:nvPr/>
        </p:nvCxnSpPr>
        <p:spPr>
          <a:xfrm flipH="1" flipV="1">
            <a:off x="4919828" y="5959829"/>
            <a:ext cx="1930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5F438235-4793-44D7-B542-F352D4792C9A}"/>
              </a:ext>
            </a:extLst>
          </p:cNvPr>
          <p:cNvCxnSpPr>
            <a:cxnSpLocks/>
            <a:stCxn id="124" idx="0"/>
            <a:endCxn id="12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CF71034-B684-47B8-9EC4-CBD96BA14BE4}"/>
              </a:ext>
            </a:extLst>
          </p:cNvPr>
          <p:cNvCxnSpPr>
            <a:cxnSpLocks/>
            <a:stCxn id="125" idx="0"/>
            <a:endCxn id="12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E3F51DF-8B7C-4A00-A551-065BB74C93FF}"/>
              </a:ext>
            </a:extLst>
          </p:cNvPr>
          <p:cNvCxnSpPr>
            <a:cxnSpLocks/>
            <a:stCxn id="126" idx="0"/>
            <a:endCxn id="13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96D302D5-E81D-416C-BBC1-A4B42D48F728}"/>
              </a:ext>
            </a:extLst>
          </p:cNvPr>
          <p:cNvCxnSpPr>
            <a:cxnSpLocks/>
            <a:stCxn id="127" idx="0"/>
            <a:endCxn id="130" idx="2"/>
          </p:cNvCxnSpPr>
          <p:nvPr/>
        </p:nvCxnSpPr>
        <p:spPr>
          <a:xfrm flipH="1" flipV="1">
            <a:off x="3749388" y="5216844"/>
            <a:ext cx="1170440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791AC276-7254-4E76-A6B1-2CDEA84B368B}"/>
              </a:ext>
            </a:extLst>
          </p:cNvPr>
          <p:cNvCxnSpPr>
            <a:cxnSpLocks/>
            <a:stCxn id="128" idx="0"/>
            <a:endCxn id="13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7164F4D-7B76-47D8-B714-8CAAAF25FFAD}"/>
              </a:ext>
            </a:extLst>
          </p:cNvPr>
          <p:cNvCxnSpPr>
            <a:cxnSpLocks/>
            <a:stCxn id="129" idx="0"/>
            <a:endCxn id="13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D3C128D5-033E-4424-9F84-234CCA0AFBA9}"/>
              </a:ext>
            </a:extLst>
          </p:cNvPr>
          <p:cNvCxnSpPr>
            <a:cxnSpLocks/>
            <a:stCxn id="130" idx="0"/>
            <a:endCxn id="13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1B019AE8-32C9-4B6D-9CDA-278B61D7897D}"/>
              </a:ext>
            </a:extLst>
          </p:cNvPr>
          <p:cNvCxnSpPr>
            <a:cxnSpLocks/>
            <a:stCxn id="131" idx="0"/>
            <a:endCxn id="13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8CAE7FE4-8E48-4D2D-8C25-0A77F7C5BB20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DC1775C2-8E3E-4843-95AE-6D90F3FBFEA2}"/>
              </a:ext>
            </a:extLst>
          </p:cNvPr>
          <p:cNvCxnSpPr>
            <a:cxnSpLocks/>
          </p:cNvCxnSpPr>
          <p:nvPr/>
        </p:nvCxnSpPr>
        <p:spPr>
          <a:xfrm>
            <a:off x="7383130" y="4064027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8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77" grpId="0" animBg="1"/>
      <p:bldP spid="182" grpId="0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E60E218-7B25-4C1C-BAE4-BEF8DD99C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D20A5A-38F0-4005-AA02-ABB19FE12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트리와 라이트 노드</a:t>
            </a:r>
          </a:p>
        </p:txBody>
      </p:sp>
    </p:spTree>
    <p:extLst>
      <p:ext uri="{BB962C8B-B14F-4D97-AF65-F5344CB8AC3E}">
        <p14:creationId xmlns:p14="http://schemas.microsoft.com/office/powerpoint/2010/main" val="386590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B002EA-5AF7-40A4-B19A-1C24C14FE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 헤더</a:t>
            </a:r>
            <a:r>
              <a:rPr lang="en-US" altLang="ko-KR" dirty="0"/>
              <a:t>(Header)</a:t>
            </a:r>
          </a:p>
          <a:p>
            <a:pPr lvl="1"/>
            <a:r>
              <a:rPr lang="ko-KR" altLang="en-US" dirty="0"/>
              <a:t>타임스탬프 </a:t>
            </a:r>
            <a:r>
              <a:rPr lang="en-US" altLang="ko-KR" dirty="0"/>
              <a:t>(Timestamp) : </a:t>
            </a:r>
            <a:r>
              <a:rPr lang="ko-KR" altLang="en-US" dirty="0"/>
              <a:t>블록 생성 시간 </a:t>
            </a:r>
            <a:r>
              <a:rPr lang="en-US" altLang="ko-KR" dirty="0"/>
              <a:t>(= </a:t>
            </a:r>
            <a:r>
              <a:rPr lang="ko-KR" altLang="en-US" dirty="0"/>
              <a:t>트랜잭션 생성 시간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머클</a:t>
            </a:r>
            <a:r>
              <a:rPr lang="ko-KR" altLang="en-US" dirty="0"/>
              <a:t> 루트 </a:t>
            </a:r>
            <a:r>
              <a:rPr lang="en-US" altLang="ko-KR" dirty="0"/>
              <a:t>(Merkle Root) : </a:t>
            </a:r>
            <a:r>
              <a:rPr lang="ko-KR" altLang="en-US" dirty="0"/>
              <a:t>트랜잭션 목록 </a:t>
            </a:r>
            <a:r>
              <a:rPr lang="ko-KR" altLang="en-US" dirty="0" err="1"/>
              <a:t>머클</a:t>
            </a:r>
            <a:r>
              <a:rPr lang="ko-KR" altLang="en-US" dirty="0"/>
              <a:t> 트리의 </a:t>
            </a:r>
            <a:r>
              <a:rPr lang="ko-KR" altLang="en-US" dirty="0" err="1"/>
              <a:t>머클</a:t>
            </a:r>
            <a:r>
              <a:rPr lang="ko-KR" altLang="en-US" dirty="0"/>
              <a:t> 루트</a:t>
            </a:r>
            <a:endParaRPr lang="en-US" altLang="ko-KR" dirty="0"/>
          </a:p>
          <a:p>
            <a:pPr lvl="1"/>
            <a:r>
              <a:rPr lang="ko-KR" altLang="en-US" dirty="0"/>
              <a:t>이전 블록 해시 </a:t>
            </a:r>
            <a:r>
              <a:rPr lang="en-US" altLang="ko-KR" dirty="0"/>
              <a:t>(Previous Block Hash)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블록 해시 </a:t>
            </a:r>
            <a:r>
              <a:rPr lang="en-US" altLang="ko-KR" dirty="0"/>
              <a:t>(Block</a:t>
            </a:r>
            <a:r>
              <a:rPr lang="ko-KR" altLang="en-US" dirty="0"/>
              <a:t> </a:t>
            </a:r>
            <a:r>
              <a:rPr lang="en-US" altLang="ko-KR" dirty="0"/>
              <a:t>Hash) : Hash (Timestamp + Merkle Root + Previous Block Hash)</a:t>
            </a:r>
          </a:p>
          <a:p>
            <a:pPr lvl="1"/>
            <a:r>
              <a:rPr lang="ko-KR" altLang="en-US" dirty="0" err="1"/>
              <a:t>논스</a:t>
            </a:r>
            <a:r>
              <a:rPr lang="ko-KR" altLang="en-US" dirty="0"/>
              <a:t> </a:t>
            </a:r>
            <a:r>
              <a:rPr lang="en-US" altLang="ko-KR" dirty="0"/>
              <a:t>(Nonce) : </a:t>
            </a:r>
            <a:r>
              <a:rPr lang="ko-KR" altLang="en-US" dirty="0"/>
              <a:t>임의의 값 </a:t>
            </a:r>
            <a:r>
              <a:rPr lang="en-US" altLang="ko-KR" dirty="0"/>
              <a:t>(</a:t>
            </a:r>
            <a:r>
              <a:rPr lang="ko-KR" altLang="en-US" dirty="0"/>
              <a:t>합의 알고리즘이 </a:t>
            </a:r>
            <a:r>
              <a:rPr lang="en-US" altLang="ko-KR" dirty="0" err="1"/>
              <a:t>PoW</a:t>
            </a:r>
            <a:r>
              <a:rPr lang="en-US" altLang="ko-KR" dirty="0"/>
              <a:t> [Proof of Work, </a:t>
            </a:r>
            <a:r>
              <a:rPr lang="ko-KR" altLang="en-US" dirty="0"/>
              <a:t>작업 증명</a:t>
            </a:r>
            <a:r>
              <a:rPr lang="en-US" altLang="ko-KR" dirty="0"/>
              <a:t>]</a:t>
            </a:r>
            <a:r>
              <a:rPr lang="ko-KR" altLang="en-US" dirty="0"/>
              <a:t>인 경우 퍼즐 정답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난이도 </a:t>
            </a:r>
            <a:r>
              <a:rPr lang="en-US" altLang="ko-KR" dirty="0"/>
              <a:t>(Difficulty) : </a:t>
            </a:r>
            <a:r>
              <a:rPr lang="ko-KR" altLang="en-US" dirty="0"/>
              <a:t>퍼즐 난이도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4E0564-5498-435B-98F1-02A5A03A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6A5DA93-0CDC-4AE3-B992-0DDE48F18106}"/>
              </a:ext>
            </a:extLst>
          </p:cNvPr>
          <p:cNvSpPr/>
          <p:nvPr/>
        </p:nvSpPr>
        <p:spPr>
          <a:xfrm>
            <a:off x="1721283" y="2867560"/>
            <a:ext cx="2255063" cy="3267113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872665-85A0-4572-B42C-24130C524EC4}"/>
              </a:ext>
            </a:extLst>
          </p:cNvPr>
          <p:cNvSpPr txBox="1"/>
          <p:nvPr/>
        </p:nvSpPr>
        <p:spPr>
          <a:xfrm>
            <a:off x="2405741" y="2867561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3DC9A3E-C8C3-4863-BA5E-02E0B9956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086254"/>
              </p:ext>
            </p:extLst>
          </p:nvPr>
        </p:nvGraphicFramePr>
        <p:xfrm>
          <a:off x="1839617" y="540006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1DD978D-9C88-46B0-A58B-583F8A221341}"/>
              </a:ext>
            </a:extLst>
          </p:cNvPr>
          <p:cNvSpPr txBox="1"/>
          <p:nvPr/>
        </p:nvSpPr>
        <p:spPr>
          <a:xfrm>
            <a:off x="2168885" y="6151772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7CEAE-F066-44C9-BCBE-94FD0191CC88}"/>
              </a:ext>
            </a:extLst>
          </p:cNvPr>
          <p:cNvSpPr txBox="1"/>
          <p:nvPr/>
        </p:nvSpPr>
        <p:spPr>
          <a:xfrm>
            <a:off x="1746746" y="508198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CD7459-2A82-4513-BCF8-3637295E8EA5}"/>
              </a:ext>
            </a:extLst>
          </p:cNvPr>
          <p:cNvSpPr txBox="1"/>
          <p:nvPr/>
        </p:nvSpPr>
        <p:spPr>
          <a:xfrm>
            <a:off x="1746746" y="322899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00C8EB"/>
                </a:solidFill>
              </a:rPr>
              <a:t>Header</a:t>
            </a:r>
            <a:endParaRPr lang="ko-KR" altLang="en-US" sz="1400" b="1" dirty="0">
              <a:solidFill>
                <a:srgbClr val="00C8EB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964140E-6F75-4FE2-B3A8-359ACB7E6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447099"/>
              </p:ext>
            </p:extLst>
          </p:nvPr>
        </p:nvGraphicFramePr>
        <p:xfrm>
          <a:off x="1839617" y="3537657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C8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705751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B15F74D4-300B-4418-B63E-C40896110518}"/>
              </a:ext>
            </a:extLst>
          </p:cNvPr>
          <p:cNvSpPr/>
          <p:nvPr/>
        </p:nvSpPr>
        <p:spPr>
          <a:xfrm>
            <a:off x="4961990" y="2867560"/>
            <a:ext cx="2255063" cy="3267113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A24069-2DD0-4950-8012-72DB70F2AA79}"/>
              </a:ext>
            </a:extLst>
          </p:cNvPr>
          <p:cNvSpPr txBox="1"/>
          <p:nvPr/>
        </p:nvSpPr>
        <p:spPr>
          <a:xfrm>
            <a:off x="5646448" y="2867561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9E0E304-783B-4345-9CAD-7A3E0BF36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74447"/>
              </p:ext>
            </p:extLst>
          </p:nvPr>
        </p:nvGraphicFramePr>
        <p:xfrm>
          <a:off x="5080324" y="540006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300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2F859CF5-3F6B-419B-AD6C-8B9E146BBDF5}"/>
              </a:ext>
            </a:extLst>
          </p:cNvPr>
          <p:cNvSpPr txBox="1"/>
          <p:nvPr/>
        </p:nvSpPr>
        <p:spPr>
          <a:xfrm>
            <a:off x="4987453" y="508198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850DE2-9187-4186-ADE4-3AB6035EFACF}"/>
              </a:ext>
            </a:extLst>
          </p:cNvPr>
          <p:cNvSpPr txBox="1"/>
          <p:nvPr/>
        </p:nvSpPr>
        <p:spPr>
          <a:xfrm>
            <a:off x="4987453" y="322899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62AD952-48D1-4856-876C-278D17E44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634005"/>
              </p:ext>
            </p:extLst>
          </p:nvPr>
        </p:nvGraphicFramePr>
        <p:xfrm>
          <a:off x="5080324" y="3537657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2939598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E35D8A-22C8-430C-BA1C-23EBBAD6FD39}"/>
              </a:ext>
            </a:extLst>
          </p:cNvPr>
          <p:cNvSpPr/>
          <p:nvPr/>
        </p:nvSpPr>
        <p:spPr>
          <a:xfrm>
            <a:off x="8208142" y="2867560"/>
            <a:ext cx="2255063" cy="3267113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33E623-C77D-4206-9A85-0F69DF2CED13}"/>
              </a:ext>
            </a:extLst>
          </p:cNvPr>
          <p:cNvSpPr txBox="1"/>
          <p:nvPr/>
        </p:nvSpPr>
        <p:spPr>
          <a:xfrm>
            <a:off x="8892600" y="2867561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369BFD3-1B9E-4D68-B576-507A54F8C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118661"/>
              </p:ext>
            </p:extLst>
          </p:nvPr>
        </p:nvGraphicFramePr>
        <p:xfrm>
          <a:off x="8326476" y="540006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E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D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400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89F8DEC7-E216-4160-AE9B-5D85BB251CB2}"/>
              </a:ext>
            </a:extLst>
          </p:cNvPr>
          <p:cNvSpPr txBox="1"/>
          <p:nvPr/>
        </p:nvSpPr>
        <p:spPr>
          <a:xfrm>
            <a:off x="8233605" y="508198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B93ED0-24ED-4B9B-B66D-8DF2AD03686A}"/>
              </a:ext>
            </a:extLst>
          </p:cNvPr>
          <p:cNvSpPr txBox="1"/>
          <p:nvPr/>
        </p:nvSpPr>
        <p:spPr>
          <a:xfrm>
            <a:off x="8233605" y="3228997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5275DC85-4639-4C7F-86B0-DF8A118A3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28117"/>
              </p:ext>
            </p:extLst>
          </p:nvPr>
        </p:nvGraphicFramePr>
        <p:xfrm>
          <a:off x="8326476" y="3537657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54982780"/>
                  </a:ext>
                </a:extLst>
              </a:tr>
            </a:tbl>
          </a:graphicData>
        </a:graphic>
      </p:graphicFrame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A8FD4862-AB27-45EB-9BE4-0F7D3AAC09DD}"/>
              </a:ext>
            </a:extLst>
          </p:cNvPr>
          <p:cNvCxnSpPr>
            <a:cxnSpLocks/>
          </p:cNvCxnSpPr>
          <p:nvPr/>
        </p:nvCxnSpPr>
        <p:spPr>
          <a:xfrm flipH="1">
            <a:off x="3858011" y="4301897"/>
            <a:ext cx="1222313" cy="32349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7D137E1B-120D-4A4B-A799-7D6F6E22A5A4}"/>
              </a:ext>
            </a:extLst>
          </p:cNvPr>
          <p:cNvCxnSpPr>
            <a:cxnSpLocks/>
          </p:cNvCxnSpPr>
          <p:nvPr/>
        </p:nvCxnSpPr>
        <p:spPr>
          <a:xfrm flipH="1">
            <a:off x="7104163" y="4284958"/>
            <a:ext cx="1222313" cy="32349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126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B002EA-5AF7-40A4-B19A-1C24C14FE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r>
              <a:rPr lang="ko-KR" altLang="en-US" dirty="0"/>
              <a:t>타임스탬프 </a:t>
            </a:r>
            <a:r>
              <a:rPr lang="en-US" altLang="ko-KR" dirty="0"/>
              <a:t>(Timestamp) - </a:t>
            </a:r>
            <a:r>
              <a:rPr lang="en-US" altLang="ko-KR" sz="1400" dirty="0"/>
              <a:t>'</a:t>
            </a:r>
            <a:r>
              <a:rPr lang="ko-KR" altLang="en-US" sz="1400" dirty="0"/>
              <a:t>시간</a:t>
            </a:r>
            <a:r>
              <a:rPr lang="en-US" altLang="ko-KR" sz="1400" dirty="0"/>
              <a:t>(time)' + '</a:t>
            </a:r>
            <a:r>
              <a:rPr lang="ko-KR" altLang="en-US" sz="1400" dirty="0"/>
              <a:t>도장을 찍다</a:t>
            </a:r>
            <a:r>
              <a:rPr lang="en-US" altLang="ko-KR" sz="1400" dirty="0"/>
              <a:t>(stamp)' </a:t>
            </a:r>
            <a:r>
              <a:rPr lang="ko-KR" altLang="en-US" sz="1400" dirty="0"/>
              <a:t>의 합성어</a:t>
            </a:r>
            <a:endParaRPr lang="en-US" altLang="ko-KR" sz="1400" dirty="0"/>
          </a:p>
          <a:p>
            <a:pPr lvl="1"/>
            <a:r>
              <a:rPr lang="ko-KR" altLang="en-US" dirty="0"/>
              <a:t>시간 표기방법</a:t>
            </a:r>
            <a:endParaRPr lang="en-US" altLang="ko-KR" dirty="0"/>
          </a:p>
          <a:p>
            <a:pPr lvl="1"/>
            <a:r>
              <a:rPr lang="en-US" altLang="ko-KR" dirty="0"/>
              <a:t>1970-01-01</a:t>
            </a:r>
            <a:r>
              <a:rPr lang="ko-KR" altLang="en-US" dirty="0"/>
              <a:t> </a:t>
            </a:r>
            <a:r>
              <a:rPr lang="en-US" altLang="ko-KR" dirty="0"/>
              <a:t>00:00:00.000 </a:t>
            </a:r>
            <a:r>
              <a:rPr lang="ko-KR" altLang="en-US" dirty="0"/>
              <a:t>을 </a:t>
            </a:r>
            <a:r>
              <a:rPr lang="en-US" altLang="ko-KR" dirty="0"/>
              <a:t>0</a:t>
            </a:r>
            <a:r>
              <a:rPr lang="ko-KR" altLang="en-US" dirty="0"/>
              <a:t>으로 시작해서 초</a:t>
            </a:r>
            <a:r>
              <a:rPr lang="en-US" altLang="ko-KR" dirty="0"/>
              <a:t>(second) </a:t>
            </a:r>
            <a:r>
              <a:rPr lang="ko-KR" altLang="en-US" dirty="0"/>
              <a:t>또는 </a:t>
            </a:r>
            <a:r>
              <a:rPr lang="ko-KR" altLang="en-US" dirty="0" err="1"/>
              <a:t>밀리초</a:t>
            </a:r>
            <a:r>
              <a:rPr lang="en-US" altLang="ko-KR" dirty="0"/>
              <a:t>(millisecond) </a:t>
            </a:r>
            <a:r>
              <a:rPr lang="ko-KR" altLang="en-US" dirty="0"/>
              <a:t>로 표시 </a:t>
            </a:r>
            <a:r>
              <a:rPr lang="en-US" altLang="ko-KR" dirty="0"/>
              <a:t>(1s = 1000ms)</a:t>
            </a:r>
          </a:p>
          <a:p>
            <a:pPr lvl="2"/>
            <a:r>
              <a:rPr lang="ko-KR" altLang="en-US" dirty="0"/>
              <a:t>초 </a:t>
            </a:r>
            <a:r>
              <a:rPr lang="en-US" altLang="ko-KR" dirty="0"/>
              <a:t>(s)</a:t>
            </a:r>
            <a:r>
              <a:rPr lang="ko-KR" altLang="en-US" dirty="0"/>
              <a:t> 기준 </a:t>
            </a:r>
            <a:r>
              <a:rPr lang="en-US" altLang="ko-KR" dirty="0"/>
              <a:t>: 1 = 1970-01-01</a:t>
            </a:r>
            <a:r>
              <a:rPr lang="ko-KR" altLang="en-US" dirty="0"/>
              <a:t> </a:t>
            </a:r>
            <a:r>
              <a:rPr lang="en-US" altLang="ko-KR" dirty="0"/>
              <a:t>00:00:01</a:t>
            </a:r>
          </a:p>
          <a:p>
            <a:pPr lvl="2"/>
            <a:r>
              <a:rPr lang="ko-KR" altLang="en-US" dirty="0" err="1"/>
              <a:t>밀리초</a:t>
            </a:r>
            <a:r>
              <a:rPr lang="en-US" altLang="ko-KR" dirty="0"/>
              <a:t>(</a:t>
            </a:r>
            <a:r>
              <a:rPr lang="en-US" altLang="ko-KR" dirty="0" err="1"/>
              <a:t>ms</a:t>
            </a:r>
            <a:r>
              <a:rPr lang="en-US" altLang="ko-KR" dirty="0"/>
              <a:t>) </a:t>
            </a:r>
            <a:r>
              <a:rPr lang="ko-KR" altLang="en-US" dirty="0"/>
              <a:t>기준</a:t>
            </a:r>
            <a:r>
              <a:rPr lang="en-US" altLang="ko-KR" dirty="0"/>
              <a:t> : 1 = 1970-01-01</a:t>
            </a:r>
            <a:r>
              <a:rPr lang="ko-KR" altLang="en-US" dirty="0"/>
              <a:t> </a:t>
            </a:r>
            <a:r>
              <a:rPr lang="en-US" altLang="ko-KR" dirty="0"/>
              <a:t>00:00:00.001</a:t>
            </a:r>
          </a:p>
          <a:p>
            <a:pPr lvl="1"/>
            <a:r>
              <a:rPr lang="ko-KR" altLang="en-US" dirty="0" err="1"/>
              <a:t>비트코인</a:t>
            </a:r>
            <a:r>
              <a:rPr lang="en-US" altLang="ko-KR" dirty="0"/>
              <a:t>, </a:t>
            </a:r>
            <a:r>
              <a:rPr lang="ko-KR" altLang="en-US" dirty="0" err="1"/>
              <a:t>이더리움</a:t>
            </a:r>
            <a:r>
              <a:rPr lang="en-US" altLang="ko-KR" dirty="0"/>
              <a:t> : </a:t>
            </a:r>
            <a:r>
              <a:rPr lang="ko-KR" altLang="en-US" dirty="0"/>
              <a:t>초 단위 사용</a:t>
            </a:r>
            <a:endParaRPr lang="en-US" altLang="ko-KR" dirty="0"/>
          </a:p>
          <a:p>
            <a:r>
              <a:rPr lang="ko-KR" altLang="en-US" dirty="0"/>
              <a:t>블록체인</a:t>
            </a:r>
            <a:endParaRPr lang="en-US" altLang="ko-KR" dirty="0"/>
          </a:p>
          <a:p>
            <a:pPr lvl="1"/>
            <a:r>
              <a:rPr lang="ko-KR" altLang="en-US" dirty="0"/>
              <a:t>블록 생성 </a:t>
            </a:r>
            <a:r>
              <a:rPr lang="en-US" altLang="ko-KR" dirty="0"/>
              <a:t>(</a:t>
            </a:r>
            <a:r>
              <a:rPr lang="ko-KR" altLang="en-US" dirty="0"/>
              <a:t>시작</a:t>
            </a:r>
            <a:r>
              <a:rPr lang="en-US" altLang="ko-KR" dirty="0"/>
              <a:t>) 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2"/>
            <a:r>
              <a:rPr lang="ko-KR" altLang="en-US" dirty="0"/>
              <a:t>트랜잭션 존재 시간</a:t>
            </a:r>
            <a:r>
              <a:rPr lang="en-US" altLang="ko-KR" dirty="0"/>
              <a:t> : </a:t>
            </a:r>
            <a:r>
              <a:rPr lang="ko-KR" altLang="en-US" dirty="0"/>
              <a:t>실제 트랜잭션 실행 시간과 다른 문제 존재</a:t>
            </a:r>
            <a:endParaRPr lang="en-US" altLang="ko-KR" dirty="0"/>
          </a:p>
          <a:p>
            <a:pPr lvl="1"/>
            <a:r>
              <a:rPr lang="ko-KR" altLang="en-US" dirty="0"/>
              <a:t>블록의 순서 정의</a:t>
            </a:r>
            <a:endParaRPr lang="en-US" altLang="ko-KR" dirty="0"/>
          </a:p>
          <a:p>
            <a:pPr lvl="2"/>
            <a:r>
              <a:rPr lang="ko-KR" altLang="en-US" dirty="0"/>
              <a:t>새 블록은 이전 블록보다 항상 미래</a:t>
            </a:r>
            <a:endParaRPr lang="en-US" altLang="ko-KR" dirty="0"/>
          </a:p>
          <a:p>
            <a:pPr lvl="1"/>
            <a:r>
              <a:rPr lang="ko-KR" altLang="en-US" dirty="0"/>
              <a:t>존재 증명 </a:t>
            </a:r>
            <a:r>
              <a:rPr lang="en-US" altLang="ko-KR" dirty="0"/>
              <a:t>: </a:t>
            </a:r>
            <a:r>
              <a:rPr lang="ko-KR" altLang="en-US" dirty="0"/>
              <a:t>데이터가 특정 시점에 존재하고 있었다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4E0564-5498-435B-98F1-02A5A03A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DE472C2-90F1-4E5A-B9DC-F92BE1067C2D}"/>
              </a:ext>
            </a:extLst>
          </p:cNvPr>
          <p:cNvSpPr/>
          <p:nvPr/>
        </p:nvSpPr>
        <p:spPr>
          <a:xfrm>
            <a:off x="6029253" y="2292189"/>
            <a:ext cx="2255063" cy="3534608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CEE85F-6C5A-4193-B6A8-A04A081AD855}"/>
              </a:ext>
            </a:extLst>
          </p:cNvPr>
          <p:cNvSpPr txBox="1"/>
          <p:nvPr/>
        </p:nvSpPr>
        <p:spPr>
          <a:xfrm>
            <a:off x="6713711" y="2292190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378CC36-1188-4398-9021-02885DD58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889977"/>
              </p:ext>
            </p:extLst>
          </p:nvPr>
        </p:nvGraphicFramePr>
        <p:xfrm>
          <a:off x="6147587" y="5064960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BCCEF45-2CB7-4ADF-B016-9A41A69BB904}"/>
              </a:ext>
            </a:extLst>
          </p:cNvPr>
          <p:cNvSpPr txBox="1"/>
          <p:nvPr/>
        </p:nvSpPr>
        <p:spPr>
          <a:xfrm>
            <a:off x="6475347" y="5831888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820204-60D2-4121-8DD3-40967B046FA3}"/>
              </a:ext>
            </a:extLst>
          </p:cNvPr>
          <p:cNvSpPr txBox="1"/>
          <p:nvPr/>
        </p:nvSpPr>
        <p:spPr>
          <a:xfrm>
            <a:off x="6054716" y="4746878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1589F0-C7FC-4A0B-90B9-989E9DB71545}"/>
              </a:ext>
            </a:extLst>
          </p:cNvPr>
          <p:cNvSpPr txBox="1"/>
          <p:nvPr/>
        </p:nvSpPr>
        <p:spPr>
          <a:xfrm>
            <a:off x="6054716" y="265362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270504D-8C6D-4A95-9401-010D4EF2E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777893"/>
              </p:ext>
            </p:extLst>
          </p:nvPr>
        </p:nvGraphicFramePr>
        <p:xfrm>
          <a:off x="6147587" y="2962286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1438237513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0871960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972650B6-CC19-48FF-A1D7-FD91BC9862BE}"/>
              </a:ext>
            </a:extLst>
          </p:cNvPr>
          <p:cNvSpPr/>
          <p:nvPr/>
        </p:nvSpPr>
        <p:spPr>
          <a:xfrm>
            <a:off x="9269960" y="2292189"/>
            <a:ext cx="2255063" cy="3534607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80DE97-6431-4314-877D-812E700511E6}"/>
              </a:ext>
            </a:extLst>
          </p:cNvPr>
          <p:cNvSpPr txBox="1"/>
          <p:nvPr/>
        </p:nvSpPr>
        <p:spPr>
          <a:xfrm>
            <a:off x="9954418" y="2292190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C09A46C1-D0E8-49EE-8ED9-FA5CFBF448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197024"/>
              </p:ext>
            </p:extLst>
          </p:nvPr>
        </p:nvGraphicFramePr>
        <p:xfrm>
          <a:off x="9388294" y="5064960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300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CEA264F-9894-4944-992B-7338FA0D0CF8}"/>
              </a:ext>
            </a:extLst>
          </p:cNvPr>
          <p:cNvSpPr txBox="1"/>
          <p:nvPr/>
        </p:nvSpPr>
        <p:spPr>
          <a:xfrm>
            <a:off x="9295423" y="4746878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324D26-1DDE-4FA0-ACCA-6CB605F95309}"/>
              </a:ext>
            </a:extLst>
          </p:cNvPr>
          <p:cNvSpPr txBox="1"/>
          <p:nvPr/>
        </p:nvSpPr>
        <p:spPr>
          <a:xfrm>
            <a:off x="9295423" y="265362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3A74F737-28CE-42DE-94E3-923D35845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087125"/>
              </p:ext>
            </p:extLst>
          </p:nvPr>
        </p:nvGraphicFramePr>
        <p:xfrm>
          <a:off x="9388294" y="2962286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1438269988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1652287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1634E1F-D613-440A-9D5F-E2333CE40C3A}"/>
              </a:ext>
            </a:extLst>
          </p:cNvPr>
          <p:cNvSpPr txBox="1"/>
          <p:nvPr/>
        </p:nvSpPr>
        <p:spPr>
          <a:xfrm>
            <a:off x="8322837" y="5923558"/>
            <a:ext cx="34041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1438237513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2015-07-30 03:26:13 PM +UTC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1438269988 : 2015-07-30 03:26:28 PM +UTC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7249683-7627-460B-8264-AFB99AEBF27C}"/>
              </a:ext>
            </a:extLst>
          </p:cNvPr>
          <p:cNvCxnSpPr>
            <a:cxnSpLocks/>
          </p:cNvCxnSpPr>
          <p:nvPr/>
        </p:nvCxnSpPr>
        <p:spPr>
          <a:xfrm flipH="1">
            <a:off x="8165981" y="3957096"/>
            <a:ext cx="1222313" cy="32349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258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B002EA-5AF7-40A4-B19A-1C24C14FE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926941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루트 </a:t>
            </a:r>
            <a:r>
              <a:rPr lang="en-US" altLang="ko-KR" dirty="0"/>
              <a:t>(Merkle Root)</a:t>
            </a:r>
          </a:p>
          <a:p>
            <a:pPr lvl="1"/>
            <a:r>
              <a:rPr lang="ko-KR" altLang="en-US" dirty="0"/>
              <a:t>트랜잭션들의 </a:t>
            </a:r>
            <a:r>
              <a:rPr lang="ko-KR" altLang="en-US" dirty="0" err="1"/>
              <a:t>머클</a:t>
            </a:r>
            <a:r>
              <a:rPr lang="ko-KR" altLang="en-US" dirty="0"/>
              <a:t> 트리 루트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64E0564-5498-435B-98F1-02A5A03A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블록 헤더</a:t>
            </a:r>
            <a:r>
              <a:rPr lang="en-US" altLang="ko-KR" dirty="0"/>
              <a:t>(Block Header)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머클</a:t>
            </a:r>
            <a:r>
              <a:rPr lang="ko-KR" altLang="en-US" dirty="0"/>
              <a:t> 루트 </a:t>
            </a:r>
            <a:r>
              <a:rPr lang="en-US" altLang="ko-KR" dirty="0"/>
              <a:t>(Merkle Root)</a:t>
            </a:r>
            <a:r>
              <a:rPr lang="ko-KR" altLang="en-US" dirty="0"/>
              <a:t>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69895C-255D-4376-B322-55D80C9CA589}"/>
              </a:ext>
            </a:extLst>
          </p:cNvPr>
          <p:cNvSpPr/>
          <p:nvPr/>
        </p:nvSpPr>
        <p:spPr>
          <a:xfrm>
            <a:off x="2191037" y="2021396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6EF96-E18A-48D7-AB3E-1955E825DD93}"/>
              </a:ext>
            </a:extLst>
          </p:cNvPr>
          <p:cNvSpPr txBox="1"/>
          <p:nvPr/>
        </p:nvSpPr>
        <p:spPr>
          <a:xfrm>
            <a:off x="2875495" y="2021397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7437575-A226-477E-8177-836AE3CAD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207821"/>
              </p:ext>
            </p:extLst>
          </p:nvPr>
        </p:nvGraphicFramePr>
        <p:xfrm>
          <a:off x="2309371" y="4881598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ACBD775-65AA-409A-96C5-118396A9FB69}"/>
              </a:ext>
            </a:extLst>
          </p:cNvPr>
          <p:cNvSpPr txBox="1"/>
          <p:nvPr/>
        </p:nvSpPr>
        <p:spPr>
          <a:xfrm>
            <a:off x="2216500" y="4563516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D51B0-7472-43B7-AED4-E830FE434618}"/>
              </a:ext>
            </a:extLst>
          </p:cNvPr>
          <p:cNvSpPr txBox="1"/>
          <p:nvPr/>
        </p:nvSpPr>
        <p:spPr>
          <a:xfrm>
            <a:off x="2216500" y="2382833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8D8DB66-A06B-4953-B407-DDBA11E26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914770"/>
              </p:ext>
            </p:extLst>
          </p:nvPr>
        </p:nvGraphicFramePr>
        <p:xfrm>
          <a:off x="2309371" y="2691493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989071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4ABC0E74-B816-4630-9A53-90416C8D70E2}"/>
              </a:ext>
            </a:extLst>
          </p:cNvPr>
          <p:cNvGrpSpPr/>
          <p:nvPr/>
        </p:nvGrpSpPr>
        <p:grpSpPr>
          <a:xfrm>
            <a:off x="5504609" y="2977940"/>
            <a:ext cx="4507241" cy="1831794"/>
            <a:chOff x="3648510" y="2977940"/>
            <a:chExt cx="4507241" cy="18317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3FD3A3-A307-4319-9247-6300EE80EFEE}"/>
                </a:ext>
              </a:extLst>
            </p:cNvPr>
            <p:cNvSpPr txBox="1"/>
            <p:nvPr/>
          </p:nvSpPr>
          <p:spPr>
            <a:xfrm>
              <a:off x="3648510" y="4499268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8E0823F-4DC8-4BE8-B141-BC7AEF85D35D}"/>
                </a:ext>
              </a:extLst>
            </p:cNvPr>
            <p:cNvSpPr txBox="1"/>
            <p:nvPr/>
          </p:nvSpPr>
          <p:spPr>
            <a:xfrm>
              <a:off x="5995751" y="450195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F9F20DE-D6BE-4849-9FFA-09E893EEB779}"/>
                </a:ext>
              </a:extLst>
            </p:cNvPr>
            <p:cNvSpPr txBox="1"/>
            <p:nvPr/>
          </p:nvSpPr>
          <p:spPr>
            <a:xfrm>
              <a:off x="3648510" y="3720332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0ACCD4-CDB9-4EF3-8D18-690657049156}"/>
                </a:ext>
              </a:extLst>
            </p:cNvPr>
            <p:cNvSpPr txBox="1"/>
            <p:nvPr/>
          </p:nvSpPr>
          <p:spPr>
            <a:xfrm>
              <a:off x="5991140" y="372092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FA3470-F615-4DC3-910C-EB6DEC3AF97E}"/>
                </a:ext>
              </a:extLst>
            </p:cNvPr>
            <p:cNvSpPr txBox="1"/>
            <p:nvPr/>
          </p:nvSpPr>
          <p:spPr>
            <a:xfrm>
              <a:off x="4795880" y="2977940"/>
              <a:ext cx="2204451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00C8EB"/>
                  </a:solidFill>
                </a:rPr>
                <a:t>89c3…a88c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Hash(b198…15ae5648…6dca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97440390-E194-497A-861D-644815F5B3BF}"/>
                </a:ext>
              </a:extLst>
            </p:cNvPr>
            <p:cNvCxnSpPr>
              <a:cxnSpLocks/>
              <a:stCxn id="10" idx="0"/>
              <a:endCxn id="12" idx="2"/>
            </p:cNvCxnSpPr>
            <p:nvPr/>
          </p:nvCxnSpPr>
          <p:spPr>
            <a:xfrm flipV="1">
              <a:off x="4728510" y="4243552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56C50AC-BA0E-4F46-8A90-005786E0FA28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H="1" flipV="1">
              <a:off x="7071140" y="4244145"/>
              <a:ext cx="4611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A56E9CCF-D6BD-41A5-9DAD-04FA7CD5E7D5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4728510" y="3501160"/>
              <a:ext cx="1169596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668DAFE8-FEE6-4BE4-88A3-4329297898A2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 flipH="1" flipV="1">
              <a:off x="5898106" y="3501160"/>
              <a:ext cx="1173034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AD30656-2286-4EBF-9900-AF6679D67429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327765" y="4881598"/>
            <a:ext cx="3426438" cy="304800"/>
          </a:xfrm>
          <a:prstGeom prst="bentConnector3">
            <a:avLst>
              <a:gd name="adj1" fmla="val 100062"/>
            </a:avLst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26B3689-F1B7-4936-921B-71E3CFA17E70}"/>
              </a:ext>
            </a:extLst>
          </p:cNvPr>
          <p:cNvCxnSpPr>
            <a:stCxn id="14" idx="1"/>
          </p:cNvCxnSpPr>
          <p:nvPr/>
        </p:nvCxnSpPr>
        <p:spPr>
          <a:xfrm flipH="1">
            <a:off x="4327765" y="3239550"/>
            <a:ext cx="232421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45E2901-BD88-46A7-8B88-AD0B37D8BFD2}"/>
              </a:ext>
            </a:extLst>
          </p:cNvPr>
          <p:cNvSpPr txBox="1"/>
          <p:nvPr/>
        </p:nvSpPr>
        <p:spPr>
          <a:xfrm>
            <a:off x="2612474" y="3206676"/>
            <a:ext cx="1412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89c3…a88c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46B775-8554-4B1D-9B6C-C7CAE391F9B8}"/>
              </a:ext>
            </a:extLst>
          </p:cNvPr>
          <p:cNvSpPr txBox="1"/>
          <p:nvPr/>
        </p:nvSpPr>
        <p:spPr>
          <a:xfrm>
            <a:off x="5776385" y="5195905"/>
            <a:ext cx="613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①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919C4-64B1-4868-88AD-D239CF89D324}"/>
              </a:ext>
            </a:extLst>
          </p:cNvPr>
          <p:cNvSpPr txBox="1"/>
          <p:nvPr/>
        </p:nvSpPr>
        <p:spPr>
          <a:xfrm>
            <a:off x="7453109" y="2664881"/>
            <a:ext cx="613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②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5BB5B8-CFD4-4648-9516-E3D3B7395B78}"/>
              </a:ext>
            </a:extLst>
          </p:cNvPr>
          <p:cNvSpPr txBox="1"/>
          <p:nvPr/>
        </p:nvSpPr>
        <p:spPr>
          <a:xfrm>
            <a:off x="5197696" y="2928265"/>
            <a:ext cx="613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③</a:t>
            </a:r>
            <a:endParaRPr lang="ko-KR" altLang="en-US" sz="1400" b="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70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/>
      <p:bldP spid="8" grpId="0"/>
      <p:bldP spid="31" grpId="0"/>
      <p:bldP spid="32" grpId="0"/>
      <p:bldP spid="33" grpId="0"/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6BC6CB-8FA5-4B1B-AE69-16DDE4AC8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 블록 해시 </a:t>
            </a:r>
            <a:r>
              <a:rPr lang="en-US" altLang="ko-KR" dirty="0"/>
              <a:t>(Previous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Hash)</a:t>
            </a:r>
          </a:p>
          <a:p>
            <a:pPr lvl="1"/>
            <a:r>
              <a:rPr lang="ko-KR" altLang="en-US" dirty="0"/>
              <a:t>이전 블록과 관계 형성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Genesis Block</a:t>
            </a:r>
            <a:r>
              <a:rPr lang="ko-KR" altLang="en-US" dirty="0"/>
              <a:t>의 </a:t>
            </a:r>
            <a:r>
              <a:rPr lang="en-US" altLang="ko-KR" dirty="0"/>
              <a:t>Previous Block Hash: </a:t>
            </a:r>
            <a:r>
              <a:rPr lang="en-US" altLang="ko-KR" b="0" i="0" dirty="0">
                <a:effectLst/>
                <a:latin typeface="Helvetica" panose="020B0604020202020204" pitchFamily="34" charset="0"/>
              </a:rPr>
              <a:t>0x</a:t>
            </a:r>
            <a:r>
              <a:rPr lang="en-US" altLang="ko-KR" b="0" i="0" dirty="0">
                <a:solidFill>
                  <a:srgbClr val="00C8EB"/>
                </a:solidFill>
                <a:effectLst/>
                <a:latin typeface="Helvetica" panose="020B0604020202020204" pitchFamily="34" charset="0"/>
              </a:rPr>
              <a:t>0000000000000000000000000000000000000000000000000000000000000000</a:t>
            </a:r>
            <a:endParaRPr lang="en-US" altLang="ko-KR" dirty="0">
              <a:solidFill>
                <a:srgbClr val="00C8EB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1BAB0B0-5161-46F1-90E8-51A0BFD7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블록 헤더</a:t>
            </a:r>
            <a:r>
              <a:rPr lang="en-US" altLang="ko-KR" dirty="0"/>
              <a:t>(Block Header)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이전 블록 </a:t>
            </a:r>
            <a:r>
              <a:rPr lang="ko-KR" altLang="en-US" dirty="0" err="1"/>
              <a:t>해쉬</a:t>
            </a:r>
            <a:r>
              <a:rPr lang="en-US" altLang="ko-KR" dirty="0"/>
              <a:t> (Previous Block Hash)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8714B-4752-41D1-A476-FE2ACD8EB5DE}"/>
              </a:ext>
            </a:extLst>
          </p:cNvPr>
          <p:cNvSpPr/>
          <p:nvPr/>
        </p:nvSpPr>
        <p:spPr>
          <a:xfrm>
            <a:off x="1727761" y="2552646"/>
            <a:ext cx="2255063" cy="303568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E8FBB-4885-4935-97E8-AE0B261AFBBC}"/>
              </a:ext>
            </a:extLst>
          </p:cNvPr>
          <p:cNvSpPr txBox="1"/>
          <p:nvPr/>
        </p:nvSpPr>
        <p:spPr>
          <a:xfrm>
            <a:off x="2412219" y="255264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7DF5C8-F382-4284-9E7D-61150E034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790079"/>
              </p:ext>
            </p:extLst>
          </p:nvPr>
        </p:nvGraphicFramePr>
        <p:xfrm>
          <a:off x="1846095" y="5185262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76013D-2A80-4129-B091-EB6287766C7A}"/>
              </a:ext>
            </a:extLst>
          </p:cNvPr>
          <p:cNvSpPr txBox="1"/>
          <p:nvPr/>
        </p:nvSpPr>
        <p:spPr>
          <a:xfrm>
            <a:off x="2175363" y="5588332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00C8EB"/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87A51-F73A-40B3-BB6F-7337BB8E3BD0}"/>
              </a:ext>
            </a:extLst>
          </p:cNvPr>
          <p:cNvSpPr txBox="1"/>
          <p:nvPr/>
        </p:nvSpPr>
        <p:spPr>
          <a:xfrm>
            <a:off x="1753224" y="4867180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27013B-B441-41D0-B889-4FD5DFB40BCA}"/>
              </a:ext>
            </a:extLst>
          </p:cNvPr>
          <p:cNvSpPr txBox="1"/>
          <p:nvPr/>
        </p:nvSpPr>
        <p:spPr>
          <a:xfrm>
            <a:off x="1753224" y="291408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005711F-2D4E-4033-AF39-A27CB1407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382741"/>
              </p:ext>
            </p:extLst>
          </p:nvPr>
        </p:nvGraphicFramePr>
        <p:xfrm>
          <a:off x="1846095" y="322274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rgbClr val="EF296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6977166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012319-9851-49BB-8C4B-07D21F3995BE}"/>
              </a:ext>
            </a:extLst>
          </p:cNvPr>
          <p:cNvSpPr/>
          <p:nvPr/>
        </p:nvSpPr>
        <p:spPr>
          <a:xfrm>
            <a:off x="4968468" y="2552645"/>
            <a:ext cx="2255063" cy="303568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0F693-757C-456F-8F00-C62C2AD53290}"/>
              </a:ext>
            </a:extLst>
          </p:cNvPr>
          <p:cNvSpPr txBox="1"/>
          <p:nvPr/>
        </p:nvSpPr>
        <p:spPr>
          <a:xfrm>
            <a:off x="5652926" y="255264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4394446-DA10-4BBB-955A-E5C586008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427806"/>
              </p:ext>
            </p:extLst>
          </p:nvPr>
        </p:nvGraphicFramePr>
        <p:xfrm>
          <a:off x="5086802" y="5185262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A3B9271-538D-4AC8-8BDA-A5BB14BD7754}"/>
              </a:ext>
            </a:extLst>
          </p:cNvPr>
          <p:cNvSpPr txBox="1"/>
          <p:nvPr/>
        </p:nvSpPr>
        <p:spPr>
          <a:xfrm>
            <a:off x="4993931" y="4867180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1B459A-8C1A-426D-A535-AA522B48504F}"/>
              </a:ext>
            </a:extLst>
          </p:cNvPr>
          <p:cNvSpPr txBox="1"/>
          <p:nvPr/>
        </p:nvSpPr>
        <p:spPr>
          <a:xfrm>
            <a:off x="4993931" y="291408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A2D7F34-8A95-4F07-9B65-FA2E4EDF5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2030"/>
              </p:ext>
            </p:extLst>
          </p:nvPr>
        </p:nvGraphicFramePr>
        <p:xfrm>
          <a:off x="5086802" y="322274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rgbClr val="EF296B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02897792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E5C1D8-44D3-4B52-BC81-0FC243AF06D7}"/>
              </a:ext>
            </a:extLst>
          </p:cNvPr>
          <p:cNvSpPr/>
          <p:nvPr/>
        </p:nvSpPr>
        <p:spPr>
          <a:xfrm>
            <a:off x="8214620" y="2552645"/>
            <a:ext cx="2255063" cy="303568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2836A-8C3C-4134-A764-AB3E384FDED6}"/>
              </a:ext>
            </a:extLst>
          </p:cNvPr>
          <p:cNvSpPr txBox="1"/>
          <p:nvPr/>
        </p:nvSpPr>
        <p:spPr>
          <a:xfrm>
            <a:off x="8899078" y="255264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8503F7D-75A6-4223-B43A-229EAB0AB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599508"/>
              </p:ext>
            </p:extLst>
          </p:nvPr>
        </p:nvGraphicFramePr>
        <p:xfrm>
          <a:off x="8332954" y="5185262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EC674AC-8261-4E86-9E5A-48C632F85901}"/>
              </a:ext>
            </a:extLst>
          </p:cNvPr>
          <p:cNvSpPr txBox="1"/>
          <p:nvPr/>
        </p:nvSpPr>
        <p:spPr>
          <a:xfrm>
            <a:off x="8240083" y="4867180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34CB85-0E1B-4FE7-955A-799286A3A08A}"/>
              </a:ext>
            </a:extLst>
          </p:cNvPr>
          <p:cNvSpPr txBox="1"/>
          <p:nvPr/>
        </p:nvSpPr>
        <p:spPr>
          <a:xfrm>
            <a:off x="8240083" y="291408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3AEDD58-7EDF-4140-941C-0511F6022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888594"/>
              </p:ext>
            </p:extLst>
          </p:nvPr>
        </p:nvGraphicFramePr>
        <p:xfrm>
          <a:off x="8332954" y="322274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Previous Block Hash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47223417"/>
                  </a:ext>
                </a:extLst>
              </a:tr>
            </a:tbl>
          </a:graphicData>
        </a:graphic>
      </p:graphicFrame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4BF6723-B8C8-4228-9085-597BCEDF2FC3}"/>
              </a:ext>
            </a:extLst>
          </p:cNvPr>
          <p:cNvCxnSpPr>
            <a:cxnSpLocks/>
          </p:cNvCxnSpPr>
          <p:nvPr/>
        </p:nvCxnSpPr>
        <p:spPr>
          <a:xfrm flipH="1">
            <a:off x="3869934" y="3990509"/>
            <a:ext cx="1222313" cy="323499"/>
          </a:xfrm>
          <a:prstGeom prst="straightConnector1">
            <a:avLst/>
          </a:prstGeom>
          <a:ln w="1905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AA30AB4-E54E-44C7-ACD4-12B475C1D234}"/>
              </a:ext>
            </a:extLst>
          </p:cNvPr>
          <p:cNvCxnSpPr>
            <a:cxnSpLocks/>
          </p:cNvCxnSpPr>
          <p:nvPr/>
        </p:nvCxnSpPr>
        <p:spPr>
          <a:xfrm flipH="1">
            <a:off x="7110641" y="4006896"/>
            <a:ext cx="1222313" cy="323499"/>
          </a:xfrm>
          <a:prstGeom prst="straightConnector1">
            <a:avLst/>
          </a:prstGeom>
          <a:ln w="1905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320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6BC6CB-8FA5-4B1B-AE69-16DDE4AC8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 해시 </a:t>
            </a:r>
            <a:r>
              <a:rPr lang="en-US" altLang="ko-KR" dirty="0"/>
              <a:t>(Block</a:t>
            </a:r>
            <a:r>
              <a:rPr lang="ko-KR" altLang="en-US" dirty="0"/>
              <a:t> </a:t>
            </a:r>
            <a:r>
              <a:rPr lang="en-US" altLang="ko-KR" dirty="0"/>
              <a:t>Hash)</a:t>
            </a:r>
          </a:p>
          <a:p>
            <a:pPr lvl="1"/>
            <a:r>
              <a:rPr lang="en-US" altLang="ko-KR" dirty="0"/>
              <a:t>Timestamp, Merkle Root, Previous Block Hash </a:t>
            </a:r>
            <a:r>
              <a:rPr lang="ko-KR" altLang="en-US" dirty="0"/>
              <a:t>등의 </a:t>
            </a:r>
            <a:r>
              <a:rPr lang="en-US" altLang="ko-KR" dirty="0"/>
              <a:t>Block </a:t>
            </a:r>
            <a:r>
              <a:rPr lang="ko-KR" altLang="en-US" dirty="0"/>
              <a:t>정보를 </a:t>
            </a:r>
            <a:r>
              <a:rPr lang="en-US" altLang="ko-KR" dirty="0"/>
              <a:t>Hash</a:t>
            </a:r>
            <a:r>
              <a:rPr lang="ko-KR" altLang="en-US" dirty="0"/>
              <a:t>로 변환한  값</a:t>
            </a:r>
            <a:endParaRPr lang="en-US" altLang="ko-KR" dirty="0"/>
          </a:p>
          <a:p>
            <a:pPr lvl="1"/>
            <a:r>
              <a:rPr lang="en-US" altLang="ko-KR" dirty="0"/>
              <a:t>Block Hash = Hash(Timestamp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Merkle</a:t>
            </a:r>
            <a:r>
              <a:rPr lang="ko-KR" altLang="en-US" dirty="0"/>
              <a:t> </a:t>
            </a:r>
            <a:r>
              <a:rPr lang="en-US" altLang="ko-KR" dirty="0"/>
              <a:t>Root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Previous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Hash + Nonce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기타 정보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내용 증명 </a:t>
            </a:r>
            <a:r>
              <a:rPr lang="en-US" altLang="ko-KR" dirty="0"/>
              <a:t>: </a:t>
            </a:r>
            <a:r>
              <a:rPr lang="ko-KR" altLang="en-US" dirty="0"/>
              <a:t>이후 데이터가 변경되지 않았다</a:t>
            </a:r>
            <a:endParaRPr lang="en-US" altLang="ko-KR" dirty="0"/>
          </a:p>
          <a:p>
            <a:pPr lvl="1"/>
            <a:endParaRPr lang="en-US" altLang="ko-KR" dirty="0">
              <a:solidFill>
                <a:srgbClr val="00C8EB"/>
              </a:solidFill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1BAB0B0-5161-46F1-90E8-51A0BFD7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블록 헤더</a:t>
            </a:r>
            <a:r>
              <a:rPr lang="en-US" altLang="ko-KR" dirty="0"/>
              <a:t>(Block Header)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블록 해시</a:t>
            </a:r>
            <a:r>
              <a:rPr lang="en-US" altLang="ko-KR" dirty="0"/>
              <a:t> (Block Hash)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68714B-4752-41D1-A476-FE2ACD8EB5DE}"/>
              </a:ext>
            </a:extLst>
          </p:cNvPr>
          <p:cNvSpPr/>
          <p:nvPr/>
        </p:nvSpPr>
        <p:spPr>
          <a:xfrm>
            <a:off x="1727761" y="2562858"/>
            <a:ext cx="2255063" cy="320747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5E8FBB-4885-4935-97E8-AE0B261AFBBC}"/>
              </a:ext>
            </a:extLst>
          </p:cNvPr>
          <p:cNvSpPr txBox="1"/>
          <p:nvPr/>
        </p:nvSpPr>
        <p:spPr>
          <a:xfrm>
            <a:off x="2412219" y="2562858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77DF5C8-F382-4284-9E7D-61150E034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829743"/>
              </p:ext>
            </p:extLst>
          </p:nvPr>
        </p:nvGraphicFramePr>
        <p:xfrm>
          <a:off x="1846095" y="5333894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076013D-2A80-4129-B091-EB6287766C7A}"/>
              </a:ext>
            </a:extLst>
          </p:cNvPr>
          <p:cNvSpPr txBox="1"/>
          <p:nvPr/>
        </p:nvSpPr>
        <p:spPr>
          <a:xfrm>
            <a:off x="2175363" y="5770334"/>
            <a:ext cx="1362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</a:p>
          <a:p>
            <a:pPr algn="ctr"/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</a:rPr>
              <a:t>첫번째 블록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87A51-F73A-40B3-BB6F-7337BB8E3BD0}"/>
              </a:ext>
            </a:extLst>
          </p:cNvPr>
          <p:cNvSpPr txBox="1"/>
          <p:nvPr/>
        </p:nvSpPr>
        <p:spPr>
          <a:xfrm>
            <a:off x="1753224" y="5015812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27013B-B441-41D0-B889-4FD5DFB40BCA}"/>
              </a:ext>
            </a:extLst>
          </p:cNvPr>
          <p:cNvSpPr txBox="1"/>
          <p:nvPr/>
        </p:nvSpPr>
        <p:spPr>
          <a:xfrm>
            <a:off x="1753224" y="292429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005711F-2D4E-4033-AF39-A27CB1407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186505"/>
              </p:ext>
            </p:extLst>
          </p:nvPr>
        </p:nvGraphicFramePr>
        <p:xfrm>
          <a:off x="1846095" y="3232954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0x000…000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d4e…fa3</a:t>
                      </a:r>
                      <a:endParaRPr lang="ko-KR" altLang="en-US" sz="1400" b="0" dirty="0">
                        <a:solidFill>
                          <a:srgbClr val="EF296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2625967"/>
                  </a:ext>
                </a:extLst>
              </a:tr>
            </a:tbl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012319-9851-49BB-8C4B-07D21F3995BE}"/>
              </a:ext>
            </a:extLst>
          </p:cNvPr>
          <p:cNvSpPr/>
          <p:nvPr/>
        </p:nvSpPr>
        <p:spPr>
          <a:xfrm>
            <a:off x="4968468" y="2562857"/>
            <a:ext cx="2255063" cy="320747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0F693-757C-456F-8F00-C62C2AD53290}"/>
              </a:ext>
            </a:extLst>
          </p:cNvPr>
          <p:cNvSpPr txBox="1"/>
          <p:nvPr/>
        </p:nvSpPr>
        <p:spPr>
          <a:xfrm>
            <a:off x="5652926" y="2562858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4394446-DA10-4BBB-955A-E5C586008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95517"/>
              </p:ext>
            </p:extLst>
          </p:nvPr>
        </p:nvGraphicFramePr>
        <p:xfrm>
          <a:off x="5086802" y="5333894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BA3B9271-538D-4AC8-8BDA-A5BB14BD7754}"/>
              </a:ext>
            </a:extLst>
          </p:cNvPr>
          <p:cNvSpPr txBox="1"/>
          <p:nvPr/>
        </p:nvSpPr>
        <p:spPr>
          <a:xfrm>
            <a:off x="4993931" y="5015812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1B459A-8C1A-426D-A535-AA522B48504F}"/>
              </a:ext>
            </a:extLst>
          </p:cNvPr>
          <p:cNvSpPr txBox="1"/>
          <p:nvPr/>
        </p:nvSpPr>
        <p:spPr>
          <a:xfrm>
            <a:off x="4993931" y="292429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A2D7F34-8A95-4F07-9B65-FA2E4EDF5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383306"/>
              </p:ext>
            </p:extLst>
          </p:nvPr>
        </p:nvGraphicFramePr>
        <p:xfrm>
          <a:off x="5086802" y="3232954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d4e…fa3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88e…cb6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00497464"/>
                  </a:ext>
                </a:extLst>
              </a:tr>
            </a:tbl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E5C1D8-44D3-4B52-BC81-0FC243AF06D7}"/>
              </a:ext>
            </a:extLst>
          </p:cNvPr>
          <p:cNvSpPr/>
          <p:nvPr/>
        </p:nvSpPr>
        <p:spPr>
          <a:xfrm>
            <a:off x="8214620" y="2562857"/>
            <a:ext cx="2255063" cy="3207476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2836A-8C3C-4134-A764-AB3E384FDED6}"/>
              </a:ext>
            </a:extLst>
          </p:cNvPr>
          <p:cNvSpPr txBox="1"/>
          <p:nvPr/>
        </p:nvSpPr>
        <p:spPr>
          <a:xfrm>
            <a:off x="8899078" y="2562858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2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8503F7D-75A6-4223-B43A-229EAB0ABE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398728"/>
              </p:ext>
            </p:extLst>
          </p:nvPr>
        </p:nvGraphicFramePr>
        <p:xfrm>
          <a:off x="8332954" y="5333894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2EC674AC-8261-4E86-9E5A-48C632F85901}"/>
              </a:ext>
            </a:extLst>
          </p:cNvPr>
          <p:cNvSpPr txBox="1"/>
          <p:nvPr/>
        </p:nvSpPr>
        <p:spPr>
          <a:xfrm>
            <a:off x="8240083" y="5015812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34CB85-0E1B-4FE7-955A-799286A3A08A}"/>
              </a:ext>
            </a:extLst>
          </p:cNvPr>
          <p:cNvSpPr txBox="1"/>
          <p:nvPr/>
        </p:nvSpPr>
        <p:spPr>
          <a:xfrm>
            <a:off x="8240083" y="2924294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3AEDD58-7EDF-4140-941C-0511F6022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006829"/>
              </p:ext>
            </p:extLst>
          </p:nvPr>
        </p:nvGraphicFramePr>
        <p:xfrm>
          <a:off x="8332954" y="3232954"/>
          <a:ext cx="2018394" cy="1737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88e…cb6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Block Hash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19720061"/>
                  </a:ext>
                </a:extLst>
              </a:tr>
            </a:tbl>
          </a:graphicData>
        </a:graphic>
      </p:graphicFrame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B8C7876-34B6-4DBA-89F1-DA98FB008352}"/>
              </a:ext>
            </a:extLst>
          </p:cNvPr>
          <p:cNvCxnSpPr/>
          <p:nvPr/>
        </p:nvCxnSpPr>
        <p:spPr>
          <a:xfrm flipH="1">
            <a:off x="3864489" y="4124000"/>
            <a:ext cx="1222313" cy="395785"/>
          </a:xfrm>
          <a:prstGeom prst="straightConnector1">
            <a:avLst/>
          </a:prstGeom>
          <a:ln w="1905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B2D6D81-EA9B-4A28-BFDA-3B101033295E}"/>
              </a:ext>
            </a:extLst>
          </p:cNvPr>
          <p:cNvCxnSpPr/>
          <p:nvPr/>
        </p:nvCxnSpPr>
        <p:spPr>
          <a:xfrm flipH="1">
            <a:off x="7110641" y="4124000"/>
            <a:ext cx="1222313" cy="395785"/>
          </a:xfrm>
          <a:prstGeom prst="straightConnector1">
            <a:avLst/>
          </a:prstGeom>
          <a:ln w="1905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514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C2B0FAA-891F-4087-9B5B-0C2BAF44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8FCB13-6D10-402B-8A3A-C3548240437C}"/>
              </a:ext>
            </a:extLst>
          </p:cNvPr>
          <p:cNvSpPr/>
          <p:nvPr/>
        </p:nvSpPr>
        <p:spPr>
          <a:xfrm>
            <a:off x="6436398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599B7-1D46-4269-B0DF-36AA804998FA}"/>
              </a:ext>
            </a:extLst>
          </p:cNvPr>
          <p:cNvSpPr txBox="1"/>
          <p:nvPr/>
        </p:nvSpPr>
        <p:spPr>
          <a:xfrm>
            <a:off x="7120856" y="216583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D9C87B5-8361-42B2-9AAC-38C867208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010322"/>
              </p:ext>
            </p:extLst>
          </p:nvPr>
        </p:nvGraphicFramePr>
        <p:xfrm>
          <a:off x="6554732" y="502603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2D0C35-E760-4D16-97C8-E07ED3B5B203}"/>
              </a:ext>
            </a:extLst>
          </p:cNvPr>
          <p:cNvSpPr txBox="1"/>
          <p:nvPr/>
        </p:nvSpPr>
        <p:spPr>
          <a:xfrm>
            <a:off x="6461861" y="470795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82451-9075-4A7D-8B8D-9CC1CD3296F9}"/>
              </a:ext>
            </a:extLst>
          </p:cNvPr>
          <p:cNvSpPr txBox="1"/>
          <p:nvPr/>
        </p:nvSpPr>
        <p:spPr>
          <a:xfrm>
            <a:off x="6461861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8555E1-36B4-4DB8-BC6C-664DD3F55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155136"/>
              </p:ext>
            </p:extLst>
          </p:nvPr>
        </p:nvGraphicFramePr>
        <p:xfrm>
          <a:off x="6554732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1438237513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89c3…a88c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0000…0000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d34e…f3a3</a:t>
                      </a:r>
                      <a:endParaRPr lang="ko-KR" altLang="en-US" sz="14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</a:t>
                      </a:r>
                      <a:r>
                        <a:rPr lang="en-US" altLang="ko-KR" sz="1400" b="0" i="0" kern="1200" dirty="0">
                          <a:solidFill>
                            <a:srgbClr val="FFC7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0000000000000042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989071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22185A-3D51-4809-9637-0DFE69DEBF75}"/>
              </a:ext>
            </a:extLst>
          </p:cNvPr>
          <p:cNvSpPr/>
          <p:nvPr/>
        </p:nvSpPr>
        <p:spPr>
          <a:xfrm>
            <a:off x="9185787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359B2E-858D-4371-BBC2-C50952D75D8E}"/>
              </a:ext>
            </a:extLst>
          </p:cNvPr>
          <p:cNvSpPr txBox="1"/>
          <p:nvPr/>
        </p:nvSpPr>
        <p:spPr>
          <a:xfrm>
            <a:off x="9870245" y="216583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146B73C6-5EEA-4470-B53E-88FDE8026D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925225"/>
              </p:ext>
            </p:extLst>
          </p:nvPr>
        </p:nvGraphicFramePr>
        <p:xfrm>
          <a:off x="9304121" y="5037989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2147E529-9F22-455B-B736-F419939DDBBA}"/>
              </a:ext>
            </a:extLst>
          </p:cNvPr>
          <p:cNvSpPr txBox="1"/>
          <p:nvPr/>
        </p:nvSpPr>
        <p:spPr>
          <a:xfrm>
            <a:off x="9211250" y="4719907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9C1C1F-10EA-4518-B89F-F259ADF00DDA}"/>
              </a:ext>
            </a:extLst>
          </p:cNvPr>
          <p:cNvSpPr txBox="1"/>
          <p:nvPr/>
        </p:nvSpPr>
        <p:spPr>
          <a:xfrm>
            <a:off x="9211250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6DEA02B-E945-4EEC-B70D-04E3EF525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018729"/>
              </p:ext>
            </p:extLst>
          </p:nvPr>
        </p:nvGraphicFramePr>
        <p:xfrm>
          <a:off x="9304121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1438269988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0x35ae…7b92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d34e…f3a3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0x885e…cb63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0x539bd4979fef1ec4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89517442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9C920FE-F095-4744-BD22-53640882D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685028"/>
              </p:ext>
            </p:extLst>
          </p:nvPr>
        </p:nvGraphicFramePr>
        <p:xfrm>
          <a:off x="6424187" y="815362"/>
          <a:ext cx="1406686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6686">
                  <a:extLst>
                    <a:ext uri="{9D8B030D-6E8A-4147-A177-3AD203B41FA5}">
                      <a16:colId xmlns:a16="http://schemas.microsoft.com/office/drawing/2014/main" val="46348313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57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287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062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C8EB"/>
                          </a:solidFill>
                        </a:rPr>
                        <a:t>Block Hash</a:t>
                      </a:r>
                      <a:endParaRPr lang="ko-KR" altLang="en-US" sz="10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455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60929324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686EAE74-112B-4D2B-8681-1BB86E9995CB}"/>
              </a:ext>
            </a:extLst>
          </p:cNvPr>
          <p:cNvSpPr txBox="1"/>
          <p:nvPr/>
        </p:nvSpPr>
        <p:spPr>
          <a:xfrm>
            <a:off x="6340458" y="580479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C246158-6D59-4ED3-B979-F731489925DF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573126" y="3597932"/>
            <a:ext cx="730995" cy="338703"/>
          </a:xfrm>
          <a:prstGeom prst="straightConnector1">
            <a:avLst/>
          </a:prstGeom>
          <a:ln w="1905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8DA979D-40EA-4AEA-B068-8FA1AF4A4713}"/>
              </a:ext>
            </a:extLst>
          </p:cNvPr>
          <p:cNvCxnSpPr>
            <a:cxnSpLocks/>
          </p:cNvCxnSpPr>
          <p:nvPr/>
        </p:nvCxnSpPr>
        <p:spPr>
          <a:xfrm>
            <a:off x="4477188" y="3313857"/>
            <a:ext cx="207754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B5C857E-1788-4C82-A14D-39AC5B712A55}"/>
              </a:ext>
            </a:extLst>
          </p:cNvPr>
          <p:cNvCxnSpPr>
            <a:cxnSpLocks/>
          </p:cNvCxnSpPr>
          <p:nvPr/>
        </p:nvCxnSpPr>
        <p:spPr>
          <a:xfrm rot="10800000">
            <a:off x="3320132" y="5021663"/>
            <a:ext cx="3234605" cy="321124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E331F6B-7702-4EC7-81A8-BD55F8DFC6D2}"/>
              </a:ext>
            </a:extLst>
          </p:cNvPr>
          <p:cNvGrpSpPr/>
          <p:nvPr/>
        </p:nvGrpSpPr>
        <p:grpSpPr>
          <a:xfrm>
            <a:off x="1088034" y="3183938"/>
            <a:ext cx="4507241" cy="1831794"/>
            <a:chOff x="3648510" y="2977940"/>
            <a:chExt cx="4507241" cy="183179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12FC10F-985A-497F-B019-99714F902CE1}"/>
                </a:ext>
              </a:extLst>
            </p:cNvPr>
            <p:cNvSpPr txBox="1"/>
            <p:nvPr/>
          </p:nvSpPr>
          <p:spPr>
            <a:xfrm>
              <a:off x="3648510" y="4499268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63C6517-7A5B-41B2-A0FE-D004C3CFA928}"/>
                </a:ext>
              </a:extLst>
            </p:cNvPr>
            <p:cNvSpPr txBox="1"/>
            <p:nvPr/>
          </p:nvSpPr>
          <p:spPr>
            <a:xfrm>
              <a:off x="5995751" y="450195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255074-B58C-4EF7-A796-5594064F6916}"/>
                </a:ext>
              </a:extLst>
            </p:cNvPr>
            <p:cNvSpPr txBox="1"/>
            <p:nvPr/>
          </p:nvSpPr>
          <p:spPr>
            <a:xfrm>
              <a:off x="3648510" y="3720332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21D1AEC-3425-41D1-9DE2-C8190B5E0E68}"/>
                </a:ext>
              </a:extLst>
            </p:cNvPr>
            <p:cNvSpPr txBox="1"/>
            <p:nvPr/>
          </p:nvSpPr>
          <p:spPr>
            <a:xfrm>
              <a:off x="5991140" y="372092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D1792F1-DEC8-4CA3-9C2E-52601C9436BC}"/>
                </a:ext>
              </a:extLst>
            </p:cNvPr>
            <p:cNvSpPr txBox="1"/>
            <p:nvPr/>
          </p:nvSpPr>
          <p:spPr>
            <a:xfrm>
              <a:off x="4808290" y="297794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0x89c3…a88c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Hash(b198…15ae5648…6dca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87563668-5DA4-4086-8105-2AFC5CE2A3A9}"/>
                </a:ext>
              </a:extLst>
            </p:cNvPr>
            <p:cNvCxnSpPr>
              <a:cxnSpLocks/>
              <a:stCxn id="48" idx="0"/>
              <a:endCxn id="50" idx="2"/>
            </p:cNvCxnSpPr>
            <p:nvPr/>
          </p:nvCxnSpPr>
          <p:spPr>
            <a:xfrm flipV="1">
              <a:off x="4728510" y="4243552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E254CF46-5F3A-4743-835C-0692DE87E75A}"/>
                </a:ext>
              </a:extLst>
            </p:cNvPr>
            <p:cNvCxnSpPr>
              <a:cxnSpLocks/>
              <a:stCxn id="49" idx="0"/>
              <a:endCxn id="51" idx="2"/>
            </p:cNvCxnSpPr>
            <p:nvPr/>
          </p:nvCxnSpPr>
          <p:spPr>
            <a:xfrm flipH="1" flipV="1">
              <a:off x="7071140" y="4244145"/>
              <a:ext cx="4611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CE8D497-2D1B-4357-AF20-2E0C32058038}"/>
                </a:ext>
              </a:extLst>
            </p:cNvPr>
            <p:cNvCxnSpPr>
              <a:cxnSpLocks/>
              <a:stCxn id="50" idx="0"/>
              <a:endCxn id="52" idx="2"/>
            </p:cNvCxnSpPr>
            <p:nvPr/>
          </p:nvCxnSpPr>
          <p:spPr>
            <a:xfrm flipV="1">
              <a:off x="4728510" y="3501160"/>
              <a:ext cx="1159780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3E7D4E53-D1F7-4979-BC22-6EAA1DB8F819}"/>
                </a:ext>
              </a:extLst>
            </p:cNvPr>
            <p:cNvCxnSpPr>
              <a:cxnSpLocks/>
              <a:stCxn id="51" idx="0"/>
              <a:endCxn id="52" idx="2"/>
            </p:cNvCxnSpPr>
            <p:nvPr/>
          </p:nvCxnSpPr>
          <p:spPr>
            <a:xfrm flipH="1" flipV="1">
              <a:off x="5888290" y="3501160"/>
              <a:ext cx="1182850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984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F27C90E-7E5A-4BB7-B9AF-64B8CB32B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44082" y="1126318"/>
            <a:ext cx="4225235" cy="545470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7584918C-A048-443F-BB30-7E34A6D1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 Bitcoin: A Peer-to-Peer Electronic Cash System]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F93D7-2E7B-49A0-8EAE-2E065A299EE6}"/>
              </a:ext>
            </a:extLst>
          </p:cNvPr>
          <p:cNvSpPr txBox="1"/>
          <p:nvPr/>
        </p:nvSpPr>
        <p:spPr>
          <a:xfrm>
            <a:off x="7157303" y="6581027"/>
            <a:ext cx="39987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4"/>
              </a:rPr>
              <a:t>https://bitcoin.org/bitcoin.pdf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5"/>
              </a:rPr>
              <a:t>한글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BCEBDD-CC4B-42A8-BCE8-EC4D313FD7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661" y="1125940"/>
            <a:ext cx="3255277" cy="54550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9A101F-6F03-4957-A834-8A951D981335}"/>
              </a:ext>
            </a:extLst>
          </p:cNvPr>
          <p:cNvSpPr txBox="1"/>
          <p:nvPr/>
        </p:nvSpPr>
        <p:spPr>
          <a:xfrm>
            <a:off x="1355297" y="6581027"/>
            <a:ext cx="336000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hlinkClick r:id="rId7"/>
              </a:rPr>
              <a:t>https://satoshi.nakamotoinstitute.org/emails/cryptography/</a:t>
            </a:r>
            <a:endParaRPr lang="ko-KR" altLang="en-US" sz="900" dirty="0"/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FD3592D1-C1B7-48C7-8FE4-51FE1D281A88}"/>
              </a:ext>
            </a:extLst>
          </p:cNvPr>
          <p:cNvSpPr txBox="1">
            <a:spLocks/>
          </p:cNvSpPr>
          <p:nvPr/>
        </p:nvSpPr>
        <p:spPr>
          <a:xfrm>
            <a:off x="241300" y="674860"/>
            <a:ext cx="58547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2008-10-31 </a:t>
            </a:r>
            <a:r>
              <a:rPr lang="en-US" altLang="ko-KR" dirty="0" err="1"/>
              <a:t>Cypherpunk</a:t>
            </a:r>
            <a:r>
              <a:rPr lang="en-US" altLang="ko-KR" dirty="0"/>
              <a:t> mailing list</a:t>
            </a:r>
            <a:endParaRPr lang="ko-KR" altLang="en-US" dirty="0"/>
          </a:p>
        </p:txBody>
      </p: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04213258-12A8-48E3-A5E0-C05C5614F06E}"/>
              </a:ext>
            </a:extLst>
          </p:cNvPr>
          <p:cNvSpPr txBox="1">
            <a:spLocks/>
          </p:cNvSpPr>
          <p:nvPr/>
        </p:nvSpPr>
        <p:spPr>
          <a:xfrm>
            <a:off x="6096000" y="705391"/>
            <a:ext cx="58547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Bitcoin Paper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5154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CC61105B-8A84-41C5-9E2B-1AF1D81F6292}"/>
              </a:ext>
            </a:extLst>
          </p:cNvPr>
          <p:cNvGrpSpPr/>
          <p:nvPr/>
        </p:nvGrpSpPr>
        <p:grpSpPr>
          <a:xfrm>
            <a:off x="1088034" y="3183938"/>
            <a:ext cx="4507241" cy="1831794"/>
            <a:chOff x="3648510" y="2977940"/>
            <a:chExt cx="4507241" cy="183179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2D20F26-B127-4CC5-9A5D-18240BF5CAEC}"/>
                </a:ext>
              </a:extLst>
            </p:cNvPr>
            <p:cNvSpPr txBox="1"/>
            <p:nvPr/>
          </p:nvSpPr>
          <p:spPr>
            <a:xfrm>
              <a:off x="3648510" y="4499268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C991F1-D85A-4D78-BCB6-E3657CC1A750}"/>
                </a:ext>
              </a:extLst>
            </p:cNvPr>
            <p:cNvSpPr txBox="1"/>
            <p:nvPr/>
          </p:nvSpPr>
          <p:spPr>
            <a:xfrm>
              <a:off x="5995751" y="450195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DF3A37D-F1BE-47FC-AC94-DB2D58CFC25C}"/>
                </a:ext>
              </a:extLst>
            </p:cNvPr>
            <p:cNvSpPr txBox="1"/>
            <p:nvPr/>
          </p:nvSpPr>
          <p:spPr>
            <a:xfrm>
              <a:off x="3648510" y="3720332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36F486F-2D43-4385-8BBD-C34DDEA7CF92}"/>
                </a:ext>
              </a:extLst>
            </p:cNvPr>
            <p:cNvSpPr txBox="1"/>
            <p:nvPr/>
          </p:nvSpPr>
          <p:spPr>
            <a:xfrm>
              <a:off x="5991140" y="3720925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18070BC-928C-4898-9AAB-881E552820D7}"/>
                </a:ext>
              </a:extLst>
            </p:cNvPr>
            <p:cNvSpPr txBox="1"/>
            <p:nvPr/>
          </p:nvSpPr>
          <p:spPr>
            <a:xfrm>
              <a:off x="4808290" y="297794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0x89c3…a88c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Hash(b198…15ae5648…6dca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2BBE8213-DF89-4C2B-A1A7-D0A464A99163}"/>
                </a:ext>
              </a:extLst>
            </p:cNvPr>
            <p:cNvCxnSpPr>
              <a:cxnSpLocks/>
              <a:stCxn id="43" idx="0"/>
              <a:endCxn id="48" idx="2"/>
            </p:cNvCxnSpPr>
            <p:nvPr/>
          </p:nvCxnSpPr>
          <p:spPr>
            <a:xfrm flipV="1">
              <a:off x="4728510" y="4243552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BD0D5C65-DBCE-44D0-B160-B251BBE98719}"/>
                </a:ext>
              </a:extLst>
            </p:cNvPr>
            <p:cNvCxnSpPr>
              <a:cxnSpLocks/>
              <a:stCxn id="47" idx="0"/>
              <a:endCxn id="49" idx="2"/>
            </p:cNvCxnSpPr>
            <p:nvPr/>
          </p:nvCxnSpPr>
          <p:spPr>
            <a:xfrm flipH="1" flipV="1">
              <a:off x="7071140" y="4244145"/>
              <a:ext cx="4611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CAEAB098-7B25-4201-981D-9F3DE9741040}"/>
                </a:ext>
              </a:extLst>
            </p:cNvPr>
            <p:cNvCxnSpPr>
              <a:cxnSpLocks/>
              <a:stCxn id="48" idx="0"/>
              <a:endCxn id="50" idx="2"/>
            </p:cNvCxnSpPr>
            <p:nvPr/>
          </p:nvCxnSpPr>
          <p:spPr>
            <a:xfrm flipV="1">
              <a:off x="4728510" y="3501160"/>
              <a:ext cx="1159780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41C27ECA-6F39-4CCB-AE22-6FAAA2E27374}"/>
                </a:ext>
              </a:extLst>
            </p:cNvPr>
            <p:cNvCxnSpPr>
              <a:cxnSpLocks/>
              <a:stCxn id="49" idx="0"/>
              <a:endCxn id="50" idx="2"/>
            </p:cNvCxnSpPr>
            <p:nvPr/>
          </p:nvCxnSpPr>
          <p:spPr>
            <a:xfrm flipH="1" flipV="1">
              <a:off x="5888290" y="3501160"/>
              <a:ext cx="1182850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제목 2">
            <a:extLst>
              <a:ext uri="{FF2B5EF4-FFF2-40B4-BE49-F238E27FC236}">
                <a16:creationId xmlns:a16="http://schemas.microsoft.com/office/drawing/2014/main" id="{FC2B0FAA-891F-4087-9B5B-0C2BAF44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블록과 블록체인 </a:t>
            </a:r>
            <a:r>
              <a:rPr lang="en-US" altLang="ko-KR" dirty="0"/>
              <a:t>[ </a:t>
            </a:r>
            <a:r>
              <a:rPr lang="ko-KR" altLang="en-US" dirty="0"/>
              <a:t>트랜잭션 및 블록 위</a:t>
            </a:r>
            <a:r>
              <a:rPr lang="en-US" altLang="ko-KR" dirty="0"/>
              <a:t>·</a:t>
            </a:r>
            <a:r>
              <a:rPr lang="ko-KR" altLang="en-US" dirty="0"/>
              <a:t>변조 탐지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8FCB13-6D10-402B-8A3A-C3548240437C}"/>
              </a:ext>
            </a:extLst>
          </p:cNvPr>
          <p:cNvSpPr/>
          <p:nvPr/>
        </p:nvSpPr>
        <p:spPr>
          <a:xfrm>
            <a:off x="6436398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599B7-1D46-4269-B0DF-36AA804998FA}"/>
              </a:ext>
            </a:extLst>
          </p:cNvPr>
          <p:cNvSpPr txBox="1"/>
          <p:nvPr/>
        </p:nvSpPr>
        <p:spPr>
          <a:xfrm>
            <a:off x="7120856" y="2165836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0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D9C87B5-8361-42B2-9AAC-38C867208D40}"/>
              </a:ext>
            </a:extLst>
          </p:cNvPr>
          <p:cNvGraphicFramePr>
            <a:graphicFrameLocks noGrp="1"/>
          </p:cNvGraphicFramePr>
          <p:nvPr/>
        </p:nvGraphicFramePr>
        <p:xfrm>
          <a:off x="6554732" y="502603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B </a:t>
                      </a:r>
                      <a:r>
                        <a:rPr lang="ko-KR" altLang="en-US" sz="1400" b="0" dirty="0">
                          <a:solidFill>
                            <a:srgbClr val="FFC700"/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C 200 ETH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02D0C35-E760-4D16-97C8-E07ED3B5B203}"/>
              </a:ext>
            </a:extLst>
          </p:cNvPr>
          <p:cNvSpPr txBox="1"/>
          <p:nvPr/>
        </p:nvSpPr>
        <p:spPr>
          <a:xfrm>
            <a:off x="6461861" y="4707955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D82451-9075-4A7D-8B8D-9CC1CD3296F9}"/>
              </a:ext>
            </a:extLst>
          </p:cNvPr>
          <p:cNvSpPr txBox="1"/>
          <p:nvPr/>
        </p:nvSpPr>
        <p:spPr>
          <a:xfrm>
            <a:off x="6461861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8555E1-36B4-4DB8-BC6C-664DD3F55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91540"/>
              </p:ext>
            </p:extLst>
          </p:nvPr>
        </p:nvGraphicFramePr>
        <p:xfrm>
          <a:off x="6554732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1438237513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89c3…a88c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</a:rPr>
                        <a:t>0000…0000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d34e…f3a3</a:t>
                      </a:r>
                      <a:endParaRPr lang="ko-KR" altLang="en-US" sz="14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</a:t>
                      </a:r>
                      <a:r>
                        <a:rPr lang="en-US" altLang="ko-KR" sz="1400" b="0" i="0" kern="1200" dirty="0">
                          <a:solidFill>
                            <a:srgbClr val="FFC7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0000000000000042</a:t>
                      </a:r>
                      <a:endParaRPr lang="ko-KR" altLang="en-US" sz="1400" b="0" dirty="0">
                        <a:solidFill>
                          <a:srgbClr val="FFC7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989071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D422185A-3D51-4809-9637-0DFE69DEBF75}"/>
              </a:ext>
            </a:extLst>
          </p:cNvPr>
          <p:cNvSpPr/>
          <p:nvPr/>
        </p:nvSpPr>
        <p:spPr>
          <a:xfrm>
            <a:off x="9185787" y="2165835"/>
            <a:ext cx="2255063" cy="3553714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359B2E-858D-4371-BBC2-C50952D75D8E}"/>
              </a:ext>
            </a:extLst>
          </p:cNvPr>
          <p:cNvSpPr txBox="1"/>
          <p:nvPr/>
        </p:nvSpPr>
        <p:spPr>
          <a:xfrm>
            <a:off x="9870245" y="2165836"/>
            <a:ext cx="902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 1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146B73C6-5EEA-4470-B53E-88FDE8026D88}"/>
              </a:ext>
            </a:extLst>
          </p:cNvPr>
          <p:cNvGraphicFramePr>
            <a:graphicFrameLocks noGrp="1"/>
          </p:cNvGraphicFramePr>
          <p:nvPr/>
        </p:nvGraphicFramePr>
        <p:xfrm>
          <a:off x="9304121" y="5037989"/>
          <a:ext cx="2018394" cy="304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2147E529-9F22-455B-B736-F419939DDBBA}"/>
              </a:ext>
            </a:extLst>
          </p:cNvPr>
          <p:cNvSpPr txBox="1"/>
          <p:nvPr/>
        </p:nvSpPr>
        <p:spPr>
          <a:xfrm>
            <a:off x="9211250" y="4719907"/>
            <a:ext cx="1242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9C1C1F-10EA-4518-B89F-F259ADF00DDA}"/>
              </a:ext>
            </a:extLst>
          </p:cNvPr>
          <p:cNvSpPr txBox="1"/>
          <p:nvPr/>
        </p:nvSpPr>
        <p:spPr>
          <a:xfrm>
            <a:off x="9211250" y="25272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46DEA02B-E945-4EEC-B70D-04E3EF525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053498"/>
              </p:ext>
            </p:extLst>
          </p:nvPr>
        </p:nvGraphicFramePr>
        <p:xfrm>
          <a:off x="9304121" y="2835932"/>
          <a:ext cx="2018394" cy="15240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1438269988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0x35ae…7b92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</a:rPr>
                        <a:t>d34e…f3a3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0x885e…cb63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0x539bd4979fef1ec4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89517442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39C920FE-F095-4744-BD22-53640882DA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229572"/>
              </p:ext>
            </p:extLst>
          </p:nvPr>
        </p:nvGraphicFramePr>
        <p:xfrm>
          <a:off x="6424187" y="815362"/>
          <a:ext cx="1406686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6686">
                  <a:extLst>
                    <a:ext uri="{9D8B030D-6E8A-4147-A177-3AD203B41FA5}">
                      <a16:colId xmlns:a16="http://schemas.microsoft.com/office/drawing/2014/main" val="46348313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Timestamp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57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Merkle Root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287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Previous Block Hash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062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rgbClr val="00C8EB"/>
                          </a:solidFill>
                        </a:rPr>
                        <a:t>Block Hash</a:t>
                      </a:r>
                      <a:endParaRPr lang="ko-KR" altLang="en-US" sz="1000" b="0" dirty="0">
                        <a:solidFill>
                          <a:srgbClr val="00C8EB"/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455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60929324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686EAE74-112B-4D2B-8681-1BB86E9995CB}"/>
              </a:ext>
            </a:extLst>
          </p:cNvPr>
          <p:cNvSpPr txBox="1"/>
          <p:nvPr/>
        </p:nvSpPr>
        <p:spPr>
          <a:xfrm>
            <a:off x="6340458" y="580479"/>
            <a:ext cx="713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Header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C246158-6D59-4ED3-B979-F731489925DF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8573126" y="3597932"/>
            <a:ext cx="730995" cy="338703"/>
          </a:xfrm>
          <a:prstGeom prst="straightConnector1">
            <a:avLst/>
          </a:prstGeom>
          <a:ln w="1905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8DA979D-40EA-4AEA-B068-8FA1AF4A4713}"/>
              </a:ext>
            </a:extLst>
          </p:cNvPr>
          <p:cNvCxnSpPr>
            <a:cxnSpLocks/>
          </p:cNvCxnSpPr>
          <p:nvPr/>
        </p:nvCxnSpPr>
        <p:spPr>
          <a:xfrm>
            <a:off x="4477188" y="3313857"/>
            <a:ext cx="207754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F1F8873-510D-445A-A2F7-18EE0AD3FF35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7563929" y="5635637"/>
            <a:ext cx="0" cy="20134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8BF3A2E8-3228-4E5C-AE66-C9A7A24C2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218574"/>
              </p:ext>
            </p:extLst>
          </p:nvPr>
        </p:nvGraphicFramePr>
        <p:xfrm>
          <a:off x="6554732" y="5836977"/>
          <a:ext cx="2018394" cy="609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</a:rPr>
                        <a:t>H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200 ETH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</a:tbl>
          </a:graphicData>
        </a:graphic>
      </p:graphicFrame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F9701E2-4B20-414E-BB6C-15D12E51AFAB}"/>
              </a:ext>
            </a:extLst>
          </p:cNvPr>
          <p:cNvCxnSpPr>
            <a:cxnSpLocks/>
          </p:cNvCxnSpPr>
          <p:nvPr/>
        </p:nvCxnSpPr>
        <p:spPr>
          <a:xfrm rot="10800000">
            <a:off x="3320132" y="5021663"/>
            <a:ext cx="3234601" cy="1120114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25FD37F-1058-4D21-9AF5-A947057F7AC1}"/>
              </a:ext>
            </a:extLst>
          </p:cNvPr>
          <p:cNvSpPr txBox="1"/>
          <p:nvPr/>
        </p:nvSpPr>
        <p:spPr>
          <a:xfrm>
            <a:off x="3438466" y="4712344"/>
            <a:ext cx="2160000" cy="307777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097D86-A21F-4D57-AA40-1FD647A0B6A3}"/>
              </a:ext>
            </a:extLst>
          </p:cNvPr>
          <p:cNvSpPr txBox="1"/>
          <p:nvPr/>
        </p:nvSpPr>
        <p:spPr>
          <a:xfrm>
            <a:off x="3431655" y="3927760"/>
            <a:ext cx="216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rgbClr val="EF296B"/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F87F960-FF05-42DB-A98A-807F8BB2E139}"/>
              </a:ext>
            </a:extLst>
          </p:cNvPr>
          <p:cNvSpPr txBox="1"/>
          <p:nvPr/>
        </p:nvSpPr>
        <p:spPr>
          <a:xfrm>
            <a:off x="2242435" y="3182302"/>
            <a:ext cx="216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Hash(b198…15ae</a:t>
            </a:r>
            <a:r>
              <a:rPr lang="en-US" altLang="ko-KR" sz="1200" dirty="0">
                <a:solidFill>
                  <a:srgbClr val="EF296B"/>
                </a:solidFill>
              </a:rPr>
              <a:t>f7c1…f895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1C1D954-9260-49AC-AF86-5D6A55AB188C}"/>
              </a:ext>
            </a:extLst>
          </p:cNvPr>
          <p:cNvCxnSpPr>
            <a:cxnSpLocks/>
          </p:cNvCxnSpPr>
          <p:nvPr/>
        </p:nvCxnSpPr>
        <p:spPr>
          <a:xfrm flipH="1">
            <a:off x="8573126" y="3598680"/>
            <a:ext cx="730995" cy="338703"/>
          </a:xfrm>
          <a:prstGeom prst="straightConnector1">
            <a:avLst/>
          </a:prstGeom>
          <a:ln w="1905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C3201FB-4385-4B88-A526-034F89834B86}"/>
              </a:ext>
            </a:extLst>
          </p:cNvPr>
          <p:cNvSpPr txBox="1"/>
          <p:nvPr/>
        </p:nvSpPr>
        <p:spPr>
          <a:xfrm>
            <a:off x="8691460" y="3801616"/>
            <a:ext cx="519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EF296B"/>
                </a:solidFill>
              </a:rPr>
              <a:t>Error</a:t>
            </a:r>
            <a:endParaRPr lang="ko-KR" altLang="en-US" sz="1200" dirty="0">
              <a:solidFill>
                <a:srgbClr val="EF296B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DA5B00-EF5F-482F-9F96-BB3BC36569BE}"/>
              </a:ext>
            </a:extLst>
          </p:cNvPr>
          <p:cNvSpPr txBox="1"/>
          <p:nvPr/>
        </p:nvSpPr>
        <p:spPr>
          <a:xfrm>
            <a:off x="6920439" y="3188891"/>
            <a:ext cx="1226035" cy="246221"/>
          </a:xfrm>
          <a:prstGeom prst="rect">
            <a:avLst/>
          </a:prstGeom>
          <a:solidFill>
            <a:srgbClr val="3F3F3F"/>
          </a:solidFill>
          <a:ln w="12700"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7241BF-404D-478F-B18F-AF12228A3B35}"/>
              </a:ext>
            </a:extLst>
          </p:cNvPr>
          <p:cNvSpPr txBox="1"/>
          <p:nvPr/>
        </p:nvSpPr>
        <p:spPr>
          <a:xfrm>
            <a:off x="7030391" y="3800176"/>
            <a:ext cx="1080424" cy="246221"/>
          </a:xfrm>
          <a:prstGeom prst="rect">
            <a:avLst/>
          </a:prstGeom>
          <a:solidFill>
            <a:srgbClr val="3F3F3F"/>
          </a:solidFill>
          <a:ln w="12700"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a3ea…35c2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34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2" grpId="0" animBg="1"/>
      <p:bldP spid="2" grpId="0"/>
      <p:bldP spid="55" grpId="0" animBg="1"/>
      <p:bldP spid="5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43C0C24-A829-464C-BE5F-ACE567CE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분산원장 기술 </a:t>
            </a:r>
            <a:r>
              <a:rPr lang="en-US" altLang="ko-KR" dirty="0"/>
              <a:t>(DTL; Distributed Ledger Technology)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E6D6FB2-40E6-4497-97D5-32348B43B76E}"/>
              </a:ext>
            </a:extLst>
          </p:cNvPr>
          <p:cNvSpPr/>
          <p:nvPr/>
        </p:nvSpPr>
        <p:spPr>
          <a:xfrm>
            <a:off x="437322" y="1789042"/>
            <a:ext cx="11314706" cy="4675367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A703E1-EA7C-4CEC-A54C-23366B1C192B}"/>
              </a:ext>
            </a:extLst>
          </p:cNvPr>
          <p:cNvSpPr txBox="1"/>
          <p:nvPr/>
        </p:nvSpPr>
        <p:spPr>
          <a:xfrm>
            <a:off x="445273" y="1797756"/>
            <a:ext cx="3121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</a:rPr>
              <a:t>Blockchain Network</a:t>
            </a:r>
            <a:endParaRPr lang="ko-KR" alt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F7CDF-E92F-4375-8C69-5109A44E4B2D}"/>
              </a:ext>
            </a:extLst>
          </p:cNvPr>
          <p:cNvSpPr txBox="1"/>
          <p:nvPr/>
        </p:nvSpPr>
        <p:spPr>
          <a:xfrm>
            <a:off x="2237068" y="2786201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A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63144C84-B4C0-47FA-A83D-6E161FB79624}"/>
              </a:ext>
            </a:extLst>
          </p:cNvPr>
          <p:cNvGrpSpPr/>
          <p:nvPr/>
        </p:nvGrpSpPr>
        <p:grpSpPr>
          <a:xfrm>
            <a:off x="1053726" y="3255639"/>
            <a:ext cx="2802248" cy="537677"/>
            <a:chOff x="1053726" y="2802411"/>
            <a:chExt cx="2802248" cy="53767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C7E0111-6812-461B-ADCE-F0F4A4840439}"/>
                </a:ext>
              </a:extLst>
            </p:cNvPr>
            <p:cNvSpPr/>
            <p:nvPr/>
          </p:nvSpPr>
          <p:spPr>
            <a:xfrm>
              <a:off x="1053726" y="2802411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02A574-22A6-441E-9861-908646268D93}"/>
                </a:ext>
              </a:extLst>
            </p:cNvPr>
            <p:cNvSpPr txBox="1"/>
            <p:nvPr/>
          </p:nvSpPr>
          <p:spPr>
            <a:xfrm>
              <a:off x="1138299" y="2871195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7F0879E-4E3B-4C9F-ADDC-AACE37202226}"/>
                </a:ext>
              </a:extLst>
            </p:cNvPr>
            <p:cNvCxnSpPr>
              <a:cxnSpLocks/>
              <a:stCxn id="9" idx="3"/>
              <a:endCxn id="23" idx="1"/>
            </p:cNvCxnSpPr>
            <p:nvPr/>
          </p:nvCxnSpPr>
          <p:spPr>
            <a:xfrm>
              <a:off x="2306824" y="3071250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901E459-3F3A-4F35-B358-C81E29778F5E}"/>
                </a:ext>
              </a:extLst>
            </p:cNvPr>
            <p:cNvSpPr/>
            <p:nvPr/>
          </p:nvSpPr>
          <p:spPr>
            <a:xfrm>
              <a:off x="2513216" y="2802411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4A5B39-C5EC-4A47-808D-0D3F130E0F1C}"/>
                </a:ext>
              </a:extLst>
            </p:cNvPr>
            <p:cNvSpPr txBox="1"/>
            <p:nvPr/>
          </p:nvSpPr>
          <p:spPr>
            <a:xfrm>
              <a:off x="2602874" y="2871195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861CAB9-A70F-471F-8A71-F88D68DB5EFD}"/>
                </a:ext>
              </a:extLst>
            </p:cNvPr>
            <p:cNvSpPr txBox="1"/>
            <p:nvPr/>
          </p:nvSpPr>
          <p:spPr>
            <a:xfrm flipH="1">
              <a:off x="3810255" y="2871194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03DDFFC8-765C-4339-B752-C589B7C3F49D}"/>
              </a:ext>
            </a:extLst>
          </p:cNvPr>
          <p:cNvSpPr txBox="1"/>
          <p:nvPr/>
        </p:nvSpPr>
        <p:spPr>
          <a:xfrm>
            <a:off x="9609890" y="278620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C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5493D8A5-1BDF-495B-B020-EBD9D2B949DE}"/>
              </a:ext>
            </a:extLst>
          </p:cNvPr>
          <p:cNvGrpSpPr/>
          <p:nvPr/>
        </p:nvGrpSpPr>
        <p:grpSpPr>
          <a:xfrm>
            <a:off x="8417731" y="3255639"/>
            <a:ext cx="2802248" cy="537677"/>
            <a:chOff x="8417731" y="2802411"/>
            <a:chExt cx="2802248" cy="537677"/>
          </a:xfrm>
        </p:grpSpPr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016684B5-878A-4485-B95B-92EE383EA900}"/>
                </a:ext>
              </a:extLst>
            </p:cNvPr>
            <p:cNvSpPr/>
            <p:nvPr/>
          </p:nvSpPr>
          <p:spPr>
            <a:xfrm>
              <a:off x="8417731" y="2802411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1D18861-F524-4CB7-9C81-A672B56AA775}"/>
                </a:ext>
              </a:extLst>
            </p:cNvPr>
            <p:cNvSpPr txBox="1"/>
            <p:nvPr/>
          </p:nvSpPr>
          <p:spPr>
            <a:xfrm>
              <a:off x="8502304" y="2871195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B3B35FEC-578B-4249-9436-20E8CF77227B}"/>
                </a:ext>
              </a:extLst>
            </p:cNvPr>
            <p:cNvCxnSpPr>
              <a:cxnSpLocks/>
              <a:stCxn id="86" idx="3"/>
              <a:endCxn id="89" idx="1"/>
            </p:cNvCxnSpPr>
            <p:nvPr/>
          </p:nvCxnSpPr>
          <p:spPr>
            <a:xfrm>
              <a:off x="9670829" y="3071250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5DEA478-B567-404A-BE4C-815ED61B1929}"/>
                </a:ext>
              </a:extLst>
            </p:cNvPr>
            <p:cNvSpPr/>
            <p:nvPr/>
          </p:nvSpPr>
          <p:spPr>
            <a:xfrm>
              <a:off x="9877221" y="2802411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DD25033-8019-42D9-866B-9F50A35360DD}"/>
                </a:ext>
              </a:extLst>
            </p:cNvPr>
            <p:cNvSpPr txBox="1"/>
            <p:nvPr/>
          </p:nvSpPr>
          <p:spPr>
            <a:xfrm>
              <a:off x="9966879" y="2871195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A9366F6-9794-4FCE-9AD1-8EB71793C7BE}"/>
                </a:ext>
              </a:extLst>
            </p:cNvPr>
            <p:cNvSpPr txBox="1"/>
            <p:nvPr/>
          </p:nvSpPr>
          <p:spPr>
            <a:xfrm flipH="1">
              <a:off x="11174260" y="2871194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8F68D654-8472-44F8-ADFD-8A483678F0A5}"/>
              </a:ext>
            </a:extLst>
          </p:cNvPr>
          <p:cNvSpPr txBox="1"/>
          <p:nvPr/>
        </p:nvSpPr>
        <p:spPr>
          <a:xfrm>
            <a:off x="5927887" y="278620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B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F00DD64-CD98-48A0-8E4F-96EE50DD6AE9}"/>
              </a:ext>
            </a:extLst>
          </p:cNvPr>
          <p:cNvGrpSpPr/>
          <p:nvPr/>
        </p:nvGrpSpPr>
        <p:grpSpPr>
          <a:xfrm>
            <a:off x="4735728" y="3255639"/>
            <a:ext cx="2802248" cy="537677"/>
            <a:chOff x="4735728" y="2802411"/>
            <a:chExt cx="2802248" cy="537677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2031E0EE-B2C3-4C15-9491-5B42A1FDA3F3}"/>
                </a:ext>
              </a:extLst>
            </p:cNvPr>
            <p:cNvSpPr/>
            <p:nvPr/>
          </p:nvSpPr>
          <p:spPr>
            <a:xfrm>
              <a:off x="4735728" y="2802411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BCA1D47-6232-486F-9CCD-D43D6A478D6F}"/>
                </a:ext>
              </a:extLst>
            </p:cNvPr>
            <p:cNvSpPr txBox="1"/>
            <p:nvPr/>
          </p:nvSpPr>
          <p:spPr>
            <a:xfrm>
              <a:off x="4820301" y="2871195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B2BF03B5-D8BA-43B5-8277-5EE248BAD99C}"/>
                </a:ext>
              </a:extLst>
            </p:cNvPr>
            <p:cNvCxnSpPr>
              <a:cxnSpLocks/>
              <a:stCxn id="118" idx="3"/>
              <a:endCxn id="121" idx="1"/>
            </p:cNvCxnSpPr>
            <p:nvPr/>
          </p:nvCxnSpPr>
          <p:spPr>
            <a:xfrm>
              <a:off x="5988826" y="3071250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59F5D7D0-1D9C-432B-A17B-AD4EEC36E8C1}"/>
                </a:ext>
              </a:extLst>
            </p:cNvPr>
            <p:cNvSpPr/>
            <p:nvPr/>
          </p:nvSpPr>
          <p:spPr>
            <a:xfrm>
              <a:off x="6195218" y="2802411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8B914D7-8867-40AF-BC47-9A71E0F92140}"/>
                </a:ext>
              </a:extLst>
            </p:cNvPr>
            <p:cNvSpPr txBox="1"/>
            <p:nvPr/>
          </p:nvSpPr>
          <p:spPr>
            <a:xfrm>
              <a:off x="6284876" y="2871195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DEF1FFA-5A33-42D9-B030-21EA04B91090}"/>
                </a:ext>
              </a:extLst>
            </p:cNvPr>
            <p:cNvSpPr txBox="1"/>
            <p:nvPr/>
          </p:nvSpPr>
          <p:spPr>
            <a:xfrm flipH="1">
              <a:off x="7492257" y="2871194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477A5D4B-A36C-48C3-8270-41AF05CFA8A6}"/>
              </a:ext>
            </a:extLst>
          </p:cNvPr>
          <p:cNvSpPr txBox="1"/>
          <p:nvPr/>
        </p:nvSpPr>
        <p:spPr>
          <a:xfrm>
            <a:off x="2234003" y="4733248"/>
            <a:ext cx="375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D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4781F1FA-C014-4E46-9C30-9D40BA040D4B}"/>
              </a:ext>
            </a:extLst>
          </p:cNvPr>
          <p:cNvGrpSpPr/>
          <p:nvPr/>
        </p:nvGrpSpPr>
        <p:grpSpPr>
          <a:xfrm>
            <a:off x="1055470" y="5202686"/>
            <a:ext cx="2802248" cy="537677"/>
            <a:chOff x="1055470" y="4749458"/>
            <a:chExt cx="2802248" cy="537677"/>
          </a:xfrm>
        </p:grpSpPr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64C23929-1D2B-4D16-98CB-084D1BAF7529}"/>
                </a:ext>
              </a:extLst>
            </p:cNvPr>
            <p:cNvSpPr/>
            <p:nvPr/>
          </p:nvSpPr>
          <p:spPr>
            <a:xfrm>
              <a:off x="1055470" y="4749458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6BCD898-77BB-469C-ABE1-641EFE7EEB1E}"/>
                </a:ext>
              </a:extLst>
            </p:cNvPr>
            <p:cNvSpPr txBox="1"/>
            <p:nvPr/>
          </p:nvSpPr>
          <p:spPr>
            <a:xfrm>
              <a:off x="1140043" y="4818242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36" name="직선 연결선 135">
              <a:extLst>
                <a:ext uri="{FF2B5EF4-FFF2-40B4-BE49-F238E27FC236}">
                  <a16:creationId xmlns:a16="http://schemas.microsoft.com/office/drawing/2014/main" id="{234035EF-5168-48B4-9470-D4D8FD50D833}"/>
                </a:ext>
              </a:extLst>
            </p:cNvPr>
            <p:cNvCxnSpPr>
              <a:cxnSpLocks/>
              <a:stCxn id="134" idx="3"/>
              <a:endCxn id="137" idx="1"/>
            </p:cNvCxnSpPr>
            <p:nvPr/>
          </p:nvCxnSpPr>
          <p:spPr>
            <a:xfrm>
              <a:off x="2308568" y="5018297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9FDCE8F-45D3-4EA1-83D3-8E6AEA72B430}"/>
                </a:ext>
              </a:extLst>
            </p:cNvPr>
            <p:cNvSpPr/>
            <p:nvPr/>
          </p:nvSpPr>
          <p:spPr>
            <a:xfrm>
              <a:off x="2514960" y="4749458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248340C-BA8E-462F-B7CE-5D5937FCE638}"/>
                </a:ext>
              </a:extLst>
            </p:cNvPr>
            <p:cNvSpPr txBox="1"/>
            <p:nvPr/>
          </p:nvSpPr>
          <p:spPr>
            <a:xfrm>
              <a:off x="2604618" y="4818242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C3C005A-85C2-4334-BD57-28BB3C41C764}"/>
                </a:ext>
              </a:extLst>
            </p:cNvPr>
            <p:cNvSpPr txBox="1"/>
            <p:nvPr/>
          </p:nvSpPr>
          <p:spPr>
            <a:xfrm flipH="1">
              <a:off x="3811999" y="4818241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4402FCBB-F8CF-49E4-9B93-16A2C0F91676}"/>
              </a:ext>
            </a:extLst>
          </p:cNvPr>
          <p:cNvSpPr txBox="1"/>
          <p:nvPr/>
        </p:nvSpPr>
        <p:spPr>
          <a:xfrm>
            <a:off x="9626061" y="4733248"/>
            <a:ext cx="319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F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26D23343-B45D-4092-B195-3D83CB60B4FA}"/>
              </a:ext>
            </a:extLst>
          </p:cNvPr>
          <p:cNvGrpSpPr/>
          <p:nvPr/>
        </p:nvGrpSpPr>
        <p:grpSpPr>
          <a:xfrm>
            <a:off x="8419475" y="5202686"/>
            <a:ext cx="2802248" cy="537677"/>
            <a:chOff x="8419475" y="4749458"/>
            <a:chExt cx="2802248" cy="537677"/>
          </a:xfrm>
        </p:grpSpPr>
        <p:sp>
          <p:nvSpPr>
            <p:cNvPr id="142" name="직사각형 141">
              <a:extLst>
                <a:ext uri="{FF2B5EF4-FFF2-40B4-BE49-F238E27FC236}">
                  <a16:creationId xmlns:a16="http://schemas.microsoft.com/office/drawing/2014/main" id="{E9E6E405-7A6B-4FF3-8BD5-74E3FB87D5E3}"/>
                </a:ext>
              </a:extLst>
            </p:cNvPr>
            <p:cNvSpPr/>
            <p:nvPr/>
          </p:nvSpPr>
          <p:spPr>
            <a:xfrm>
              <a:off x="8419475" y="4749458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38A55B07-B0C5-439D-90CC-41F57108E733}"/>
                </a:ext>
              </a:extLst>
            </p:cNvPr>
            <p:cNvSpPr txBox="1"/>
            <p:nvPr/>
          </p:nvSpPr>
          <p:spPr>
            <a:xfrm>
              <a:off x="8504048" y="4818242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B47E17AD-62A7-456D-AEF4-98D6E42DFCB9}"/>
                </a:ext>
              </a:extLst>
            </p:cNvPr>
            <p:cNvCxnSpPr>
              <a:cxnSpLocks/>
              <a:stCxn id="142" idx="3"/>
              <a:endCxn id="145" idx="1"/>
            </p:cNvCxnSpPr>
            <p:nvPr/>
          </p:nvCxnSpPr>
          <p:spPr>
            <a:xfrm>
              <a:off x="9672573" y="5018297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7929C759-E449-4C62-BE51-7130A9CA00E6}"/>
                </a:ext>
              </a:extLst>
            </p:cNvPr>
            <p:cNvSpPr/>
            <p:nvPr/>
          </p:nvSpPr>
          <p:spPr>
            <a:xfrm>
              <a:off x="9878965" y="4749458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38F4E3F-52B3-488A-B0FA-7A0386723E9E}"/>
                </a:ext>
              </a:extLst>
            </p:cNvPr>
            <p:cNvSpPr txBox="1"/>
            <p:nvPr/>
          </p:nvSpPr>
          <p:spPr>
            <a:xfrm>
              <a:off x="9968623" y="4818242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15615AC-204A-4149-ABE3-582D273552E6}"/>
                </a:ext>
              </a:extLst>
            </p:cNvPr>
            <p:cNvSpPr txBox="1"/>
            <p:nvPr/>
          </p:nvSpPr>
          <p:spPr>
            <a:xfrm flipH="1">
              <a:off x="11176004" y="4818241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20951A0B-1EA9-48BC-B536-F2EF0913C90B}"/>
              </a:ext>
            </a:extLst>
          </p:cNvPr>
          <p:cNvSpPr txBox="1"/>
          <p:nvPr/>
        </p:nvSpPr>
        <p:spPr>
          <a:xfrm>
            <a:off x="5940712" y="4733248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E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1DBBE2EB-2FF4-49F7-B817-C5B142E10337}"/>
              </a:ext>
            </a:extLst>
          </p:cNvPr>
          <p:cNvGrpSpPr/>
          <p:nvPr/>
        </p:nvGrpSpPr>
        <p:grpSpPr>
          <a:xfrm>
            <a:off x="4735728" y="5202686"/>
            <a:ext cx="2802248" cy="537677"/>
            <a:chOff x="4735728" y="4749458"/>
            <a:chExt cx="2802248" cy="537677"/>
          </a:xfrm>
        </p:grpSpPr>
        <p:sp>
          <p:nvSpPr>
            <p:cNvPr id="150" name="직사각형 149">
              <a:extLst>
                <a:ext uri="{FF2B5EF4-FFF2-40B4-BE49-F238E27FC236}">
                  <a16:creationId xmlns:a16="http://schemas.microsoft.com/office/drawing/2014/main" id="{76DF5ED7-4848-4203-B5C7-78058474BC95}"/>
                </a:ext>
              </a:extLst>
            </p:cNvPr>
            <p:cNvSpPr/>
            <p:nvPr/>
          </p:nvSpPr>
          <p:spPr>
            <a:xfrm>
              <a:off x="4735728" y="4749458"/>
              <a:ext cx="1253098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4925F99A-3655-48FD-B3C6-BBAC8B691124}"/>
                </a:ext>
              </a:extLst>
            </p:cNvPr>
            <p:cNvSpPr txBox="1"/>
            <p:nvPr/>
          </p:nvSpPr>
          <p:spPr>
            <a:xfrm>
              <a:off x="4820301" y="4818242"/>
              <a:ext cx="10839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0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746A4E71-3668-4C98-93E6-420DB81373AF}"/>
                </a:ext>
              </a:extLst>
            </p:cNvPr>
            <p:cNvCxnSpPr>
              <a:cxnSpLocks/>
              <a:stCxn id="150" idx="3"/>
              <a:endCxn id="153" idx="1"/>
            </p:cNvCxnSpPr>
            <p:nvPr/>
          </p:nvCxnSpPr>
          <p:spPr>
            <a:xfrm>
              <a:off x="5988826" y="5018297"/>
              <a:ext cx="206392" cy="0"/>
            </a:xfrm>
            <a:prstGeom prst="line">
              <a:avLst/>
            </a:prstGeom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B902A0C8-F4C0-44FB-9E30-EE0F5EE5D105}"/>
                </a:ext>
              </a:extLst>
            </p:cNvPr>
            <p:cNvSpPr/>
            <p:nvPr/>
          </p:nvSpPr>
          <p:spPr>
            <a:xfrm>
              <a:off x="6195218" y="4749458"/>
              <a:ext cx="1253100" cy="537677"/>
            </a:xfrm>
            <a:prstGeom prst="rect">
              <a:avLst/>
            </a:prstGeom>
            <a:no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F0C5EAD-02E1-4BC4-B430-C8A0CDD8BD00}"/>
                </a:ext>
              </a:extLst>
            </p:cNvPr>
            <p:cNvSpPr txBox="1"/>
            <p:nvPr/>
          </p:nvSpPr>
          <p:spPr>
            <a:xfrm>
              <a:off x="6284876" y="4818242"/>
              <a:ext cx="1083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>
                      <a:lumMod val="85000"/>
                    </a:schemeClr>
                  </a:solidFill>
                </a:rPr>
                <a:t>Block 1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73B5A669-A3DC-4858-9EA3-A9949CF6A8BB}"/>
                </a:ext>
              </a:extLst>
            </p:cNvPr>
            <p:cNvSpPr txBox="1"/>
            <p:nvPr/>
          </p:nvSpPr>
          <p:spPr>
            <a:xfrm flipH="1">
              <a:off x="7492257" y="4818241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Open Sans" panose="020B0606030504020204" pitchFamily="34" charset="0"/>
                </a:rPr>
                <a:t>⋯</a:t>
              </a:r>
              <a:endParaRPr lang="ko-KR" altLang="en-US" sz="20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56" name="내용 개체 틀 1">
            <a:extLst>
              <a:ext uri="{FF2B5EF4-FFF2-40B4-BE49-F238E27FC236}">
                <a16:creationId xmlns:a16="http://schemas.microsoft.com/office/drawing/2014/main" id="{7C274022-090D-4992-9470-E627FC3DB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122896"/>
          </a:xfrm>
        </p:spPr>
        <p:txBody>
          <a:bodyPr>
            <a:normAutofit/>
          </a:bodyPr>
          <a:lstStyle/>
          <a:p>
            <a:r>
              <a:rPr lang="ko-KR" altLang="en-US" dirty="0"/>
              <a:t>블록체인은 분산원장 기술</a:t>
            </a:r>
            <a:r>
              <a:rPr lang="en-US" altLang="ko-KR" dirty="0"/>
              <a:t> (DTL; Distributed Ledger Technology)</a:t>
            </a:r>
          </a:p>
          <a:p>
            <a:pPr lvl="1"/>
            <a:r>
              <a:rPr lang="ko-KR" altLang="en-US" dirty="0"/>
              <a:t>참여자들 모두 블록체인의 복사본을 가짐</a:t>
            </a:r>
            <a:endParaRPr lang="en-US" altLang="ko-KR" dirty="0"/>
          </a:p>
          <a:p>
            <a:pPr lvl="1"/>
            <a:r>
              <a:rPr lang="ko-KR" altLang="en-US" dirty="0"/>
              <a:t>참여자들은 각자 블록체인을 검증</a:t>
            </a:r>
          </a:p>
        </p:txBody>
      </p:sp>
    </p:spTree>
    <p:extLst>
      <p:ext uri="{BB962C8B-B14F-4D97-AF65-F5344CB8AC3E}">
        <p14:creationId xmlns:p14="http://schemas.microsoft.com/office/powerpoint/2010/main" val="371061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" grpId="0"/>
      <p:bldP spid="85" grpId="0"/>
      <p:bldP spid="117" grpId="0"/>
      <p:bldP spid="133" grpId="0"/>
      <p:bldP spid="141" grpId="0"/>
      <p:bldP spid="14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773BEAD-1611-4ED3-B248-EA97C7D17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Bitcoin - 3.Timestamp Server</a:t>
            </a:r>
          </a:p>
          <a:p>
            <a:pPr indent="0">
              <a:buNone/>
            </a:pPr>
            <a:r>
              <a:rPr lang="en-US" altLang="ko-KR" sz="1600" dirty="0"/>
              <a:t>The solution we propose begins with a timestamp server. A timestamp server works by taking a </a:t>
            </a:r>
            <a:r>
              <a:rPr lang="en-US" altLang="ko-KR" sz="1600" dirty="0">
                <a:solidFill>
                  <a:srgbClr val="FFC700"/>
                </a:solidFill>
              </a:rPr>
              <a:t>hash</a:t>
            </a:r>
            <a:r>
              <a:rPr lang="en-US" altLang="ko-KR" sz="1600" dirty="0"/>
              <a:t> of a </a:t>
            </a:r>
            <a:r>
              <a:rPr lang="en-US" altLang="ko-KR" sz="1600" dirty="0">
                <a:solidFill>
                  <a:srgbClr val="00C8EB"/>
                </a:solidFill>
              </a:rPr>
              <a:t>block</a:t>
            </a:r>
            <a:r>
              <a:rPr lang="en-US" altLang="ko-KR" sz="1600" dirty="0"/>
              <a:t> of </a:t>
            </a:r>
            <a:r>
              <a:rPr lang="en-US" altLang="ko-KR" sz="1600" dirty="0">
                <a:solidFill>
                  <a:srgbClr val="FFC700"/>
                </a:solidFill>
              </a:rPr>
              <a:t>items</a:t>
            </a:r>
            <a:r>
              <a:rPr lang="en-US" altLang="ko-KR" sz="1600" dirty="0"/>
              <a:t> to be timestamped and </a:t>
            </a:r>
            <a:r>
              <a:rPr lang="en-US" altLang="ko-KR" sz="1600" dirty="0">
                <a:solidFill>
                  <a:srgbClr val="00C8EB"/>
                </a:solidFill>
              </a:rPr>
              <a:t>widely publish</a:t>
            </a:r>
            <a:r>
              <a:rPr lang="en-US" altLang="ko-KR" sz="1600" dirty="0"/>
              <a:t>ing the hash, such as in a newspaper or Usenet post [2-5]. The timestamp proves that the </a:t>
            </a:r>
            <a:r>
              <a:rPr lang="en-US" altLang="ko-KR" sz="1600" dirty="0">
                <a:solidFill>
                  <a:srgbClr val="FFC700"/>
                </a:solidFill>
              </a:rPr>
              <a:t>data must have existed at the time</a:t>
            </a:r>
            <a:r>
              <a:rPr lang="en-US" altLang="ko-KR" sz="1600" dirty="0"/>
              <a:t>, obviously, in order to get into the hash. Each timestamp </a:t>
            </a:r>
            <a:r>
              <a:rPr lang="en-US" altLang="ko-KR" sz="1600" dirty="0">
                <a:solidFill>
                  <a:srgbClr val="FFC700"/>
                </a:solidFill>
              </a:rPr>
              <a:t>includes the previous</a:t>
            </a:r>
            <a:r>
              <a:rPr lang="en-US" altLang="ko-KR" sz="1600" dirty="0"/>
              <a:t> timestamp </a:t>
            </a:r>
            <a:r>
              <a:rPr lang="en-US" altLang="ko-KR" sz="1600" dirty="0">
                <a:solidFill>
                  <a:srgbClr val="FFC700"/>
                </a:solidFill>
              </a:rPr>
              <a:t>in its hash</a:t>
            </a:r>
            <a:r>
              <a:rPr lang="en-US" altLang="ko-KR" sz="1600" dirty="0"/>
              <a:t>, forming a </a:t>
            </a:r>
            <a:r>
              <a:rPr lang="en-US" altLang="ko-KR" sz="1600" dirty="0">
                <a:solidFill>
                  <a:srgbClr val="00C8EB"/>
                </a:solidFill>
              </a:rPr>
              <a:t>chain</a:t>
            </a:r>
            <a:r>
              <a:rPr lang="en-US" altLang="ko-KR" sz="1600" dirty="0"/>
              <a:t>, with each additional timestamp reinforcing the ones before it.</a:t>
            </a:r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00" dirty="0"/>
          </a:p>
          <a:p>
            <a:pPr indent="0">
              <a:buNone/>
            </a:pPr>
            <a:r>
              <a:rPr lang="ko-KR" altLang="en-US" sz="1600" dirty="0"/>
              <a:t>우리가 제안하는 해법은 타임스탬프 서버로 시작한다</a:t>
            </a:r>
            <a:r>
              <a:rPr lang="en-US" altLang="ko-KR" sz="1600" dirty="0"/>
              <a:t>. </a:t>
            </a:r>
            <a:r>
              <a:rPr lang="ko-KR" altLang="en-US" sz="1600" dirty="0"/>
              <a:t>타임스탬프 서버는 타임스탬프가 찍힌 </a:t>
            </a:r>
            <a:r>
              <a:rPr lang="ko-KR" altLang="en-US" sz="1600" dirty="0">
                <a:solidFill>
                  <a:srgbClr val="FFC700"/>
                </a:solidFill>
              </a:rPr>
              <a:t>항목</a:t>
            </a:r>
            <a:r>
              <a:rPr lang="ko-KR" altLang="en-US" sz="1600" dirty="0"/>
              <a:t> </a:t>
            </a:r>
            <a:r>
              <a:rPr lang="ko-KR" altLang="en-US" sz="1600" dirty="0">
                <a:solidFill>
                  <a:srgbClr val="00C8EB"/>
                </a:solidFill>
              </a:rPr>
              <a:t>블록</a:t>
            </a:r>
            <a:r>
              <a:rPr lang="ko-KR" altLang="en-US" sz="1600" dirty="0"/>
              <a:t>의 </a:t>
            </a:r>
            <a:r>
              <a:rPr lang="ko-KR" altLang="en-US" sz="1600" dirty="0">
                <a:solidFill>
                  <a:srgbClr val="FFC700"/>
                </a:solidFill>
              </a:rPr>
              <a:t>해시</a:t>
            </a:r>
            <a:r>
              <a:rPr lang="ko-KR" altLang="en-US" sz="1600" dirty="0"/>
              <a:t>를 가져가 그 해시를 신문이나 유즈넷 게시물</a:t>
            </a:r>
            <a:r>
              <a:rPr lang="en-US" altLang="ko-KR" sz="1600" dirty="0"/>
              <a:t>[2-5]</a:t>
            </a:r>
            <a:r>
              <a:rPr lang="ko-KR" altLang="en-US" sz="1600" dirty="0"/>
              <a:t>처럼 </a:t>
            </a:r>
            <a:r>
              <a:rPr lang="ko-KR" altLang="en-US" sz="1600" dirty="0">
                <a:solidFill>
                  <a:srgbClr val="00C8EB"/>
                </a:solidFill>
              </a:rPr>
              <a:t>널리 배포</a:t>
            </a:r>
            <a:r>
              <a:rPr lang="ko-KR" altLang="en-US" sz="1600" dirty="0"/>
              <a:t>하는 식으로 작동한다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 타임스탬프는 그 </a:t>
            </a:r>
            <a:r>
              <a:rPr lang="ko-KR" altLang="en-US" sz="1600" dirty="0">
                <a:solidFill>
                  <a:srgbClr val="FFC700"/>
                </a:solidFill>
              </a:rPr>
              <a:t>데이터가</a:t>
            </a:r>
            <a:r>
              <a:rPr lang="en-US" altLang="ko-KR" sz="1600" dirty="0"/>
              <a:t>, </a:t>
            </a:r>
            <a:r>
              <a:rPr lang="ko-KR" altLang="en-US" sz="1600" dirty="0"/>
              <a:t>명백히</a:t>
            </a:r>
            <a:r>
              <a:rPr lang="en-US" altLang="ko-KR" sz="1600" dirty="0"/>
              <a:t>, </a:t>
            </a:r>
            <a:r>
              <a:rPr lang="ko-KR" altLang="en-US" sz="1600" dirty="0"/>
              <a:t>해시</a:t>
            </a:r>
            <a:r>
              <a:rPr lang="en-US" altLang="ko-KR" sz="1600" dirty="0"/>
              <a:t>(</a:t>
            </a:r>
            <a:r>
              <a:rPr lang="ko-KR" altLang="en-US" sz="1600" dirty="0"/>
              <a:t>과정</a:t>
            </a:r>
            <a:r>
              <a:rPr lang="en-US" altLang="ko-KR" sz="1600" dirty="0"/>
              <a:t>)</a:t>
            </a:r>
            <a:r>
              <a:rPr lang="ko-KR" altLang="en-US" sz="1600" dirty="0"/>
              <a:t>에 들어가기 위해 </a:t>
            </a:r>
            <a:r>
              <a:rPr lang="ko-KR" altLang="en-US" sz="1600" dirty="0">
                <a:solidFill>
                  <a:srgbClr val="FFC700"/>
                </a:solidFill>
              </a:rPr>
              <a:t>해당 시각부터 존재했음을 증명</a:t>
            </a:r>
            <a:r>
              <a:rPr lang="ko-KR" altLang="en-US" sz="1600" dirty="0"/>
              <a:t>한다</a:t>
            </a:r>
            <a:r>
              <a:rPr lang="en-US" altLang="ko-KR" sz="1600" dirty="0"/>
              <a:t>. </a:t>
            </a:r>
            <a:r>
              <a:rPr lang="ko-KR" altLang="en-US" sz="1600" dirty="0"/>
              <a:t>각 타임스탬프는 </a:t>
            </a:r>
            <a:r>
              <a:rPr lang="ko-KR" altLang="en-US" sz="1600" dirty="0">
                <a:solidFill>
                  <a:srgbClr val="FFC700"/>
                </a:solidFill>
              </a:rPr>
              <a:t>그 해시 안 에 먼젓번 타임스탬프를 포함</a:t>
            </a:r>
            <a:r>
              <a:rPr lang="ko-KR" altLang="en-US" sz="1600" dirty="0"/>
              <a:t>하고</a:t>
            </a:r>
            <a:r>
              <a:rPr lang="en-US" altLang="ko-KR" sz="1600" dirty="0"/>
              <a:t>, </a:t>
            </a:r>
            <a:r>
              <a:rPr lang="ko-KR" altLang="en-US" sz="1600" dirty="0"/>
              <a:t>그에 앞선 것들을 하나씩 연장하는</a:t>
            </a:r>
            <a:r>
              <a:rPr lang="en-US" altLang="ko-KR" sz="1600" dirty="0"/>
              <a:t>(reinforcing the ones) </a:t>
            </a:r>
            <a:r>
              <a:rPr lang="ko-KR" altLang="en-US" sz="1600" dirty="0"/>
              <a:t>타임스탬프가 찍힌 </a:t>
            </a:r>
            <a:r>
              <a:rPr lang="ko-KR" altLang="en-US" sz="1600" dirty="0">
                <a:solidFill>
                  <a:srgbClr val="00C8EB"/>
                </a:solidFill>
              </a:rPr>
              <a:t>사슬</a:t>
            </a:r>
            <a:r>
              <a:rPr lang="ko-KR" altLang="en-US" sz="1600" dirty="0"/>
              <a:t>을 생성한다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6A3B86E-8B6B-4DBB-B29F-836AF3ABA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Timestamp Server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0C92A7-105E-4D56-B847-424FC1A68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964" y="5089921"/>
            <a:ext cx="4366667" cy="12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3ED0BB4-ACA3-47FC-827F-5209BAB225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219" y="2216858"/>
            <a:ext cx="4305561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150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027968-71C8-4113-8D55-A8DAA0990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14014"/>
          </a:xfrm>
        </p:spPr>
        <p:txBody>
          <a:bodyPr/>
          <a:lstStyle/>
          <a:p>
            <a:r>
              <a:rPr lang="ko-KR" altLang="en-US" dirty="0"/>
              <a:t>블록 높이</a:t>
            </a:r>
            <a:r>
              <a:rPr lang="en-US" altLang="ko-KR" dirty="0"/>
              <a:t>(height), </a:t>
            </a:r>
            <a:r>
              <a:rPr lang="ko-KR" altLang="en-US" dirty="0"/>
              <a:t>깊이</a:t>
            </a:r>
            <a:r>
              <a:rPr lang="en-US" altLang="ko-KR" dirty="0"/>
              <a:t>(depth), </a:t>
            </a:r>
            <a:r>
              <a:rPr lang="ko-KR" altLang="en-US" dirty="0" err="1"/>
              <a:t>컨펌</a:t>
            </a:r>
            <a:r>
              <a:rPr lang="en-US" altLang="ko-KR" dirty="0"/>
              <a:t>(confirmation)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2E1D4DB-FB82-4B6A-B297-ADE63CFFB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높이</a:t>
            </a:r>
            <a:r>
              <a:rPr lang="en-US" altLang="ko-KR" dirty="0"/>
              <a:t>(height), </a:t>
            </a:r>
            <a:r>
              <a:rPr lang="ko-KR" altLang="en-US" dirty="0"/>
              <a:t>깊이</a:t>
            </a:r>
            <a:r>
              <a:rPr lang="en-US" altLang="ko-KR" dirty="0"/>
              <a:t>(depth), </a:t>
            </a:r>
            <a:r>
              <a:rPr lang="ko-KR" altLang="en-US" dirty="0" err="1"/>
              <a:t>컴펌</a:t>
            </a:r>
            <a:r>
              <a:rPr lang="en-US" altLang="ko-KR" dirty="0"/>
              <a:t>(confirmation)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52EDBE1-C929-4309-A125-830F40E9B263}"/>
              </a:ext>
            </a:extLst>
          </p:cNvPr>
          <p:cNvSpPr/>
          <p:nvPr/>
        </p:nvSpPr>
        <p:spPr>
          <a:xfrm>
            <a:off x="1226774" y="5608397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0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85739-4DAB-4071-8724-1BB2ECD629DE}"/>
              </a:ext>
            </a:extLst>
          </p:cNvPr>
          <p:cNvSpPr/>
          <p:nvPr/>
        </p:nvSpPr>
        <p:spPr>
          <a:xfrm>
            <a:off x="1226774" y="4408718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8724DE-B9BF-470A-9B8D-21ECD0BB862F}"/>
              </a:ext>
            </a:extLst>
          </p:cNvPr>
          <p:cNvSpPr/>
          <p:nvPr/>
        </p:nvSpPr>
        <p:spPr>
          <a:xfrm>
            <a:off x="1226773" y="3186242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2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F0FACE-B0EC-40A1-A2CE-FC5EE17D64A4}"/>
              </a:ext>
            </a:extLst>
          </p:cNvPr>
          <p:cNvCxnSpPr>
            <a:stCxn id="5" idx="0"/>
            <a:endCxn id="6" idx="2"/>
          </p:cNvCxnSpPr>
          <p:nvPr/>
        </p:nvCxnSpPr>
        <p:spPr>
          <a:xfrm flipV="1">
            <a:off x="1699877" y="5354923"/>
            <a:ext cx="0" cy="25347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B73F12A-ECDC-4F3F-9770-7584AE07E3EF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H="1" flipV="1">
            <a:off x="1699876" y="4132447"/>
            <a:ext cx="1" cy="27627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885F43-BB04-4F59-BD4A-637C03416B61}"/>
              </a:ext>
            </a:extLst>
          </p:cNvPr>
          <p:cNvSpPr>
            <a:spLocks noChangeAspect="1"/>
          </p:cNvSpPr>
          <p:nvPr/>
        </p:nvSpPr>
        <p:spPr>
          <a:xfrm>
            <a:off x="527060" y="1141168"/>
            <a:ext cx="946205" cy="946800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0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A15AC6-4291-495F-9E99-E99E4ADD2BD3}"/>
              </a:ext>
            </a:extLst>
          </p:cNvPr>
          <p:cNvSpPr/>
          <p:nvPr/>
        </p:nvSpPr>
        <p:spPr>
          <a:xfrm>
            <a:off x="2060778" y="1149914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1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D62E54E-71D8-4A79-AA38-D7064298756A}"/>
              </a:ext>
            </a:extLst>
          </p:cNvPr>
          <p:cNvSpPr/>
          <p:nvPr/>
        </p:nvSpPr>
        <p:spPr>
          <a:xfrm>
            <a:off x="3594496" y="1146092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2</a:t>
            </a:r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4C1CD20-869B-4931-BD65-671B2209A966}"/>
              </a:ext>
            </a:extLst>
          </p:cNvPr>
          <p:cNvCxnSpPr>
            <a:cxnSpLocks/>
            <a:stCxn id="23" idx="1"/>
            <a:endCxn id="21" idx="3"/>
          </p:cNvCxnSpPr>
          <p:nvPr/>
        </p:nvCxnSpPr>
        <p:spPr>
          <a:xfrm flipH="1" flipV="1">
            <a:off x="1473265" y="1614568"/>
            <a:ext cx="587513" cy="8449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0D421615-6FA4-44E3-8417-DF0B59E6F5B2}"/>
              </a:ext>
            </a:extLst>
          </p:cNvPr>
          <p:cNvCxnSpPr>
            <a:cxnSpLocks/>
            <a:stCxn id="26" idx="1"/>
            <a:endCxn id="23" idx="3"/>
          </p:cNvCxnSpPr>
          <p:nvPr/>
        </p:nvCxnSpPr>
        <p:spPr>
          <a:xfrm flipH="1">
            <a:off x="3006983" y="1619195"/>
            <a:ext cx="587513" cy="382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CC90AE3D-0BE6-447B-9261-507CC1300D15}"/>
              </a:ext>
            </a:extLst>
          </p:cNvPr>
          <p:cNvSpPr/>
          <p:nvPr/>
        </p:nvSpPr>
        <p:spPr>
          <a:xfrm>
            <a:off x="1603410" y="2618297"/>
            <a:ext cx="192929" cy="32509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5B58A0-462F-4C63-851B-3B2FF08D30D8}"/>
              </a:ext>
            </a:extLst>
          </p:cNvPr>
          <p:cNvSpPr txBox="1"/>
          <p:nvPr/>
        </p:nvSpPr>
        <p:spPr>
          <a:xfrm>
            <a:off x="484582" y="3469534"/>
            <a:ext cx="74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latest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CC1060-50B8-4113-9BCF-8E84D0AAC266}"/>
              </a:ext>
            </a:extLst>
          </p:cNvPr>
          <p:cNvSpPr txBox="1"/>
          <p:nvPr/>
        </p:nvSpPr>
        <p:spPr>
          <a:xfrm>
            <a:off x="3696502" y="2100500"/>
            <a:ext cx="74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latest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8EF0D0-B9FE-4B33-B429-6791890FE04D}"/>
              </a:ext>
            </a:extLst>
          </p:cNvPr>
          <p:cNvSpPr txBox="1"/>
          <p:nvPr/>
        </p:nvSpPr>
        <p:spPr>
          <a:xfrm>
            <a:off x="2736197" y="261829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높이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734F11-C546-46AE-A0AA-75B54CE3DE1E}"/>
              </a:ext>
            </a:extLst>
          </p:cNvPr>
          <p:cNvSpPr txBox="1"/>
          <p:nvPr/>
        </p:nvSpPr>
        <p:spPr>
          <a:xfrm>
            <a:off x="2903710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0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D73FBD3-87C7-41FD-B7AC-90A136640DB3}"/>
              </a:ext>
            </a:extLst>
          </p:cNvPr>
          <p:cNvSpPr txBox="1"/>
          <p:nvPr/>
        </p:nvSpPr>
        <p:spPr>
          <a:xfrm>
            <a:off x="2903710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88C0090-A20E-4F32-B405-BAE638E2D916}"/>
              </a:ext>
            </a:extLst>
          </p:cNvPr>
          <p:cNvSpPr txBox="1"/>
          <p:nvPr/>
        </p:nvSpPr>
        <p:spPr>
          <a:xfrm>
            <a:off x="2903710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385EC96-02AD-4D4B-94FE-3D8717C7802F}"/>
              </a:ext>
            </a:extLst>
          </p:cNvPr>
          <p:cNvSpPr txBox="1"/>
          <p:nvPr/>
        </p:nvSpPr>
        <p:spPr>
          <a:xfrm>
            <a:off x="4182971" y="2618297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깊이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02DC35-7DA8-4EA1-8D43-5AFB470CDB3C}"/>
              </a:ext>
            </a:extLst>
          </p:cNvPr>
          <p:cNvSpPr txBox="1"/>
          <p:nvPr/>
        </p:nvSpPr>
        <p:spPr>
          <a:xfrm>
            <a:off x="4350485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E5AB28-43E8-454A-AD8D-259DA5F318C6}"/>
              </a:ext>
            </a:extLst>
          </p:cNvPr>
          <p:cNvSpPr txBox="1"/>
          <p:nvPr/>
        </p:nvSpPr>
        <p:spPr>
          <a:xfrm>
            <a:off x="4350485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5D0400-C8F5-4B2F-80D7-D3458544DDDC}"/>
              </a:ext>
            </a:extLst>
          </p:cNvPr>
          <p:cNvSpPr txBox="1"/>
          <p:nvPr/>
        </p:nvSpPr>
        <p:spPr>
          <a:xfrm>
            <a:off x="4350485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97ED79E-EAC4-4593-87E6-C29C887A794C}"/>
              </a:ext>
            </a:extLst>
          </p:cNvPr>
          <p:cNvSpPr txBox="1"/>
          <p:nvPr/>
        </p:nvSpPr>
        <p:spPr>
          <a:xfrm>
            <a:off x="3235310" y="261829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불변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614ED2-3240-4C43-BE9B-3B256730A9FA}"/>
              </a:ext>
            </a:extLst>
          </p:cNvPr>
          <p:cNvSpPr txBox="1"/>
          <p:nvPr/>
        </p:nvSpPr>
        <p:spPr>
          <a:xfrm>
            <a:off x="4703114" y="261623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가변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83C7171-5BC7-463C-A197-E50F12E4447D}"/>
              </a:ext>
            </a:extLst>
          </p:cNvPr>
          <p:cNvSpPr txBox="1"/>
          <p:nvPr/>
        </p:nvSpPr>
        <p:spPr>
          <a:xfrm>
            <a:off x="5403042" y="262207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컨펌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BF8880B-F308-4711-9599-6F10159EFB11}"/>
              </a:ext>
            </a:extLst>
          </p:cNvPr>
          <p:cNvSpPr/>
          <p:nvPr/>
        </p:nvSpPr>
        <p:spPr>
          <a:xfrm>
            <a:off x="7923097" y="5608397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0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89FC909A-36E7-4E96-B3BE-7E930C582A2C}"/>
              </a:ext>
            </a:extLst>
          </p:cNvPr>
          <p:cNvSpPr/>
          <p:nvPr/>
        </p:nvSpPr>
        <p:spPr>
          <a:xfrm>
            <a:off x="7923097" y="4408718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1</a:t>
            </a:r>
            <a:endParaRPr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F677896-D856-49AA-AC64-8DED3FD9900A}"/>
              </a:ext>
            </a:extLst>
          </p:cNvPr>
          <p:cNvSpPr/>
          <p:nvPr/>
        </p:nvSpPr>
        <p:spPr>
          <a:xfrm>
            <a:off x="7923096" y="3186242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2</a:t>
            </a:r>
            <a:endParaRPr lang="ko-KR" altLang="en-US" dirty="0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6C166381-0D53-4A16-816C-B7150C1D4160}"/>
              </a:ext>
            </a:extLst>
          </p:cNvPr>
          <p:cNvCxnSpPr>
            <a:stCxn id="53" idx="0"/>
            <a:endCxn id="54" idx="2"/>
          </p:cNvCxnSpPr>
          <p:nvPr/>
        </p:nvCxnSpPr>
        <p:spPr>
          <a:xfrm flipV="1">
            <a:off x="8396200" y="5354923"/>
            <a:ext cx="0" cy="25347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315829B-0732-410D-8301-52EC8A2CBF81}"/>
              </a:ext>
            </a:extLst>
          </p:cNvPr>
          <p:cNvCxnSpPr>
            <a:cxnSpLocks/>
            <a:stCxn id="54" idx="0"/>
            <a:endCxn id="55" idx="2"/>
          </p:cNvCxnSpPr>
          <p:nvPr/>
        </p:nvCxnSpPr>
        <p:spPr>
          <a:xfrm flipH="1" flipV="1">
            <a:off x="8396199" y="4132447"/>
            <a:ext cx="1" cy="27627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70ADF53-4102-4F1F-B62E-A57B87223511}"/>
              </a:ext>
            </a:extLst>
          </p:cNvPr>
          <p:cNvSpPr/>
          <p:nvPr/>
        </p:nvSpPr>
        <p:spPr>
          <a:xfrm>
            <a:off x="7919952" y="1963766"/>
            <a:ext cx="946205" cy="94620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Block 3</a:t>
            </a:r>
            <a:endParaRPr lang="ko-KR" altLang="en-US" dirty="0"/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B835735-E1F1-46C5-8B7E-47E6F0FBBA29}"/>
              </a:ext>
            </a:extLst>
          </p:cNvPr>
          <p:cNvCxnSpPr>
            <a:cxnSpLocks/>
            <a:stCxn id="55" idx="0"/>
            <a:endCxn id="58" idx="2"/>
          </p:cNvCxnSpPr>
          <p:nvPr/>
        </p:nvCxnSpPr>
        <p:spPr>
          <a:xfrm flipH="1" flipV="1">
            <a:off x="8393055" y="2909971"/>
            <a:ext cx="3144" cy="27627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8DA7883-8373-4FCC-9D95-B48651E83617}"/>
              </a:ext>
            </a:extLst>
          </p:cNvPr>
          <p:cNvSpPr txBox="1"/>
          <p:nvPr/>
        </p:nvSpPr>
        <p:spPr>
          <a:xfrm>
            <a:off x="7158246" y="2269264"/>
            <a:ext cx="74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latest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3" name="화살표: 아래쪽 62">
            <a:extLst>
              <a:ext uri="{FF2B5EF4-FFF2-40B4-BE49-F238E27FC236}">
                <a16:creationId xmlns:a16="http://schemas.microsoft.com/office/drawing/2014/main" id="{BE722756-0094-4F91-9F81-3736580F8C31}"/>
              </a:ext>
            </a:extLst>
          </p:cNvPr>
          <p:cNvSpPr/>
          <p:nvPr/>
        </p:nvSpPr>
        <p:spPr>
          <a:xfrm rot="16200000">
            <a:off x="6653721" y="3626816"/>
            <a:ext cx="192929" cy="32509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8BDD57-FB35-4119-91A7-BF9695ACFA9D}"/>
              </a:ext>
            </a:extLst>
          </p:cNvPr>
          <p:cNvSpPr txBox="1"/>
          <p:nvPr/>
        </p:nvSpPr>
        <p:spPr>
          <a:xfrm>
            <a:off x="9225231" y="137789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높이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96D1B47-EDBE-46B1-A8E3-D81C2F7176D5}"/>
              </a:ext>
            </a:extLst>
          </p:cNvPr>
          <p:cNvSpPr txBox="1"/>
          <p:nvPr/>
        </p:nvSpPr>
        <p:spPr>
          <a:xfrm>
            <a:off x="9392744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</a:rPr>
              <a:t>0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D4E18AA-922A-447C-A807-C0D9B0163524}"/>
              </a:ext>
            </a:extLst>
          </p:cNvPr>
          <p:cNvSpPr txBox="1"/>
          <p:nvPr/>
        </p:nvSpPr>
        <p:spPr>
          <a:xfrm>
            <a:off x="9392744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</a:rPr>
              <a:t>1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6C755FF-62CC-4E4E-9FF4-2FFD95C4F3AD}"/>
              </a:ext>
            </a:extLst>
          </p:cNvPr>
          <p:cNvSpPr txBox="1"/>
          <p:nvPr/>
        </p:nvSpPr>
        <p:spPr>
          <a:xfrm>
            <a:off x="9392744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</a:rPr>
              <a:t>2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E7DFA95-1DC6-4E93-8A14-7D02790020D3}"/>
              </a:ext>
            </a:extLst>
          </p:cNvPr>
          <p:cNvSpPr txBox="1"/>
          <p:nvPr/>
        </p:nvSpPr>
        <p:spPr>
          <a:xfrm>
            <a:off x="10672005" y="1377893"/>
            <a:ext cx="64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깊이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7D5F4A-1A73-4923-8B76-9AFE3DFC11C8}"/>
              </a:ext>
            </a:extLst>
          </p:cNvPr>
          <p:cNvSpPr txBox="1"/>
          <p:nvPr/>
        </p:nvSpPr>
        <p:spPr>
          <a:xfrm>
            <a:off x="10839519" y="589683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F296B"/>
                </a:solidFill>
              </a:rPr>
              <a:t>4</a:t>
            </a:r>
            <a:endParaRPr lang="ko-KR" altLang="en-US" dirty="0">
              <a:solidFill>
                <a:srgbClr val="EF296B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8E5A3DE-1C6F-4A49-A226-3329CC7B8123}"/>
              </a:ext>
            </a:extLst>
          </p:cNvPr>
          <p:cNvSpPr txBox="1"/>
          <p:nvPr/>
        </p:nvSpPr>
        <p:spPr>
          <a:xfrm>
            <a:off x="10839519" y="469715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F296B"/>
                </a:solidFill>
              </a:rPr>
              <a:t>3</a:t>
            </a:r>
            <a:endParaRPr lang="ko-KR" altLang="en-US" dirty="0">
              <a:solidFill>
                <a:srgbClr val="EF296B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B7E242-8DF3-4FF7-90C2-3D568D843C52}"/>
              </a:ext>
            </a:extLst>
          </p:cNvPr>
          <p:cNvSpPr txBox="1"/>
          <p:nvPr/>
        </p:nvSpPr>
        <p:spPr>
          <a:xfrm>
            <a:off x="10839519" y="34695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EF296B"/>
                </a:solidFill>
              </a:rPr>
              <a:t>2</a:t>
            </a:r>
            <a:endParaRPr lang="ko-KR" altLang="en-US" dirty="0">
              <a:solidFill>
                <a:srgbClr val="EF296B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43830D8-9CC1-477E-BCD9-D027713D42D8}"/>
              </a:ext>
            </a:extLst>
          </p:cNvPr>
          <p:cNvSpPr txBox="1"/>
          <p:nvPr/>
        </p:nvSpPr>
        <p:spPr>
          <a:xfrm>
            <a:off x="9392744" y="20961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50A31FC-51A7-4BF3-AB7A-8BD557C42FC4}"/>
              </a:ext>
            </a:extLst>
          </p:cNvPr>
          <p:cNvSpPr txBox="1"/>
          <p:nvPr/>
        </p:nvSpPr>
        <p:spPr>
          <a:xfrm>
            <a:off x="10839519" y="209611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775BE71-1E96-411E-A230-396B88ACF55F}"/>
              </a:ext>
            </a:extLst>
          </p:cNvPr>
          <p:cNvSpPr txBox="1"/>
          <p:nvPr/>
        </p:nvSpPr>
        <p:spPr>
          <a:xfrm>
            <a:off x="333246" y="2100089"/>
            <a:ext cx="13338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Genesis Block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0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9" grpId="0" animBg="1"/>
      <p:bldP spid="40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 animBg="1"/>
      <p:bldP spid="54" grpId="0" animBg="1"/>
      <p:bldP spid="55" grpId="0" animBg="1"/>
      <p:bldP spid="58" grpId="0" animBg="1"/>
      <p:bldP spid="62" grpId="0"/>
      <p:bldP spid="63" grpId="0" animBg="1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5" grpId="0"/>
      <p:bldP spid="7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6027D75-5E9E-427C-B9C4-139B225B6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B814C8-C764-4B4B-BFC5-0014B0A5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ko-KR" altLang="en-US" dirty="0" err="1"/>
              <a:t>블록헤더</a:t>
            </a:r>
            <a:r>
              <a:rPr lang="en-US" altLang="ko-KR" dirty="0"/>
              <a:t>, </a:t>
            </a:r>
            <a:r>
              <a:rPr lang="ko-KR" altLang="en-US" dirty="0"/>
              <a:t>이더리움 </a:t>
            </a:r>
            <a:r>
              <a:rPr lang="ko-KR" altLang="en-US" dirty="0" err="1"/>
              <a:t>블록헤더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79B8012-44E6-467E-AB1F-A4D1FBABF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995363"/>
            <a:ext cx="6677973" cy="291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6943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773BEAD-1611-4ED3-B248-EA97C7D17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9. </a:t>
            </a:r>
            <a:r>
              <a:rPr lang="ko-KR" altLang="en-US" dirty="0"/>
              <a:t>가치 합치기와 나누기</a:t>
            </a:r>
            <a:endParaRPr lang="en-US" altLang="ko-KR" dirty="0"/>
          </a:p>
          <a:p>
            <a:pPr indent="0">
              <a:buNone/>
            </a:pPr>
            <a:r>
              <a:rPr lang="ko-KR" altLang="en-US" sz="1600" dirty="0"/>
              <a:t>화폐를 독립적으로 다루는 것은 가능하더라도</a:t>
            </a:r>
            <a:r>
              <a:rPr lang="en-US" altLang="ko-KR" sz="1600" dirty="0"/>
              <a:t>, </a:t>
            </a:r>
            <a:r>
              <a:rPr lang="ko-KR" altLang="en-US" sz="1600" dirty="0"/>
              <a:t>송금에 모든 푼돈</a:t>
            </a:r>
            <a:r>
              <a:rPr lang="en-US" altLang="ko-KR" sz="1600" dirty="0"/>
              <a:t>(every cent)</a:t>
            </a:r>
            <a:r>
              <a:rPr lang="ko-KR" altLang="en-US" sz="1600" dirty="0"/>
              <a:t>을 별도 거래로 만드는 건 무리한 일이다</a:t>
            </a:r>
            <a:r>
              <a:rPr lang="en-US" altLang="ko-KR" sz="1600" dirty="0"/>
              <a:t>. </a:t>
            </a:r>
            <a:r>
              <a:rPr lang="ko-KR" altLang="en-US" sz="1600" dirty="0">
                <a:solidFill>
                  <a:srgbClr val="DBAC7D"/>
                </a:solidFill>
              </a:rPr>
              <a:t>가치를 나누고 합칠 수 있도록</a:t>
            </a:r>
            <a:r>
              <a:rPr lang="en-US" altLang="ko-KR" sz="1600" dirty="0">
                <a:solidFill>
                  <a:srgbClr val="DBAC7D"/>
                </a:solidFill>
              </a:rPr>
              <a:t>, </a:t>
            </a:r>
            <a:r>
              <a:rPr lang="ko-KR" altLang="en-US" sz="1600" dirty="0">
                <a:solidFill>
                  <a:srgbClr val="00C8EB"/>
                </a:solidFill>
              </a:rPr>
              <a:t>거래는 복수의 입출금을 포함한다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일반적으로 입금은 더 큰 먼젓번 거래의 단수 입금 또는 더 작은 양을 결합한 복수 입금이며</a:t>
            </a:r>
            <a:r>
              <a:rPr lang="en-US" altLang="ko-KR" sz="1600" dirty="0"/>
              <a:t>, </a:t>
            </a:r>
            <a:r>
              <a:rPr lang="ko-KR" altLang="en-US" sz="1600" dirty="0"/>
              <a:t>출금은 지불용 출금 하나와 만일 있다면 송금인 </a:t>
            </a:r>
            <a:r>
              <a:rPr lang="en-US" altLang="ko-KR" sz="1600" dirty="0"/>
              <a:t>(sender)</a:t>
            </a:r>
            <a:r>
              <a:rPr lang="ko-KR" altLang="en-US" sz="1600" dirty="0"/>
              <a:t>에게 돌려줄 거스름돈 출금 하나</a:t>
            </a:r>
            <a:r>
              <a:rPr lang="en-US" altLang="ko-KR" sz="1600" dirty="0"/>
              <a:t>, </a:t>
            </a:r>
            <a:r>
              <a:rPr lang="ko-KR" altLang="en-US" sz="1600" dirty="0"/>
              <a:t>이렇게 많아야 둘이다</a:t>
            </a:r>
            <a:r>
              <a:rPr lang="en-US" altLang="ko-KR" sz="1600" dirty="0"/>
              <a:t>. </a:t>
            </a:r>
          </a:p>
          <a:p>
            <a:pPr indent="0">
              <a:buNone/>
            </a:pPr>
            <a:r>
              <a:rPr lang="ko-KR" altLang="en-US" sz="1600" dirty="0"/>
              <a:t>펼친 부채꼴</a:t>
            </a:r>
            <a:r>
              <a:rPr lang="en-US" altLang="ko-KR" sz="1600" dirty="0"/>
              <a:t>(fan-out)</a:t>
            </a:r>
            <a:r>
              <a:rPr lang="ko-KR" altLang="en-US" sz="1600" dirty="0"/>
              <a:t>처럼</a:t>
            </a:r>
            <a:r>
              <a:rPr lang="en-US" altLang="ko-KR" sz="1600" dirty="0"/>
              <a:t>, </a:t>
            </a:r>
            <a:r>
              <a:rPr lang="ko-KR" altLang="en-US" sz="1600" dirty="0"/>
              <a:t>거래가 여러 거래에 의존하고 그 여러 거래가 더 많은 거래에 의존하는 것은 문제가 되지 않는다는 것에 주목해야 한다</a:t>
            </a:r>
            <a:r>
              <a:rPr lang="en-US" altLang="ko-KR" sz="1600" dirty="0"/>
              <a:t>. </a:t>
            </a:r>
            <a:r>
              <a:rPr lang="ko-KR" altLang="en-US" sz="1600" dirty="0"/>
              <a:t>완전 독립된</a:t>
            </a:r>
            <a:r>
              <a:rPr lang="en-US" altLang="ko-KR" sz="1600" dirty="0"/>
              <a:t>(standalone) </a:t>
            </a:r>
            <a:r>
              <a:rPr lang="ko-KR" altLang="en-US" sz="1600" dirty="0"/>
              <a:t>거래 내역 사본을 추출해야 할 필요는 전혀 없다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400" dirty="0"/>
          </a:p>
          <a:p>
            <a:pPr indent="0">
              <a:buNone/>
            </a:pPr>
            <a:r>
              <a:rPr lang="en-US" altLang="ko-KR" dirty="0"/>
              <a:t>9. Combining and Splitting Value</a:t>
            </a:r>
          </a:p>
          <a:p>
            <a:pPr indent="0">
              <a:buNone/>
            </a:pPr>
            <a:r>
              <a:rPr lang="en-US" altLang="ko-KR" sz="1600" dirty="0"/>
              <a:t>Although it would be possible to handle coins individually, it would be unwieldy to make a separate transaction for every cent in a transfer. </a:t>
            </a:r>
            <a:r>
              <a:rPr lang="en-US" altLang="ko-KR" sz="1600" dirty="0">
                <a:solidFill>
                  <a:srgbClr val="DBAC7D"/>
                </a:solidFill>
              </a:rPr>
              <a:t>To allow value to be split and combined, </a:t>
            </a:r>
            <a:r>
              <a:rPr lang="en-US" altLang="ko-KR" sz="1600" dirty="0">
                <a:solidFill>
                  <a:srgbClr val="00C8EB"/>
                </a:solidFill>
              </a:rPr>
              <a:t>transactions contain multiple inputs and outputs</a:t>
            </a:r>
            <a:r>
              <a:rPr lang="en-US" altLang="ko-KR" sz="1600" dirty="0">
                <a:solidFill>
                  <a:srgbClr val="DBAC7D"/>
                </a:solidFill>
              </a:rPr>
              <a:t>.</a:t>
            </a:r>
            <a:r>
              <a:rPr lang="en-US" altLang="ko-KR" sz="1600" dirty="0"/>
              <a:t> Normally there will be either a single input from a larger previous transaction or multiple inputs combining smaller amounts, and at most two outputs: one for the payment, and one returning the change, if any, back to the sender.  </a:t>
            </a:r>
          </a:p>
          <a:p>
            <a:pPr indent="0">
              <a:buNone/>
            </a:pPr>
            <a:r>
              <a:rPr lang="en-US" altLang="ko-KR" sz="1600" dirty="0"/>
              <a:t>It should be noted that fan-out, where a transaction depends on several transactions, and those transactions depend on many more, is not a problem here. There is never the need to extract a complete standalone copy of a transaction's history.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6A3B86E-8B6B-4DBB-B29F-836AF3ABA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Timestamp Server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1D17A35-0CC3-491C-B592-E56070E56A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50" t="4098" r="9522" b="3421"/>
          <a:stretch/>
        </p:blipFill>
        <p:spPr>
          <a:xfrm>
            <a:off x="3506481" y="2720914"/>
            <a:ext cx="2589519" cy="156054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048CB1-FB74-4866-A119-6924D7DA19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92" b="2892"/>
          <a:stretch/>
        </p:blipFill>
        <p:spPr>
          <a:xfrm>
            <a:off x="6304538" y="2720914"/>
            <a:ext cx="2707700" cy="15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236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F422F16-A4CB-4243-81D2-77F6619D0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모델과 상태</a:t>
            </a:r>
            <a:r>
              <a:rPr lang="en-US" altLang="ko-KR" dirty="0"/>
              <a:t>(State)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51215-036B-49E9-A230-3D5826CDFC46}"/>
              </a:ext>
            </a:extLst>
          </p:cNvPr>
          <p:cNvSpPr txBox="1"/>
          <p:nvPr/>
        </p:nvSpPr>
        <p:spPr>
          <a:xfrm>
            <a:off x="2213737" y="664819"/>
            <a:ext cx="193187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>
                    <a:lumMod val="85000"/>
                  </a:schemeClr>
                </a:solidFill>
              </a:rPr>
              <a:t>UTXO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5C4EB-116F-41E5-981D-DFAADE741C3F}"/>
              </a:ext>
            </a:extLst>
          </p:cNvPr>
          <p:cNvSpPr txBox="1"/>
          <p:nvPr/>
        </p:nvSpPr>
        <p:spPr>
          <a:xfrm>
            <a:off x="6659032" y="664712"/>
            <a:ext cx="47093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>
                    <a:lumMod val="85000"/>
                  </a:schemeClr>
                </a:solidFill>
              </a:rPr>
              <a:t>Account-based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C26809-86C5-4D56-BC34-69D6660BCAAD}"/>
              </a:ext>
            </a:extLst>
          </p:cNvPr>
          <p:cNvSpPr txBox="1"/>
          <p:nvPr/>
        </p:nvSpPr>
        <p:spPr>
          <a:xfrm>
            <a:off x="1270591" y="1512633"/>
            <a:ext cx="381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>
                    <a:lumMod val="85000"/>
                  </a:schemeClr>
                </a:solidFill>
              </a:rPr>
              <a:t>(Unspent Transaction Output)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EE00849C-4D5A-4726-B13B-9AC3F65B0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425" y="2133816"/>
            <a:ext cx="5861576" cy="4571783"/>
          </a:xfrm>
        </p:spPr>
        <p:txBody>
          <a:bodyPr>
            <a:normAutofit/>
          </a:bodyPr>
          <a:lstStyle/>
          <a:p>
            <a:r>
              <a:rPr lang="ko-KR" altLang="en-US" dirty="0"/>
              <a:t>미사용 거래 출력 모델</a:t>
            </a:r>
            <a:endParaRPr lang="en-US" altLang="ko-KR" dirty="0"/>
          </a:p>
          <a:p>
            <a:r>
              <a:rPr lang="ko-KR" altLang="en-US" dirty="0"/>
              <a:t>블록체인 </a:t>
            </a:r>
            <a:r>
              <a:rPr lang="en-US" altLang="ko-KR" dirty="0"/>
              <a:t>(Distributed Ledger)</a:t>
            </a:r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잔액 조회</a:t>
            </a:r>
            <a:r>
              <a:rPr lang="en-US" altLang="ko-KR" dirty="0"/>
              <a:t>: </a:t>
            </a:r>
            <a:r>
              <a:rPr lang="ko-KR" altLang="en-US" dirty="0"/>
              <a:t>모든 블록의 트랜잭션 조회 필요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endParaRPr lang="en-US" altLang="ko-KR" sz="100" dirty="0"/>
          </a:p>
          <a:p>
            <a:pPr lvl="1"/>
            <a:r>
              <a:rPr lang="ko-KR" altLang="en-US" dirty="0"/>
              <a:t>잔액</a:t>
            </a:r>
            <a:r>
              <a:rPr lang="en-US" altLang="ko-KR" dirty="0"/>
              <a:t> = UTXO</a:t>
            </a:r>
            <a:r>
              <a:rPr lang="ko-KR" altLang="en-US" dirty="0"/>
              <a:t>의 합</a:t>
            </a:r>
            <a:r>
              <a:rPr lang="en-US" altLang="ko-KR" dirty="0"/>
              <a:t>,  A</a:t>
            </a:r>
            <a:r>
              <a:rPr lang="ko-KR" altLang="en-US" dirty="0"/>
              <a:t>의 잔액 </a:t>
            </a:r>
            <a:r>
              <a:rPr lang="en-US" altLang="ko-KR" dirty="0"/>
              <a:t>: 2 + 3 = 5 BTC</a:t>
            </a:r>
          </a:p>
        </p:txBody>
      </p:sp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9867B36A-7EE4-4315-893B-17206D4CBCD7}"/>
              </a:ext>
            </a:extLst>
          </p:cNvPr>
          <p:cNvSpPr txBox="1">
            <a:spLocks/>
          </p:cNvSpPr>
          <p:nvPr/>
        </p:nvSpPr>
        <p:spPr>
          <a:xfrm>
            <a:off x="6103572" y="2133817"/>
            <a:ext cx="58615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계정 기반 모델</a:t>
            </a:r>
            <a:endParaRPr lang="en-US" altLang="ko-KR" dirty="0"/>
          </a:p>
          <a:p>
            <a:r>
              <a:rPr lang="ko-KR" altLang="en-US" dirty="0"/>
              <a:t>블록체인 </a:t>
            </a:r>
            <a:r>
              <a:rPr lang="en-US" altLang="ko-KR" dirty="0"/>
              <a:t>+ World State</a:t>
            </a:r>
            <a:r>
              <a:rPr lang="ko-KR" altLang="en-US" dirty="0"/>
              <a:t> </a:t>
            </a:r>
            <a:r>
              <a:rPr lang="en-US" altLang="ko-KR" dirty="0"/>
              <a:t>(Distributed State Machine)</a:t>
            </a:r>
          </a:p>
          <a:p>
            <a:pPr lvl="1"/>
            <a:r>
              <a:rPr lang="ko-KR" altLang="en-US" dirty="0"/>
              <a:t>블록체인 </a:t>
            </a:r>
            <a:r>
              <a:rPr lang="en-US" altLang="ko-KR" dirty="0"/>
              <a:t>: </a:t>
            </a:r>
            <a:r>
              <a:rPr lang="ko-KR" altLang="en-US" dirty="0"/>
              <a:t>상태 탐색 및 검증 정보</a:t>
            </a:r>
            <a:endParaRPr lang="en-US" altLang="ko-KR" dirty="0"/>
          </a:p>
          <a:p>
            <a:pPr lvl="1"/>
            <a:r>
              <a:rPr lang="en-US" altLang="ko-KR" dirty="0"/>
              <a:t>World State : </a:t>
            </a:r>
            <a:r>
              <a:rPr lang="ko-KR" altLang="en-US" dirty="0"/>
              <a:t>계정 상태 목록</a:t>
            </a:r>
            <a:endParaRPr lang="en-US" altLang="ko-KR" dirty="0"/>
          </a:p>
          <a:p>
            <a:r>
              <a:rPr lang="ko-KR" altLang="en-US" dirty="0"/>
              <a:t>이더리움 </a:t>
            </a:r>
            <a:r>
              <a:rPr lang="en-US" altLang="ko-KR" dirty="0"/>
              <a:t>(</a:t>
            </a:r>
            <a:r>
              <a:rPr lang="ko-KR" altLang="en-US" dirty="0"/>
              <a:t>잔액 조회</a:t>
            </a:r>
            <a:r>
              <a:rPr lang="en-US" altLang="ko-KR" dirty="0"/>
              <a:t>: </a:t>
            </a:r>
            <a:r>
              <a:rPr lang="ko-KR" altLang="en-US" dirty="0"/>
              <a:t>계정 상태의 잔액 조회</a:t>
            </a:r>
            <a:r>
              <a:rPr lang="en-US" altLang="ko-KR" dirty="0"/>
              <a:t>)</a:t>
            </a: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4F86B6C0-5267-4D40-AC50-0DB557B0A1B1}"/>
              </a:ext>
            </a:extLst>
          </p:cNvPr>
          <p:cNvSpPr>
            <a:spLocks noChangeAspect="1"/>
          </p:cNvSpPr>
          <p:nvPr/>
        </p:nvSpPr>
        <p:spPr>
          <a:xfrm>
            <a:off x="9091751" y="5399021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75E3DA7-03FD-4BC9-A4F3-71FB711BC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33" t="11836" r="36533" b="28302"/>
          <a:stretch/>
        </p:blipFill>
        <p:spPr>
          <a:xfrm>
            <a:off x="9087987" y="4945792"/>
            <a:ext cx="234164" cy="36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574EE6-4A2B-4DF7-BE48-D11D63A8CB67}"/>
              </a:ext>
            </a:extLst>
          </p:cNvPr>
          <p:cNvSpPr txBox="1"/>
          <p:nvPr/>
        </p:nvSpPr>
        <p:spPr>
          <a:xfrm>
            <a:off x="6435525" y="4039328"/>
            <a:ext cx="2160000" cy="230832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</a:t>
            </a: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graphicFrame>
        <p:nvGraphicFramePr>
          <p:cNvPr id="15" name="표 38">
            <a:extLst>
              <a:ext uri="{FF2B5EF4-FFF2-40B4-BE49-F238E27FC236}">
                <a16:creationId xmlns:a16="http://schemas.microsoft.com/office/drawing/2014/main" id="{F505AE40-255F-4678-9D33-7D9E3E0D7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641062"/>
              </p:ext>
            </p:extLst>
          </p:nvPr>
        </p:nvGraphicFramePr>
        <p:xfrm>
          <a:off x="6703838" y="4491953"/>
          <a:ext cx="1623374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374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code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pic>
        <p:nvPicPr>
          <p:cNvPr id="16" name="그래픽 15">
            <a:extLst>
              <a:ext uri="{FF2B5EF4-FFF2-40B4-BE49-F238E27FC236}">
                <a16:creationId xmlns:a16="http://schemas.microsoft.com/office/drawing/2014/main" id="{1792C31B-932D-4667-8D1A-92FD440A6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91751" y="5838010"/>
            <a:ext cx="231188" cy="288000"/>
          </a:xfrm>
          <a:prstGeom prst="rect">
            <a:avLst/>
          </a:prstGeom>
        </p:spPr>
      </p:pic>
      <p:graphicFrame>
        <p:nvGraphicFramePr>
          <p:cNvPr id="17" name="표 38">
            <a:extLst>
              <a:ext uri="{FF2B5EF4-FFF2-40B4-BE49-F238E27FC236}">
                <a16:creationId xmlns:a16="http://schemas.microsoft.com/office/drawing/2014/main" id="{1DA61C18-4A60-4742-9D45-B52D7D937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5887463"/>
              </p:ext>
            </p:extLst>
          </p:nvPr>
        </p:nvGraphicFramePr>
        <p:xfrm>
          <a:off x="9007490" y="4491953"/>
          <a:ext cx="2920985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985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제출한 트랜잭션 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ETH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잔액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b="0" dirty="0">
                          <a:solidFill>
                            <a:srgbClr val="00C8EB"/>
                          </a:solidFill>
                        </a:rPr>
                        <a:t>5 ETH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Account storage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EVM bytecode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CB7B985-E5EF-4BAE-A586-B5E01DC17630}"/>
              </a:ext>
            </a:extLst>
          </p:cNvPr>
          <p:cNvCxnSpPr>
            <a:cxnSpLocks/>
          </p:cNvCxnSpPr>
          <p:nvPr/>
        </p:nvCxnSpPr>
        <p:spPr>
          <a:xfrm>
            <a:off x="8404011" y="4702501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14866A-83CE-464D-B850-15411409D5C6}"/>
              </a:ext>
            </a:extLst>
          </p:cNvPr>
          <p:cNvCxnSpPr>
            <a:cxnSpLocks/>
          </p:cNvCxnSpPr>
          <p:nvPr/>
        </p:nvCxnSpPr>
        <p:spPr>
          <a:xfrm>
            <a:off x="8421878" y="5134549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4AB6BC9-C966-4DBE-BFEF-F7CACE6396E8}"/>
              </a:ext>
            </a:extLst>
          </p:cNvPr>
          <p:cNvCxnSpPr>
            <a:cxnSpLocks/>
          </p:cNvCxnSpPr>
          <p:nvPr/>
        </p:nvCxnSpPr>
        <p:spPr>
          <a:xfrm>
            <a:off x="8421878" y="5566597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2006DBFB-213C-43AA-9739-387FAE2D8903}"/>
              </a:ext>
            </a:extLst>
          </p:cNvPr>
          <p:cNvCxnSpPr>
            <a:cxnSpLocks/>
          </p:cNvCxnSpPr>
          <p:nvPr/>
        </p:nvCxnSpPr>
        <p:spPr>
          <a:xfrm>
            <a:off x="8404011" y="5998645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5E47E62-E588-49D8-9185-B6F1DA14F5BB}"/>
              </a:ext>
            </a:extLst>
          </p:cNvPr>
          <p:cNvGrpSpPr/>
          <p:nvPr/>
        </p:nvGrpSpPr>
        <p:grpSpPr>
          <a:xfrm>
            <a:off x="350945" y="3334952"/>
            <a:ext cx="5118814" cy="1799598"/>
            <a:chOff x="357510" y="3266202"/>
            <a:chExt cx="5118814" cy="179959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ED121BE-8E07-49AD-B649-184561BC39EC}"/>
                </a:ext>
              </a:extLst>
            </p:cNvPr>
            <p:cNvSpPr txBox="1"/>
            <p:nvPr/>
          </p:nvSpPr>
          <p:spPr>
            <a:xfrm>
              <a:off x="540251" y="3266202"/>
              <a:ext cx="780022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Block n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7C6089F-69EC-4DD4-99BF-009D251F2312}"/>
                </a:ext>
              </a:extLst>
            </p:cNvPr>
            <p:cNvSpPr/>
            <p:nvPr/>
          </p:nvSpPr>
          <p:spPr>
            <a:xfrm>
              <a:off x="540251" y="3614754"/>
              <a:ext cx="1617909" cy="1451046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A93867D6-6EBD-4D3B-86A9-6BF65B829518}"/>
                </a:ext>
              </a:extLst>
            </p:cNvPr>
            <p:cNvSpPr/>
            <p:nvPr/>
          </p:nvSpPr>
          <p:spPr>
            <a:xfrm>
              <a:off x="654994" y="3706049"/>
              <a:ext cx="1398460" cy="55744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rgbClr val="00C8EB"/>
                  </a:solidFill>
                </a:rPr>
                <a:t>Z ➡ A : 2 BTC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C93D7CE-DE92-442D-9B6A-909DBBB5136C}"/>
                </a:ext>
              </a:extLst>
            </p:cNvPr>
            <p:cNvSpPr/>
            <p:nvPr/>
          </p:nvSpPr>
          <p:spPr>
            <a:xfrm>
              <a:off x="654887" y="4298754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1</a:t>
              </a:r>
              <a:endParaRPr lang="ko-KR" altLang="en-US" sz="1400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1F9D903B-70CD-4B0D-8BE3-EB9DB8BB6BFA}"/>
                </a:ext>
              </a:extLst>
            </p:cNvPr>
            <p:cNvSpPr/>
            <p:nvPr/>
          </p:nvSpPr>
          <p:spPr>
            <a:xfrm>
              <a:off x="661869" y="4657026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C823E1F-69C1-490C-900B-83C55BF8A8BE}"/>
                </a:ext>
              </a:extLst>
            </p:cNvPr>
            <p:cNvSpPr txBox="1"/>
            <p:nvPr/>
          </p:nvSpPr>
          <p:spPr>
            <a:xfrm>
              <a:off x="3858415" y="3280055"/>
              <a:ext cx="1038105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Block n+1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594CB3EC-3033-4A1A-BB48-A2F9A1FBD2E5}"/>
                </a:ext>
              </a:extLst>
            </p:cNvPr>
            <p:cNvSpPr/>
            <p:nvPr/>
          </p:nvSpPr>
          <p:spPr>
            <a:xfrm>
              <a:off x="3858415" y="3614753"/>
              <a:ext cx="1617909" cy="1451046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CFD69FAD-B019-4D6E-B596-DD5ED273362A}"/>
                </a:ext>
              </a:extLst>
            </p:cNvPr>
            <p:cNvSpPr/>
            <p:nvPr/>
          </p:nvSpPr>
          <p:spPr>
            <a:xfrm>
              <a:off x="3973158" y="3706048"/>
              <a:ext cx="1398460" cy="55744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</a:t>
              </a:r>
              <a:r>
                <a:rPr lang="en-US" altLang="ko-KR" sz="1200" dirty="0">
                  <a:solidFill>
                    <a:srgbClr val="00C8EB"/>
                  </a:solidFill>
                </a:rPr>
                <a:t>Y ➡ A : 3 BTC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CE8CC138-28A9-4141-A37D-C869E6A9D39F}"/>
                </a:ext>
              </a:extLst>
            </p:cNvPr>
            <p:cNvSpPr/>
            <p:nvPr/>
          </p:nvSpPr>
          <p:spPr>
            <a:xfrm>
              <a:off x="3973051" y="4298753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5</a:t>
              </a:r>
              <a:endParaRPr lang="ko-KR" altLang="en-US" sz="1400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F25C5B9B-1134-430C-ADFB-AF7CEAA6821C}"/>
                </a:ext>
              </a:extLst>
            </p:cNvPr>
            <p:cNvSpPr/>
            <p:nvPr/>
          </p:nvSpPr>
          <p:spPr>
            <a:xfrm>
              <a:off x="3980033" y="4657025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6</a:t>
              </a:r>
              <a:endParaRPr lang="ko-KR" altLang="en-US" sz="1400" dirty="0"/>
            </a:p>
          </p:txBody>
        </p: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7DC8676D-7FB9-4C79-BA9F-D72C1BB25ECB}"/>
                </a:ext>
              </a:extLst>
            </p:cNvPr>
            <p:cNvCxnSpPr>
              <a:cxnSpLocks/>
              <a:stCxn id="66" idx="3"/>
              <a:endCxn id="72" idx="1"/>
            </p:cNvCxnSpPr>
            <p:nvPr/>
          </p:nvCxnSpPr>
          <p:spPr>
            <a:xfrm flipV="1">
              <a:off x="2158160" y="4340276"/>
              <a:ext cx="1700255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D6A493CA-BA5D-44A1-A4B7-469F41E80944}"/>
                </a:ext>
              </a:extLst>
            </p:cNvPr>
            <p:cNvCxnSpPr>
              <a:cxnSpLocks/>
              <a:endCxn id="66" idx="1"/>
            </p:cNvCxnSpPr>
            <p:nvPr/>
          </p:nvCxnSpPr>
          <p:spPr>
            <a:xfrm>
              <a:off x="357510" y="4340277"/>
              <a:ext cx="182741" cy="0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4C103783-90BD-4BA2-8F75-BD7BB0D167B5}"/>
              </a:ext>
            </a:extLst>
          </p:cNvPr>
          <p:cNvCxnSpPr>
            <a:cxnSpLocks/>
          </p:cNvCxnSpPr>
          <p:nvPr/>
        </p:nvCxnSpPr>
        <p:spPr>
          <a:xfrm>
            <a:off x="1958272" y="4144683"/>
            <a:ext cx="1312729" cy="1318449"/>
          </a:xfrm>
          <a:prstGeom prst="bentConnector2">
            <a:avLst/>
          </a:prstGeom>
          <a:ln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꺾임 84">
            <a:extLst>
              <a:ext uri="{FF2B5EF4-FFF2-40B4-BE49-F238E27FC236}">
                <a16:creationId xmlns:a16="http://schemas.microsoft.com/office/drawing/2014/main" id="{7C2F7C01-0DC1-4918-8B41-C04756BB8D1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565272" y="4150964"/>
            <a:ext cx="500618" cy="1318594"/>
          </a:xfrm>
          <a:prstGeom prst="bentConnector2">
            <a:avLst/>
          </a:prstGeom>
          <a:ln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32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  <p:bldP spid="11" grpId="0" animBg="1"/>
      <p:bldP spid="1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DF6122-4D9C-4CD7-BE1F-764E828DF8DF}"/>
              </a:ext>
            </a:extLst>
          </p:cNvPr>
          <p:cNvSpPr/>
          <p:nvPr/>
        </p:nvSpPr>
        <p:spPr>
          <a:xfrm>
            <a:off x="9025720" y="1200622"/>
            <a:ext cx="2448000" cy="1722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Z ➡ A : 2 BTC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  <a:t>1: Y ➡ A : 3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t-BR" altLang="ko-KR" sz="150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  <a:br>
              <a:rPr lang="pt-BR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pt-BR" altLang="ko-KR" sz="1500" dirty="0">
                <a:solidFill>
                  <a:schemeClr val="bg1">
                    <a:lumMod val="85000"/>
                  </a:schemeClr>
                </a:solidFill>
              </a:rPr>
              <a:t>  1: A ➡ A : 1BTC</a:t>
            </a: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49F5C3-9D52-45C7-99D3-A930050A76BE}"/>
              </a:ext>
            </a:extLst>
          </p:cNvPr>
          <p:cNvSpPr/>
          <p:nvPr/>
        </p:nvSpPr>
        <p:spPr>
          <a:xfrm>
            <a:off x="9020850" y="1200622"/>
            <a:ext cx="2444688" cy="172269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pl-PL" altLang="ko-KR" sz="1400" dirty="0">
                <a:solidFill>
                  <a:srgbClr val="EF296B"/>
                </a:solidFill>
              </a:rPr>
              <a:t>0: Z ➡ A : 2 BTC</a:t>
            </a:r>
            <a:r>
              <a:rPr lang="en-US" altLang="ko-KR" sz="1400" dirty="0">
                <a:solidFill>
                  <a:srgbClr val="EF296B"/>
                </a:solidFill>
              </a:rPr>
              <a:t> (spent)</a:t>
            </a:r>
            <a:br>
              <a:rPr lang="en-US" altLang="ko-KR" sz="1400" dirty="0">
                <a:solidFill>
                  <a:srgbClr val="EF296B"/>
                </a:solidFill>
              </a:rPr>
            </a:br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es-ES" altLang="ko-KR" sz="1400" dirty="0">
                <a:solidFill>
                  <a:srgbClr val="EF296B"/>
                </a:solidFill>
              </a:rPr>
              <a:t>1: Y ➡ A : 3 BTC </a:t>
            </a:r>
            <a:r>
              <a:rPr lang="en-US" altLang="ko-KR" sz="1400" dirty="0">
                <a:solidFill>
                  <a:srgbClr val="EF296B"/>
                </a:solidFill>
              </a:rPr>
              <a:t>(spent)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rgbClr val="00C8EB"/>
                </a:solidFill>
              </a:rPr>
              <a:t>  </a:t>
            </a:r>
            <a:r>
              <a:rPr lang="pt-BR" altLang="ko-KR" sz="1500" dirty="0">
                <a:solidFill>
                  <a:srgbClr val="00C8EB"/>
                </a:solidFill>
              </a:rPr>
              <a:t>0: A ➡ B : 4BTC</a:t>
            </a:r>
            <a:br>
              <a:rPr lang="pt-BR" altLang="ko-KR" sz="1500" dirty="0">
                <a:solidFill>
                  <a:srgbClr val="00C8EB"/>
                </a:solidFill>
              </a:rPr>
            </a:br>
            <a:r>
              <a:rPr lang="pt-BR" altLang="ko-KR" sz="1500" dirty="0">
                <a:solidFill>
                  <a:srgbClr val="00C8EB"/>
                </a:solidFill>
              </a:rPr>
              <a:t>  1: A ➡ A : 1BTC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17CDB75-2132-4E19-8832-3C024CCB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UTXO (Unspent Transaction Output)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C9CCF-D5D6-4E2A-8998-6C4307022607}"/>
              </a:ext>
            </a:extLst>
          </p:cNvPr>
          <p:cNvSpPr txBox="1"/>
          <p:nvPr/>
        </p:nvSpPr>
        <p:spPr>
          <a:xfrm>
            <a:off x="582464" y="664156"/>
            <a:ext cx="947199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A39149-4E44-4856-8ABC-D96EF381B467}"/>
              </a:ext>
            </a:extLst>
          </p:cNvPr>
          <p:cNvSpPr/>
          <p:nvPr/>
        </p:nvSpPr>
        <p:spPr>
          <a:xfrm>
            <a:off x="582463" y="1084961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0400D-F8BD-4301-882A-036510225048}"/>
              </a:ext>
            </a:extLst>
          </p:cNvPr>
          <p:cNvSpPr/>
          <p:nvPr/>
        </p:nvSpPr>
        <p:spPr>
          <a:xfrm>
            <a:off x="726462" y="1200623"/>
            <a:ext cx="2448000" cy="1320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0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Z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Z ➡ A : 2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3ADABD-8FF3-4199-9546-218C09B14930}"/>
              </a:ext>
            </a:extLst>
          </p:cNvPr>
          <p:cNvSpPr txBox="1"/>
          <p:nvPr/>
        </p:nvSpPr>
        <p:spPr>
          <a:xfrm>
            <a:off x="4730883" y="660926"/>
            <a:ext cx="1264344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n+1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9EADA8-5E8E-4084-AC1B-9E43F18AE218}"/>
              </a:ext>
            </a:extLst>
          </p:cNvPr>
          <p:cNvSpPr/>
          <p:nvPr/>
        </p:nvSpPr>
        <p:spPr>
          <a:xfrm>
            <a:off x="4730883" y="1084960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36FAB0-E99F-4A4D-85A6-E9349EAE39F7}"/>
              </a:ext>
            </a:extLst>
          </p:cNvPr>
          <p:cNvSpPr/>
          <p:nvPr/>
        </p:nvSpPr>
        <p:spPr>
          <a:xfrm>
            <a:off x="4874882" y="1200623"/>
            <a:ext cx="2448000" cy="132069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4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Y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3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Y ➡ A : 3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C36A95-3C70-4E8B-846F-CF8F298D6125}"/>
              </a:ext>
            </a:extLst>
          </p:cNvPr>
          <p:cNvSpPr/>
          <p:nvPr/>
        </p:nvSpPr>
        <p:spPr>
          <a:xfrm>
            <a:off x="4874882" y="2581909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5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583901-662C-41F9-B20E-CABAC28DE3F6}"/>
              </a:ext>
            </a:extLst>
          </p:cNvPr>
          <p:cNvSpPr/>
          <p:nvPr/>
        </p:nvSpPr>
        <p:spPr>
          <a:xfrm>
            <a:off x="4874882" y="3042737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6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9B22F0-C5BB-4832-9C7D-67D32B094550}"/>
              </a:ext>
            </a:extLst>
          </p:cNvPr>
          <p:cNvCxnSpPr>
            <a:cxnSpLocks/>
          </p:cNvCxnSpPr>
          <p:nvPr/>
        </p:nvCxnSpPr>
        <p:spPr>
          <a:xfrm flipV="1">
            <a:off x="3318462" y="1678554"/>
            <a:ext cx="1412421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DD4DFE3-4D0D-42D5-BE81-8BAE474E8D36}"/>
              </a:ext>
            </a:extLst>
          </p:cNvPr>
          <p:cNvCxnSpPr>
            <a:cxnSpLocks/>
          </p:cNvCxnSpPr>
          <p:nvPr/>
        </p:nvCxnSpPr>
        <p:spPr>
          <a:xfrm>
            <a:off x="307611" y="1675004"/>
            <a:ext cx="27485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D631EB-4D4E-48F4-BB45-31D45A225C0C}"/>
              </a:ext>
            </a:extLst>
          </p:cNvPr>
          <p:cNvSpPr txBox="1"/>
          <p:nvPr/>
        </p:nvSpPr>
        <p:spPr>
          <a:xfrm>
            <a:off x="914158" y="5101138"/>
            <a:ext cx="2312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2200" b="1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B : 4 BTC ?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63D7C-9975-47A7-A51A-5A27C0899EFE}"/>
              </a:ext>
            </a:extLst>
          </p:cNvPr>
          <p:cNvSpPr txBox="1"/>
          <p:nvPr/>
        </p:nvSpPr>
        <p:spPr>
          <a:xfrm>
            <a:off x="4125191" y="4348421"/>
            <a:ext cx="141316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8725B39-E5AA-448B-BEA2-90F5195760CF}"/>
              </a:ext>
            </a:extLst>
          </p:cNvPr>
          <p:cNvSpPr/>
          <p:nvPr/>
        </p:nvSpPr>
        <p:spPr>
          <a:xfrm>
            <a:off x="4128655" y="4717079"/>
            <a:ext cx="3927763" cy="117810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400" dirty="0"/>
          </a:p>
          <a:p>
            <a:br>
              <a:rPr lang="en-US" altLang="ko-KR" sz="1400" dirty="0"/>
            </a:br>
            <a:r>
              <a:rPr lang="en-US" altLang="ko-KR" sz="1400" dirty="0"/>
              <a:t>  </a:t>
            </a:r>
            <a:endParaRPr lang="ko-KR" altLang="en-US" sz="1400" dirty="0"/>
          </a:p>
        </p:txBody>
      </p:sp>
      <p:graphicFrame>
        <p:nvGraphicFramePr>
          <p:cNvPr id="24" name="표 38">
            <a:extLst>
              <a:ext uri="{FF2B5EF4-FFF2-40B4-BE49-F238E27FC236}">
                <a16:creationId xmlns:a16="http://schemas.microsoft.com/office/drawing/2014/main" id="{FE50F4BD-356F-4C5F-9D26-9435566EB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056811"/>
              </p:ext>
            </p:extLst>
          </p:nvPr>
        </p:nvGraphicFramePr>
        <p:xfrm>
          <a:off x="4300467" y="4872311"/>
          <a:ext cx="3600304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533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  <a:gridCol w="1804771">
                  <a:extLst>
                    <a:ext uri="{9D8B030D-6E8A-4147-A177-3AD203B41FA5}">
                      <a16:colId xmlns:a16="http://schemas.microsoft.com/office/drawing/2014/main" val="2189191564"/>
                    </a:ext>
                  </a:extLst>
                </a:gridCol>
              </a:tblGrid>
              <a:tr h="225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3088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 latinLnBrk="1"/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</a:tbl>
          </a:graphicData>
        </a:graphic>
      </p:graphicFrame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B74079E-B586-45FB-9E36-BC7E1C6B7840}"/>
              </a:ext>
            </a:extLst>
          </p:cNvPr>
          <p:cNvCxnSpPr>
            <a:cxnSpLocks/>
          </p:cNvCxnSpPr>
          <p:nvPr/>
        </p:nvCxnSpPr>
        <p:spPr>
          <a:xfrm>
            <a:off x="2396002" y="2330486"/>
            <a:ext cx="1911860" cy="3281655"/>
          </a:xfrm>
          <a:prstGeom prst="bentConnector3">
            <a:avLst>
              <a:gd name="adj1" fmla="val 67754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52A8997-07DF-4274-9CCD-41AE3159AE8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00935" y="2325336"/>
            <a:ext cx="687066" cy="3051277"/>
          </a:xfrm>
          <a:prstGeom prst="bentConnector3">
            <a:avLst>
              <a:gd name="adj1" fmla="val 158478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D51C7EA-7F43-4E62-B538-4268622F9CA2}"/>
              </a:ext>
            </a:extLst>
          </p:cNvPr>
          <p:cNvSpPr txBox="1"/>
          <p:nvPr/>
        </p:nvSpPr>
        <p:spPr>
          <a:xfrm>
            <a:off x="8881720" y="667853"/>
            <a:ext cx="1268937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n+2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34AB08-E0A2-4720-B1AE-B32C2995114C}"/>
              </a:ext>
            </a:extLst>
          </p:cNvPr>
          <p:cNvSpPr/>
          <p:nvPr/>
        </p:nvSpPr>
        <p:spPr>
          <a:xfrm>
            <a:off x="8881720" y="1084961"/>
            <a:ext cx="2736000" cy="2489516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F9992D7-B6A5-4EE4-84CB-574739C09321}"/>
              </a:ext>
            </a:extLst>
          </p:cNvPr>
          <p:cNvSpPr/>
          <p:nvPr/>
        </p:nvSpPr>
        <p:spPr>
          <a:xfrm>
            <a:off x="9025720" y="2970962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Transaction 8</a:t>
            </a:r>
            <a:endParaRPr lang="ko-KR" altLang="en-US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89584D79-6A60-4F5B-B98A-55F40E223B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4816" y="2956431"/>
            <a:ext cx="2322668" cy="1198632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74A736F-D12D-4164-ACBB-87CFB054DA7B}"/>
              </a:ext>
            </a:extLst>
          </p:cNvPr>
          <p:cNvCxnSpPr>
            <a:cxnSpLocks/>
          </p:cNvCxnSpPr>
          <p:nvPr/>
        </p:nvCxnSpPr>
        <p:spPr>
          <a:xfrm>
            <a:off x="7466881" y="1676915"/>
            <a:ext cx="1414838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644A239-378B-46CC-BF6F-B306512CAD7D}"/>
              </a:ext>
            </a:extLst>
          </p:cNvPr>
          <p:cNvSpPr txBox="1"/>
          <p:nvPr/>
        </p:nvSpPr>
        <p:spPr>
          <a:xfrm>
            <a:off x="2189372" y="4013033"/>
            <a:ext cx="14923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① UTXO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수집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2 + 3 = 5 &gt; 4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60758B-991D-4879-AA40-4B62483251E4}"/>
              </a:ext>
            </a:extLst>
          </p:cNvPr>
          <p:cNvSpPr txBox="1"/>
          <p:nvPr/>
        </p:nvSpPr>
        <p:spPr>
          <a:xfrm>
            <a:off x="8050142" y="5197280"/>
            <a:ext cx="25763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②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필요한 전송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output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생성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B20F8C-A0D9-499F-863B-A1DD4392E890}"/>
              </a:ext>
            </a:extLst>
          </p:cNvPr>
          <p:cNvSpPr txBox="1"/>
          <p:nvPr/>
        </p:nvSpPr>
        <p:spPr>
          <a:xfrm>
            <a:off x="7847616" y="3974705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④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트랜잭션 제출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DE3D80-5A40-44BB-99D7-38F88CE5AF40}"/>
              </a:ext>
            </a:extLst>
          </p:cNvPr>
          <p:cNvSpPr txBox="1"/>
          <p:nvPr/>
        </p:nvSpPr>
        <p:spPr>
          <a:xfrm>
            <a:off x="10114708" y="703921"/>
            <a:ext cx="8290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⑤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채굴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E24069A-FD41-4E7A-B4F1-588B9AE10784}"/>
              </a:ext>
            </a:extLst>
          </p:cNvPr>
          <p:cNvSpPr/>
          <p:nvPr/>
        </p:nvSpPr>
        <p:spPr>
          <a:xfrm>
            <a:off x="726462" y="2581909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544225D-1356-4C93-9C0E-4028C7697786}"/>
              </a:ext>
            </a:extLst>
          </p:cNvPr>
          <p:cNvSpPr/>
          <p:nvPr/>
        </p:nvSpPr>
        <p:spPr>
          <a:xfrm>
            <a:off x="726462" y="3042737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1E289D0-41BA-4045-9E20-A563A45DD61A}"/>
              </a:ext>
            </a:extLst>
          </p:cNvPr>
          <p:cNvSpPr txBox="1"/>
          <p:nvPr/>
        </p:nvSpPr>
        <p:spPr>
          <a:xfrm>
            <a:off x="790106" y="2236450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tIns="3600" rIns="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Z ➡ A : 2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A2E908C-BD0D-4D92-B6DF-ACD0CA307FF1}"/>
              </a:ext>
            </a:extLst>
          </p:cNvPr>
          <p:cNvSpPr txBox="1"/>
          <p:nvPr/>
        </p:nvSpPr>
        <p:spPr>
          <a:xfrm>
            <a:off x="5031368" y="2221807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lIns="0" tIns="360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Y ➡ A : 3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A6BB07A-21CE-4C70-8912-D07FD5695DFE}"/>
              </a:ext>
            </a:extLst>
          </p:cNvPr>
          <p:cNvSpPr txBox="1"/>
          <p:nvPr/>
        </p:nvSpPr>
        <p:spPr>
          <a:xfrm>
            <a:off x="4306691" y="5210706"/>
            <a:ext cx="16328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Y ➡ A : 3 BTC</a:t>
            </a:r>
            <a:b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Z ➡ A : 2 BTC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B6B1E1A-CBA7-466B-B79F-A7C32A044F2C}"/>
              </a:ext>
            </a:extLst>
          </p:cNvPr>
          <p:cNvSpPr txBox="1"/>
          <p:nvPr/>
        </p:nvSpPr>
        <p:spPr>
          <a:xfrm>
            <a:off x="6107170" y="5208155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17DADFB-1748-4CE3-8C22-37C8A0AA345A}"/>
              </a:ext>
            </a:extLst>
          </p:cNvPr>
          <p:cNvSpPr txBox="1"/>
          <p:nvPr/>
        </p:nvSpPr>
        <p:spPr>
          <a:xfrm>
            <a:off x="6096921" y="5437506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A ➡ A : 1BTC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24C545F-C940-4413-809C-9AB5C0A72E52}"/>
              </a:ext>
            </a:extLst>
          </p:cNvPr>
          <p:cNvSpPr txBox="1"/>
          <p:nvPr/>
        </p:nvSpPr>
        <p:spPr>
          <a:xfrm>
            <a:off x="8058026" y="5422850"/>
            <a:ext cx="36038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③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 나머지 금액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(5-4=1)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은 자신에게 전송</a:t>
            </a:r>
            <a:endParaRPr lang="en-US" altLang="ko-KR" sz="15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8623402-09D1-4EC8-A3FC-BECBBA3F5A5C}"/>
              </a:ext>
            </a:extLst>
          </p:cNvPr>
          <p:cNvSpPr txBox="1"/>
          <p:nvPr/>
        </p:nvSpPr>
        <p:spPr>
          <a:xfrm>
            <a:off x="6107170" y="3597529"/>
            <a:ext cx="1359711" cy="677108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5 BTC = 2 + 3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0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FD7A4DD-7D4E-4D62-AA5E-48F5482F5AF5}"/>
              </a:ext>
            </a:extLst>
          </p:cNvPr>
          <p:cNvSpPr txBox="1"/>
          <p:nvPr/>
        </p:nvSpPr>
        <p:spPr>
          <a:xfrm>
            <a:off x="10306859" y="3595986"/>
            <a:ext cx="13597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1 BTC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4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BC37215-36E1-4E5F-8277-19AA06A6A273}"/>
              </a:ext>
            </a:extLst>
          </p:cNvPr>
          <p:cNvSpPr txBox="1"/>
          <p:nvPr/>
        </p:nvSpPr>
        <p:spPr>
          <a:xfrm>
            <a:off x="1876331" y="6210046"/>
            <a:ext cx="8446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기존 것을 무효화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(spent)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하고 새 것 생성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 (unspent)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</a:rPr>
              <a:t>하여 교체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733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50" grpId="0" animBg="1"/>
      <p:bldP spid="21" grpId="0"/>
      <p:bldP spid="22" grpId="0"/>
      <p:bldP spid="23" grpId="0" animBg="1"/>
      <p:bldP spid="33" grpId="0"/>
      <p:bldP spid="34" grpId="0" animBg="1"/>
      <p:bldP spid="37" grpId="0" animBg="1"/>
      <p:bldP spid="58" grpId="0"/>
      <p:bldP spid="59" grpId="0"/>
      <p:bldP spid="60" grpId="0"/>
      <p:bldP spid="61" grpId="0"/>
      <p:bldP spid="116" grpId="0" animBg="1"/>
      <p:bldP spid="117" grpId="0" animBg="1"/>
      <p:bldP spid="143" grpId="0"/>
      <p:bldP spid="144" grpId="0"/>
      <p:bldP spid="145" grpId="0"/>
      <p:bldP spid="146" grpId="0"/>
      <p:bldP spid="15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780CD0E-A430-432E-A3CB-476E1945E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비밀키 </a:t>
            </a:r>
            <a:r>
              <a:rPr lang="en-US" altLang="ko-KR" dirty="0"/>
              <a:t>-&gt; ECC(secp256k1)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-&gt; Keccak256 -&gt; </a:t>
            </a:r>
            <a:r>
              <a:rPr lang="ko-KR" altLang="en-US" dirty="0"/>
              <a:t>하위 </a:t>
            </a:r>
            <a:r>
              <a:rPr lang="en-US" altLang="ko-KR" dirty="0"/>
              <a:t>160bit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A8DE42F-DB17-4973-8EF7-E59912536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상태 </a:t>
            </a:r>
            <a:r>
              <a:rPr lang="en-US" altLang="ko-KR" dirty="0"/>
              <a:t>[ </a:t>
            </a:r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Account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38139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87FEA98-0C7B-450C-81B5-84C9A90E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8FC0BFC-939C-4FFD-A41E-390022C82591}"/>
              </a:ext>
            </a:extLst>
          </p:cNvPr>
          <p:cNvGrpSpPr/>
          <p:nvPr/>
        </p:nvGrpSpPr>
        <p:grpSpPr>
          <a:xfrm>
            <a:off x="661164" y="3328737"/>
            <a:ext cx="3599109" cy="2538664"/>
            <a:chOff x="508764" y="3176337"/>
            <a:chExt cx="3599109" cy="253866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005377A-2A9B-4065-9AFC-795F19A4AE58}"/>
                </a:ext>
              </a:extLst>
            </p:cNvPr>
            <p:cNvSpPr txBox="1"/>
            <p:nvPr/>
          </p:nvSpPr>
          <p:spPr>
            <a:xfrm>
              <a:off x="508764" y="3176338"/>
              <a:ext cx="861774" cy="36933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Block 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D5B953A-6051-4213-B2F4-E407A030E711}"/>
                </a:ext>
              </a:extLst>
            </p:cNvPr>
            <p:cNvSpPr/>
            <p:nvPr/>
          </p:nvSpPr>
          <p:spPr>
            <a:xfrm>
              <a:off x="508764" y="3545671"/>
              <a:ext cx="1617909" cy="216933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B461A6E-591B-448F-B289-8D7995C78905}"/>
                </a:ext>
              </a:extLst>
            </p:cNvPr>
            <p:cNvSpPr/>
            <p:nvPr/>
          </p:nvSpPr>
          <p:spPr>
            <a:xfrm>
              <a:off x="630382" y="3636966"/>
              <a:ext cx="1398460" cy="12329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839D681-DEB7-48C1-9D9B-CDF66216DB3E}"/>
                </a:ext>
              </a:extLst>
            </p:cNvPr>
            <p:cNvSpPr txBox="1"/>
            <p:nvPr/>
          </p:nvSpPr>
          <p:spPr>
            <a:xfrm>
              <a:off x="630382" y="3643750"/>
              <a:ext cx="126265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inputs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outputs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Z ➡ A : 2BTC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34AF57F6-13A6-400A-A12A-B133B24D1069}"/>
                </a:ext>
              </a:extLst>
            </p:cNvPr>
            <p:cNvSpPr/>
            <p:nvPr/>
          </p:nvSpPr>
          <p:spPr>
            <a:xfrm>
              <a:off x="616525" y="4944690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1</a:t>
              </a:r>
              <a:endParaRPr lang="ko-KR" altLang="en-US" sz="1400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1B87C3F-1AC0-4472-A3A6-0496668A65A1}"/>
                </a:ext>
              </a:extLst>
            </p:cNvPr>
            <p:cNvSpPr/>
            <p:nvPr/>
          </p:nvSpPr>
          <p:spPr>
            <a:xfrm>
              <a:off x="630382" y="5302962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C9CDE34-C050-4B23-A6B8-C54B5D219957}"/>
                </a:ext>
              </a:extLst>
            </p:cNvPr>
            <p:cNvSpPr txBox="1"/>
            <p:nvPr/>
          </p:nvSpPr>
          <p:spPr>
            <a:xfrm>
              <a:off x="2489964" y="3176337"/>
              <a:ext cx="1150315" cy="369332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</a:rPr>
                <a:t>Block n+1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E101BCE-5F01-4EDF-B779-41891000435C}"/>
                </a:ext>
              </a:extLst>
            </p:cNvPr>
            <p:cNvSpPr/>
            <p:nvPr/>
          </p:nvSpPr>
          <p:spPr>
            <a:xfrm>
              <a:off x="2489964" y="3545670"/>
              <a:ext cx="1617909" cy="216933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837F960-1DAE-46C4-A87A-9E4DFECB24B7}"/>
                </a:ext>
              </a:extLst>
            </p:cNvPr>
            <p:cNvSpPr/>
            <p:nvPr/>
          </p:nvSpPr>
          <p:spPr>
            <a:xfrm>
              <a:off x="2611582" y="3636965"/>
              <a:ext cx="1398460" cy="12329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C6E0222-FDED-4C3E-9ACC-524F6B72FD22}"/>
                </a:ext>
              </a:extLst>
            </p:cNvPr>
            <p:cNvSpPr txBox="1"/>
            <p:nvPr/>
          </p:nvSpPr>
          <p:spPr>
            <a:xfrm>
              <a:off x="2611582" y="3643749"/>
              <a:ext cx="1262653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inputs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outputs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Y ➡ A : 3BTC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0FC019EA-36D1-4568-B69B-3A42CDAD0FD6}"/>
                </a:ext>
              </a:extLst>
            </p:cNvPr>
            <p:cNvSpPr/>
            <p:nvPr/>
          </p:nvSpPr>
          <p:spPr>
            <a:xfrm>
              <a:off x="2597725" y="4944689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C6B3A7D-C027-4D47-942E-626D68718E16}"/>
                </a:ext>
              </a:extLst>
            </p:cNvPr>
            <p:cNvSpPr/>
            <p:nvPr/>
          </p:nvSpPr>
          <p:spPr>
            <a:xfrm>
              <a:off x="2611582" y="5302961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5E02266-ABD6-4071-90D6-F05313F5F9B6}"/>
                </a:ext>
              </a:extLst>
            </p:cNvPr>
            <p:cNvCxnSpPr>
              <a:stCxn id="28" idx="3"/>
              <a:endCxn id="34" idx="1"/>
            </p:cNvCxnSpPr>
            <p:nvPr/>
          </p:nvCxnSpPr>
          <p:spPr>
            <a:xfrm flipV="1">
              <a:off x="2126673" y="4630335"/>
              <a:ext cx="363291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96B6A2C-FC75-4321-9D17-698F6AF09B84}"/>
              </a:ext>
            </a:extLst>
          </p:cNvPr>
          <p:cNvGrpSpPr/>
          <p:nvPr/>
        </p:nvGrpSpPr>
        <p:grpSpPr>
          <a:xfrm>
            <a:off x="5590309" y="1271481"/>
            <a:ext cx="4909441" cy="2517882"/>
            <a:chOff x="5590309" y="1271481"/>
            <a:chExt cx="4909441" cy="251788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35C41F-C198-405C-9650-0D0728914873}"/>
                </a:ext>
              </a:extLst>
            </p:cNvPr>
            <p:cNvSpPr txBox="1"/>
            <p:nvPr/>
          </p:nvSpPr>
          <p:spPr>
            <a:xfrm>
              <a:off x="5889260" y="1271481"/>
              <a:ext cx="780022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Block n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B3BADAE-A87C-4DF5-8B80-BA11C8DD907E}"/>
                </a:ext>
              </a:extLst>
            </p:cNvPr>
            <p:cNvSpPr/>
            <p:nvPr/>
          </p:nvSpPr>
          <p:spPr>
            <a:xfrm>
              <a:off x="5889260" y="1620033"/>
              <a:ext cx="1617909" cy="216933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DFF2F47-135B-41D9-81E1-D39B41560BCE}"/>
                </a:ext>
              </a:extLst>
            </p:cNvPr>
            <p:cNvSpPr/>
            <p:nvPr/>
          </p:nvSpPr>
          <p:spPr>
            <a:xfrm>
              <a:off x="6010878" y="1711328"/>
              <a:ext cx="1398460" cy="12329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514786F-9FA9-4E53-AF0F-B534964AD8FB}"/>
                </a:ext>
              </a:extLst>
            </p:cNvPr>
            <p:cNvSpPr txBox="1"/>
            <p:nvPr/>
          </p:nvSpPr>
          <p:spPr>
            <a:xfrm>
              <a:off x="6010878" y="1718112"/>
              <a:ext cx="1283878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inputs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outputs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Z ➡ A : 2 BTC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A3EBC63-E47E-425F-9A11-0824ACB88D8A}"/>
                </a:ext>
              </a:extLst>
            </p:cNvPr>
            <p:cNvSpPr/>
            <p:nvPr/>
          </p:nvSpPr>
          <p:spPr>
            <a:xfrm>
              <a:off x="5997021" y="3019052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1</a:t>
              </a:r>
              <a:endParaRPr lang="ko-KR" altLang="en-US" sz="1400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5FA43C60-5D8C-46EB-B3F1-38096E204B79}"/>
                </a:ext>
              </a:extLst>
            </p:cNvPr>
            <p:cNvSpPr/>
            <p:nvPr/>
          </p:nvSpPr>
          <p:spPr>
            <a:xfrm>
              <a:off x="6010878" y="3377324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8558ADD-EB76-447B-AE85-E3C0C1CE58EC}"/>
                </a:ext>
              </a:extLst>
            </p:cNvPr>
            <p:cNvSpPr txBox="1"/>
            <p:nvPr/>
          </p:nvSpPr>
          <p:spPr>
            <a:xfrm>
              <a:off x="8881841" y="1285334"/>
              <a:ext cx="1038105" cy="338554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Block n+1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E5BFEE47-C7BC-47E8-B2CA-2D8327CE767A}"/>
                </a:ext>
              </a:extLst>
            </p:cNvPr>
            <p:cNvSpPr/>
            <p:nvPr/>
          </p:nvSpPr>
          <p:spPr>
            <a:xfrm>
              <a:off x="8881841" y="1620032"/>
              <a:ext cx="1617909" cy="2169330"/>
            </a:xfrm>
            <a:prstGeom prst="rect">
              <a:avLst/>
            </a:prstGeom>
            <a:noFill/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DD8827E-A6E2-4F32-87A1-A8259E2756B0}"/>
                </a:ext>
              </a:extLst>
            </p:cNvPr>
            <p:cNvSpPr/>
            <p:nvPr/>
          </p:nvSpPr>
          <p:spPr>
            <a:xfrm>
              <a:off x="9003459" y="1711327"/>
              <a:ext cx="1398460" cy="12329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2510E1F-0E78-41B4-85C5-BE9F4889F072}"/>
                </a:ext>
              </a:extLst>
            </p:cNvPr>
            <p:cNvSpPr txBox="1"/>
            <p:nvPr/>
          </p:nvSpPr>
          <p:spPr>
            <a:xfrm>
              <a:off x="9003459" y="1718111"/>
              <a:ext cx="1280672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inputs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outputs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…</a:t>
              </a:r>
            </a:p>
            <a:p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  Y ➡ A : 3 BTC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3309A52-CC3A-4044-93C0-3D38252CAB43}"/>
                </a:ext>
              </a:extLst>
            </p:cNvPr>
            <p:cNvSpPr/>
            <p:nvPr/>
          </p:nvSpPr>
          <p:spPr>
            <a:xfrm>
              <a:off x="8989602" y="3019051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5</a:t>
              </a:r>
              <a:endParaRPr lang="ko-KR" altLang="en-US" sz="1400" dirty="0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13E63911-90DE-4125-AA49-ADE98B575648}"/>
                </a:ext>
              </a:extLst>
            </p:cNvPr>
            <p:cNvSpPr/>
            <p:nvPr/>
          </p:nvSpPr>
          <p:spPr>
            <a:xfrm>
              <a:off x="9003459" y="3377323"/>
              <a:ext cx="1398460" cy="31591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/>
                <a:t>Transaciton</a:t>
              </a:r>
              <a:r>
                <a:rPr lang="en-US" altLang="ko-KR" sz="1400" dirty="0"/>
                <a:t> 6</a:t>
              </a:r>
              <a:endParaRPr lang="ko-KR" altLang="en-US" sz="1400" dirty="0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B4346997-C83E-4C00-91F9-E886DCFBB1CD}"/>
                </a:ext>
              </a:extLst>
            </p:cNvPr>
            <p:cNvCxnSpPr>
              <a:stCxn id="42" idx="3"/>
              <a:endCxn id="48" idx="1"/>
            </p:cNvCxnSpPr>
            <p:nvPr/>
          </p:nvCxnSpPr>
          <p:spPr>
            <a:xfrm flipV="1">
              <a:off x="7507169" y="2704697"/>
              <a:ext cx="1374672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7DB824BA-D4CA-450F-9FB0-E27485C9E0D6}"/>
                </a:ext>
              </a:extLst>
            </p:cNvPr>
            <p:cNvCxnSpPr>
              <a:cxnSpLocks/>
              <a:endCxn id="42" idx="1"/>
            </p:cNvCxnSpPr>
            <p:nvPr/>
          </p:nvCxnSpPr>
          <p:spPr>
            <a:xfrm>
              <a:off x="5590309" y="2704697"/>
              <a:ext cx="298951" cy="1"/>
            </a:xfrm>
            <a:prstGeom prst="line">
              <a:avLst/>
            </a:pr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8932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5599C6A-655D-4BFF-8B0E-5D5219FA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7735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1. Introduction</a:t>
            </a:r>
          </a:p>
          <a:p>
            <a:pPr indent="0">
              <a:buNone/>
            </a:pPr>
            <a:r>
              <a:rPr lang="ko-KR" altLang="en-US" sz="1600" dirty="0"/>
              <a:t>인터넷 기반 상거래는 </a:t>
            </a:r>
            <a:r>
              <a:rPr lang="ko-KR" altLang="en-US" sz="1600" dirty="0">
                <a:solidFill>
                  <a:srgbClr val="DBAC7D"/>
                </a:solidFill>
              </a:rPr>
              <a:t>전자 결제를 처리할 신뢰받는 제 </a:t>
            </a:r>
            <a:r>
              <a:rPr lang="en-US" altLang="ko-KR" sz="1600" dirty="0">
                <a:solidFill>
                  <a:srgbClr val="DBAC7D"/>
                </a:solidFill>
              </a:rPr>
              <a:t>3 </a:t>
            </a:r>
            <a:r>
              <a:rPr lang="ko-KR" altLang="en-US" sz="1600" dirty="0">
                <a:solidFill>
                  <a:srgbClr val="DBAC7D"/>
                </a:solidFill>
              </a:rPr>
              <a:t>자 역할을 거의 전적으로 금융기관에 의존</a:t>
            </a:r>
            <a:r>
              <a:rPr lang="ko-KR" altLang="en-US" sz="1600" dirty="0"/>
              <a:t>해 왔다</a:t>
            </a:r>
            <a:r>
              <a:rPr lang="en-US" altLang="ko-KR" sz="1600" dirty="0"/>
              <a:t>. </a:t>
            </a:r>
            <a:r>
              <a:rPr lang="ko-KR" altLang="en-US" sz="1600" dirty="0"/>
              <a:t>이 시스템은 대다수 거래에 충분히 잘 동작하지만</a:t>
            </a:r>
            <a:r>
              <a:rPr lang="en-US" altLang="ko-KR" sz="1600" dirty="0"/>
              <a:t>, </a:t>
            </a:r>
            <a:r>
              <a:rPr lang="ko-KR" altLang="en-US" sz="1600" dirty="0"/>
              <a:t>여전히 신뢰 기반 모델의 태생적 약점을 극복하지 못한다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r>
              <a:rPr lang="en-US" altLang="ko-KR" sz="1600" dirty="0"/>
              <a:t>Commerce on the Internet has come to </a:t>
            </a:r>
            <a:r>
              <a:rPr lang="en-US" altLang="ko-KR" sz="1600" i="1" dirty="0">
                <a:solidFill>
                  <a:srgbClr val="DBAC7D"/>
                </a:solidFill>
              </a:rPr>
              <a:t>rely almost exclusively on financial institutions serving as trusted third parties to process electronic payments</a:t>
            </a:r>
            <a:r>
              <a:rPr lang="en-US" altLang="ko-KR" sz="1600" dirty="0"/>
              <a:t>. While the system works well enough for most transactions, it still suffers from the inherent weaknesses of the trust based model.</a:t>
            </a:r>
          </a:p>
          <a:p>
            <a:pPr indent="0">
              <a:buNone/>
            </a:pPr>
            <a:r>
              <a:rPr lang="en-US" altLang="ko-KR" sz="1600" dirty="0"/>
              <a:t>…</a:t>
            </a:r>
          </a:p>
          <a:p>
            <a:pPr indent="0">
              <a:buNone/>
            </a:pPr>
            <a:r>
              <a:rPr lang="ko-KR" altLang="en-US" sz="1600" dirty="0"/>
              <a:t>필요한 것은 </a:t>
            </a:r>
            <a:r>
              <a:rPr lang="ko-KR" altLang="en-US" sz="1600" dirty="0">
                <a:solidFill>
                  <a:srgbClr val="DBAC7D"/>
                </a:solidFill>
              </a:rPr>
              <a:t>신뢰 대신 </a:t>
            </a:r>
            <a:r>
              <a:rPr lang="ko-KR" altLang="en-US" sz="1600" dirty="0">
                <a:solidFill>
                  <a:srgbClr val="00C8EB"/>
                </a:solidFill>
              </a:rPr>
              <a:t>암호학적 증명</a:t>
            </a:r>
            <a:r>
              <a:rPr lang="en-US" altLang="ko-KR" sz="1600" dirty="0">
                <a:solidFill>
                  <a:srgbClr val="DBAC7D"/>
                </a:solidFill>
              </a:rPr>
              <a:t>(cryptographic proof)</a:t>
            </a:r>
            <a:r>
              <a:rPr lang="ko-KR" altLang="en-US" sz="1600" dirty="0">
                <a:solidFill>
                  <a:srgbClr val="DBAC7D"/>
                </a:solidFill>
              </a:rPr>
              <a:t>에 기반해</a:t>
            </a:r>
            <a:r>
              <a:rPr lang="en-US" altLang="ko-KR" sz="1600" dirty="0">
                <a:solidFill>
                  <a:srgbClr val="DBAC7D"/>
                </a:solidFill>
              </a:rPr>
              <a:t>)</a:t>
            </a:r>
            <a:r>
              <a:rPr lang="en-US" altLang="ko-KR" sz="1600" dirty="0"/>
              <a:t>, </a:t>
            </a:r>
            <a:r>
              <a:rPr lang="ko-KR" altLang="en-US" sz="1600" dirty="0"/>
              <a:t>거래 의사가 있는 두 당사자가 신뢰받는 제 </a:t>
            </a:r>
            <a:r>
              <a:rPr lang="en-US" altLang="ko-KR" sz="1600" dirty="0"/>
              <a:t>3 </a:t>
            </a:r>
            <a:r>
              <a:rPr lang="ko-KR" altLang="en-US" sz="1600" dirty="0"/>
              <a:t>자를 필요로 하지 않고 서로 직접 거래하게 해주는 전자 화폐 시스템이다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r>
              <a:rPr lang="en-US" altLang="ko-KR" sz="1600" dirty="0"/>
              <a:t>What is needed is an electronic payment system </a:t>
            </a:r>
            <a:r>
              <a:rPr lang="en-US" altLang="ko-KR" sz="1600" dirty="0">
                <a:solidFill>
                  <a:srgbClr val="DBAC7D"/>
                </a:solidFill>
              </a:rPr>
              <a:t>based on </a:t>
            </a:r>
            <a:r>
              <a:rPr lang="en-US" altLang="ko-KR" sz="1600" dirty="0">
                <a:solidFill>
                  <a:srgbClr val="00C8EB"/>
                </a:solidFill>
              </a:rPr>
              <a:t>cryptographic proof</a:t>
            </a:r>
            <a:r>
              <a:rPr lang="en-US" altLang="ko-KR" sz="1600" dirty="0">
                <a:solidFill>
                  <a:srgbClr val="DBAC7D"/>
                </a:solidFill>
              </a:rPr>
              <a:t> instead of trust</a:t>
            </a:r>
            <a:r>
              <a:rPr lang="en-US" altLang="ko-KR" sz="1600" dirty="0"/>
              <a:t>, allowing any two willing parties to transact directly with each other without the need for a trusted third party.</a:t>
            </a:r>
          </a:p>
          <a:p>
            <a:pPr indent="0">
              <a:buNone/>
            </a:pPr>
            <a:r>
              <a:rPr lang="en-US" altLang="ko-KR" sz="1600" dirty="0"/>
              <a:t>…</a:t>
            </a:r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r>
              <a:rPr lang="en-US" altLang="ko-KR" dirty="0"/>
              <a:t>12. Conclusion</a:t>
            </a:r>
          </a:p>
          <a:p>
            <a:pPr indent="0">
              <a:buNone/>
            </a:pPr>
            <a:r>
              <a:rPr lang="ko-KR" altLang="en-US" sz="1600" dirty="0"/>
              <a:t>우리는 </a:t>
            </a:r>
            <a:r>
              <a:rPr lang="ko-KR" altLang="en-US" sz="1600" dirty="0">
                <a:solidFill>
                  <a:srgbClr val="00C8EB"/>
                </a:solidFill>
              </a:rPr>
              <a:t>신뢰에 의존하지 않는 </a:t>
            </a:r>
            <a:r>
              <a:rPr lang="ko-KR" altLang="en-US" sz="1600" dirty="0"/>
              <a:t>전자거래용 시스템을 제안했다</a:t>
            </a:r>
            <a:r>
              <a:rPr lang="en-US" altLang="ko-KR" sz="1600" dirty="0"/>
              <a:t>. …</a:t>
            </a:r>
          </a:p>
          <a:p>
            <a:pPr indent="0">
              <a:buNone/>
            </a:pPr>
            <a:r>
              <a:rPr lang="en-US" altLang="ko-KR" sz="1600" dirty="0"/>
              <a:t>We have proposed a system for electronic transactions </a:t>
            </a:r>
            <a:r>
              <a:rPr lang="en-US" altLang="ko-KR" sz="1600" dirty="0">
                <a:solidFill>
                  <a:srgbClr val="00C8EB"/>
                </a:solidFill>
              </a:rPr>
              <a:t>without relying on trust</a:t>
            </a:r>
            <a:r>
              <a:rPr lang="en-US" altLang="ko-KR" sz="1600" dirty="0"/>
              <a:t>. …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584918C-A048-443F-BB30-7E34A6D1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 </a:t>
            </a:r>
            <a:r>
              <a:rPr lang="en-US" altLang="ko-KR" dirty="0"/>
              <a:t>Bitcoin: A Peer-to-Peer Electronic Cash System (2008-10-31)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6746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0343A65-5B4D-463C-86A2-AA530D32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6030740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비밀키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-&gt; </a:t>
            </a:r>
            <a:r>
              <a:rPr lang="ko-KR" altLang="en-US" dirty="0"/>
              <a:t>계정의 주소</a:t>
            </a:r>
            <a:endParaRPr lang="en-US" altLang="ko-KR" dirty="0"/>
          </a:p>
          <a:p>
            <a:r>
              <a:rPr lang="ko-KR" altLang="en-US" dirty="0" err="1"/>
              <a:t>비트코인</a:t>
            </a:r>
            <a:r>
              <a:rPr lang="ko-KR" altLang="en-US" dirty="0"/>
              <a:t> 주소 생성 방법</a:t>
            </a:r>
            <a:endParaRPr lang="en-US" altLang="ko-KR" dirty="0"/>
          </a:p>
          <a:p>
            <a:pPr lvl="1"/>
            <a:r>
              <a:rPr lang="ko-KR" altLang="en-US" dirty="0"/>
              <a:t>비밀키 </a:t>
            </a:r>
            <a:r>
              <a:rPr lang="en-US" altLang="ko-KR" dirty="0"/>
              <a:t>-&gt; ECC(secp256k1)  -&gt; </a:t>
            </a:r>
            <a:r>
              <a:rPr lang="ko-KR" altLang="en-US" dirty="0"/>
              <a:t>공개키 </a:t>
            </a:r>
            <a:r>
              <a:rPr lang="en-US" altLang="ko-KR" dirty="0"/>
              <a:t>-&gt; SHA-256 -&gt; RIPEMD160 (20</a:t>
            </a:r>
            <a:r>
              <a:rPr lang="ko-KR" altLang="en-US" dirty="0"/>
              <a:t>바이트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dirty="0"/>
              <a:t>-&gt; prefix 0x00 (1</a:t>
            </a:r>
            <a:r>
              <a:rPr lang="ko-KR" altLang="en-US" dirty="0"/>
              <a:t>바이트</a:t>
            </a:r>
            <a:r>
              <a:rPr lang="en-US" altLang="ko-KR" dirty="0"/>
              <a:t>) -&gt; </a:t>
            </a:r>
            <a:br>
              <a:rPr lang="en-US" altLang="ko-KR" dirty="0"/>
            </a:br>
            <a:r>
              <a:rPr lang="en-US" altLang="ko-KR" dirty="0"/>
              <a:t>postfix checksum( 0x00 + </a:t>
            </a:r>
            <a:r>
              <a:rPr lang="ko-KR" altLang="en-US" dirty="0"/>
              <a:t>공개키 </a:t>
            </a:r>
            <a:r>
              <a:rPr lang="ko-KR" altLang="en-US" dirty="0" err="1"/>
              <a:t>해시값의</a:t>
            </a:r>
            <a:r>
              <a:rPr lang="ko-KR" altLang="en-US" dirty="0"/>
              <a:t> </a:t>
            </a:r>
            <a:r>
              <a:rPr lang="en-US" altLang="ko-KR" dirty="0"/>
              <a:t>SHA256 -&gt; SHA256 -&gt; </a:t>
            </a:r>
            <a:r>
              <a:rPr lang="ko-KR" altLang="en-US" dirty="0"/>
              <a:t>결과의 </a:t>
            </a:r>
            <a:r>
              <a:rPr lang="ko-KR" altLang="en-US" dirty="0" err="1"/>
              <a:t>맨앞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바이트</a:t>
            </a:r>
            <a:br>
              <a:rPr lang="en-US" altLang="ko-KR" dirty="0"/>
            </a:br>
            <a:r>
              <a:rPr lang="en-US" altLang="ko-KR" dirty="0"/>
              <a:t>-&gt; 0x00 + </a:t>
            </a:r>
            <a:r>
              <a:rPr lang="ko-KR" altLang="en-US" dirty="0"/>
              <a:t>공개키 </a:t>
            </a:r>
            <a:r>
              <a:rPr lang="ko-KR" altLang="en-US" dirty="0" err="1"/>
              <a:t>해쉬값</a:t>
            </a:r>
            <a:r>
              <a:rPr lang="ko-KR" altLang="en-US" dirty="0"/>
              <a:t> </a:t>
            </a:r>
            <a:r>
              <a:rPr lang="en-US" altLang="ko-KR" dirty="0"/>
              <a:t>+ checksum =&gt; </a:t>
            </a:r>
            <a:r>
              <a:rPr lang="ko-KR" altLang="en-US" dirty="0"/>
              <a:t>총 </a:t>
            </a:r>
            <a:r>
              <a:rPr lang="en-US" altLang="ko-KR" dirty="0"/>
              <a:t>25</a:t>
            </a:r>
            <a:r>
              <a:rPr lang="ko-KR" altLang="en-US" dirty="0"/>
              <a:t>바이트</a:t>
            </a:r>
            <a:r>
              <a:rPr lang="en-US" altLang="ko-KR" dirty="0"/>
              <a:t> =&gt; Base58</a:t>
            </a:r>
          </a:p>
          <a:p>
            <a:pPr lvl="1"/>
            <a:r>
              <a:rPr lang="en-US" altLang="ko-KR" dirty="0"/>
              <a:t>RIPEMD160 -&gt; </a:t>
            </a:r>
            <a:r>
              <a:rPr lang="ko-KR" altLang="en-US" dirty="0"/>
              <a:t>학계에서 만든 </a:t>
            </a:r>
            <a:r>
              <a:rPr lang="en-US" altLang="ko-KR" dirty="0"/>
              <a:t>output 160bit</a:t>
            </a:r>
            <a:r>
              <a:rPr lang="ko-KR" altLang="en-US" dirty="0"/>
              <a:t> 암호화 </a:t>
            </a:r>
            <a:r>
              <a:rPr lang="ko-KR" altLang="en-US" dirty="0" err="1"/>
              <a:t>해쉬</a:t>
            </a:r>
            <a:r>
              <a:rPr lang="ko-KR" altLang="en-US" dirty="0"/>
              <a:t> 함수 </a:t>
            </a:r>
            <a:r>
              <a:rPr lang="en-US" altLang="ko-KR" dirty="0"/>
              <a:t>(</a:t>
            </a:r>
            <a:r>
              <a:rPr lang="ko-KR" altLang="en-US" dirty="0"/>
              <a:t>많이 사용되지 않음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Base58 Check </a:t>
            </a:r>
            <a:r>
              <a:rPr lang="ko-KR" altLang="en-US" dirty="0"/>
              <a:t>인코딩</a:t>
            </a:r>
            <a:endParaRPr lang="en-US" altLang="ko-KR" dirty="0"/>
          </a:p>
          <a:p>
            <a:pPr lvl="2"/>
            <a:r>
              <a:rPr lang="en-US" altLang="ko-KR" dirty="0"/>
              <a:t>0 ~ 57 </a:t>
            </a:r>
            <a:r>
              <a:rPr lang="ko-KR" altLang="en-US" dirty="0"/>
              <a:t>을 </a:t>
            </a:r>
            <a:r>
              <a:rPr lang="en-US" altLang="ko-KR" dirty="0"/>
              <a:t>1~9,A~Z,a~z </a:t>
            </a:r>
            <a:r>
              <a:rPr lang="ko-KR" altLang="en-US" dirty="0"/>
              <a:t>까지 매핑</a:t>
            </a:r>
            <a:endParaRPr lang="en-US" altLang="ko-KR" dirty="0"/>
          </a:p>
          <a:p>
            <a:pPr lvl="3"/>
            <a:r>
              <a:rPr lang="en-US" altLang="ko-KR" dirty="0"/>
              <a:t>BASE64</a:t>
            </a:r>
            <a:r>
              <a:rPr lang="ko-KR" altLang="en-US" dirty="0"/>
              <a:t>의 </a:t>
            </a:r>
            <a:r>
              <a:rPr lang="en-US" altLang="ko-KR" dirty="0"/>
              <a:t>0(</a:t>
            </a:r>
            <a:r>
              <a:rPr lang="ko-KR" altLang="en-US" dirty="0"/>
              <a:t>숫자 </a:t>
            </a:r>
            <a:r>
              <a:rPr lang="en-US" altLang="ko-KR" dirty="0"/>
              <a:t>0), O(</a:t>
            </a:r>
            <a:r>
              <a:rPr lang="ko-KR" altLang="en-US" dirty="0"/>
              <a:t>대문자 </a:t>
            </a:r>
            <a:r>
              <a:rPr lang="en-US" altLang="ko-KR" dirty="0"/>
              <a:t>O), I(</a:t>
            </a:r>
            <a:r>
              <a:rPr lang="ko-KR" altLang="en-US" dirty="0"/>
              <a:t>대문자 아이</a:t>
            </a:r>
            <a:r>
              <a:rPr lang="en-US" altLang="ko-KR" dirty="0"/>
              <a:t>), l(</a:t>
            </a:r>
            <a:r>
              <a:rPr lang="ko-KR" altLang="en-US" dirty="0"/>
              <a:t>소문자 엘</a:t>
            </a:r>
            <a:r>
              <a:rPr lang="en-US" altLang="ko-KR" dirty="0"/>
              <a:t>)</a:t>
            </a:r>
            <a:r>
              <a:rPr lang="ko-KR" altLang="en-US" dirty="0"/>
              <a:t>처럼 모양이 비슷해 혼동을 일으키는 몇 글자를 제외하고 만든 것이 </a:t>
            </a:r>
            <a:r>
              <a:rPr lang="en-US" altLang="ko-KR" dirty="0"/>
              <a:t>base 58</a:t>
            </a:r>
          </a:p>
          <a:p>
            <a:pPr lvl="3"/>
            <a:r>
              <a:rPr lang="en-US" altLang="ko-KR" dirty="0"/>
              <a:t>Base64</a:t>
            </a:r>
            <a:r>
              <a:rPr lang="ko-KR" altLang="en-US" dirty="0"/>
              <a:t>는 공식 매핑 테이블이 있으나 </a:t>
            </a:r>
            <a:r>
              <a:rPr lang="en-US" altLang="ko-KR" dirty="0"/>
              <a:t>base58</a:t>
            </a:r>
            <a:r>
              <a:rPr lang="ko-KR" altLang="en-US" dirty="0"/>
              <a:t>은 응용프로그램마다 다를 수 있다</a:t>
            </a:r>
            <a:r>
              <a:rPr lang="en-US" altLang="ko-KR" dirty="0"/>
              <a:t>. </a:t>
            </a:r>
            <a:r>
              <a:rPr lang="ko-KR" altLang="en-US" dirty="0"/>
              <a:t>여기 표는 </a:t>
            </a:r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base58 </a:t>
            </a:r>
            <a:r>
              <a:rPr lang="ko-KR" altLang="en-US" dirty="0" err="1"/>
              <a:t>매핑표</a:t>
            </a:r>
            <a:endParaRPr lang="en-US" altLang="ko-KR" dirty="0"/>
          </a:p>
          <a:p>
            <a:pPr lvl="2"/>
            <a:r>
              <a:rPr lang="ko-KR" altLang="en-US" dirty="0"/>
              <a:t>예전 이메일이 이진 파일을 처리하지 못하던 시절 이메일에 이진 파일을 첨부하기 위해서 사용</a:t>
            </a:r>
            <a:endParaRPr lang="en-US" altLang="ko-KR" dirty="0"/>
          </a:p>
          <a:p>
            <a:pPr lvl="2"/>
            <a:r>
              <a:rPr lang="ko-KR" altLang="en-US" dirty="0" err="1"/>
              <a:t>매핑표를</a:t>
            </a:r>
            <a:r>
              <a:rPr lang="ko-KR" altLang="en-US" dirty="0"/>
              <a:t> 이용하여 </a:t>
            </a:r>
            <a:r>
              <a:rPr lang="en-US" altLang="ko-KR" dirty="0"/>
              <a:t>58</a:t>
            </a:r>
            <a:r>
              <a:rPr lang="ko-KR" altLang="en-US" dirty="0"/>
              <a:t>진수 처리로 생각하면 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주의</a:t>
            </a:r>
            <a:r>
              <a:rPr lang="en-US" altLang="ko-KR" dirty="0"/>
              <a:t>: </a:t>
            </a:r>
            <a:r>
              <a:rPr lang="ko-KR" altLang="en-US" dirty="0"/>
              <a:t>맨 앞에 </a:t>
            </a:r>
            <a:r>
              <a:rPr lang="en-US" altLang="ko-KR" dirty="0"/>
              <a:t>0</a:t>
            </a:r>
            <a:r>
              <a:rPr lang="ko-KR" altLang="en-US" dirty="0"/>
              <a:t>이 연속한 경우</a:t>
            </a:r>
            <a:r>
              <a:rPr lang="en-US" altLang="ko-KR" dirty="0"/>
              <a:t>: </a:t>
            </a:r>
            <a:r>
              <a:rPr lang="ko-KR" altLang="en-US" dirty="0"/>
              <a:t>맨 앞의 </a:t>
            </a:r>
            <a:r>
              <a:rPr lang="en-US" altLang="ko-KR" dirty="0"/>
              <a:t>0</a:t>
            </a:r>
            <a:r>
              <a:rPr lang="ko-KR" altLang="en-US" dirty="0"/>
              <a:t>을 바이트 단위로 분리하여 모두 </a:t>
            </a:r>
            <a:r>
              <a:rPr lang="en-US" altLang="ko-KR" dirty="0"/>
              <a:t>1</a:t>
            </a:r>
            <a:r>
              <a:rPr lang="ko-KR" altLang="en-US" dirty="0"/>
              <a:t>로 변환</a:t>
            </a:r>
            <a:endParaRPr lang="en-US" altLang="ko-KR" dirty="0"/>
          </a:p>
          <a:p>
            <a:pPr lvl="3"/>
            <a:r>
              <a:rPr lang="ko-KR" altLang="en-US" dirty="0"/>
              <a:t>나머지는 </a:t>
            </a:r>
            <a:r>
              <a:rPr lang="en-US" altLang="ko-KR" dirty="0"/>
              <a:t>58</a:t>
            </a:r>
            <a:r>
              <a:rPr lang="ko-KR" altLang="en-US" dirty="0" err="1"/>
              <a:t>진번</a:t>
            </a:r>
            <a:r>
              <a:rPr lang="ko-KR" altLang="en-US" dirty="0"/>
              <a:t> 변환을 활용해 두 수를 합친다</a:t>
            </a:r>
            <a:endParaRPr lang="en-US" altLang="ko-KR" dirty="0"/>
          </a:p>
          <a:p>
            <a:pPr lvl="3"/>
            <a:r>
              <a:rPr lang="en-US" altLang="ko-KR" dirty="0"/>
              <a:t>3</a:t>
            </a:r>
            <a:r>
              <a:rPr lang="ko-KR" altLang="en-US" dirty="0"/>
              <a:t>으로 인해  항상 맨 앞에 최소 </a:t>
            </a:r>
            <a:r>
              <a:rPr lang="en-US" altLang="ko-KR" dirty="0"/>
              <a:t>1</a:t>
            </a:r>
            <a:r>
              <a:rPr lang="ko-KR" altLang="en-US" dirty="0"/>
              <a:t>바이트의 </a:t>
            </a:r>
            <a:r>
              <a:rPr lang="en-US" altLang="ko-KR" dirty="0"/>
              <a:t>0</a:t>
            </a:r>
            <a:r>
              <a:rPr lang="ko-KR" altLang="en-US" dirty="0"/>
              <a:t>이 존재</a:t>
            </a:r>
            <a:endParaRPr lang="en-US" altLang="ko-KR" dirty="0"/>
          </a:p>
          <a:p>
            <a:pPr lvl="3"/>
            <a:r>
              <a:rPr lang="en-US" altLang="ko-KR" dirty="0"/>
              <a:t>0</a:t>
            </a:r>
            <a:r>
              <a:rPr lang="ko-KR" altLang="en-US" dirty="0"/>
              <a:t>의 바이트 수 만큼 </a:t>
            </a:r>
            <a:r>
              <a:rPr lang="en-US" altLang="ko-KR" dirty="0"/>
              <a:t>1 +  Base58 </a:t>
            </a:r>
            <a:r>
              <a:rPr lang="ko-KR" altLang="en-US" dirty="0"/>
              <a:t>결과</a:t>
            </a:r>
            <a:endParaRPr lang="en-US" altLang="ko-KR" dirty="0"/>
          </a:p>
          <a:p>
            <a:pPr lvl="2"/>
            <a:r>
              <a:rPr lang="ko-KR" altLang="en-US" dirty="0"/>
              <a:t>특징</a:t>
            </a:r>
            <a:endParaRPr lang="en-US" altLang="ko-KR" dirty="0"/>
          </a:p>
          <a:p>
            <a:pPr lvl="3"/>
            <a:r>
              <a:rPr lang="ko-KR" altLang="en-US" dirty="0" err="1"/>
              <a:t>비트코인</a:t>
            </a:r>
            <a:r>
              <a:rPr lang="ko-KR" altLang="en-US" dirty="0"/>
              <a:t> 주소는 항상 </a:t>
            </a:r>
            <a:r>
              <a:rPr lang="en-US" altLang="ko-KR" dirty="0"/>
              <a:t>1</a:t>
            </a:r>
            <a:r>
              <a:rPr lang="ko-KR" altLang="en-US" dirty="0"/>
              <a:t>로 시작한다</a:t>
            </a:r>
            <a:r>
              <a:rPr lang="en-US" altLang="ko-KR" dirty="0"/>
              <a:t>.</a:t>
            </a:r>
          </a:p>
          <a:p>
            <a:pPr lvl="3"/>
            <a:r>
              <a:rPr lang="ko-KR" altLang="en-US" dirty="0"/>
              <a:t>더 이상 몫이 없을 때까지 반복해 그 나머지를 매핑하는 방식 </a:t>
            </a:r>
            <a:r>
              <a:rPr lang="en-US" altLang="ko-KR" dirty="0"/>
              <a:t>-&gt; </a:t>
            </a:r>
            <a:r>
              <a:rPr lang="ko-KR" altLang="en-US" dirty="0"/>
              <a:t>숫자에 따라 나누는 횟수가 달라질 수 있고</a:t>
            </a:r>
            <a:r>
              <a:rPr lang="en-US" altLang="ko-KR" dirty="0"/>
              <a:t>, </a:t>
            </a:r>
            <a:r>
              <a:rPr lang="ko-KR" altLang="en-US" dirty="0"/>
              <a:t>그 결과 </a:t>
            </a:r>
            <a:r>
              <a:rPr lang="ko-KR" altLang="en-US" dirty="0" err="1"/>
              <a:t>비트코인</a:t>
            </a:r>
            <a:r>
              <a:rPr lang="ko-KR" altLang="en-US" dirty="0"/>
              <a:t> 주소의 길이는 가변이다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최대 </a:t>
            </a:r>
            <a:r>
              <a:rPr lang="en-US" altLang="ko-KR" dirty="0"/>
              <a:t>34</a:t>
            </a:r>
            <a:r>
              <a:rPr lang="ko-KR" altLang="en-US" dirty="0"/>
              <a:t>자</a:t>
            </a:r>
            <a:endParaRPr lang="en-US" altLang="ko-KR" dirty="0"/>
          </a:p>
          <a:p>
            <a:pPr lvl="1"/>
            <a:r>
              <a:rPr lang="en-US" altLang="ko-KR" dirty="0"/>
              <a:t>2012</a:t>
            </a:r>
            <a:r>
              <a:rPr lang="ko-KR" altLang="en-US" dirty="0"/>
              <a:t>년 소프트 포크로 </a:t>
            </a:r>
            <a:r>
              <a:rPr lang="en-US" altLang="ko-KR" dirty="0"/>
              <a:t>P2PH </a:t>
            </a:r>
            <a:r>
              <a:rPr lang="ko-KR" altLang="en-US" dirty="0"/>
              <a:t>새로운 트랜잭션 방식 추가 </a:t>
            </a:r>
            <a:r>
              <a:rPr lang="en-US" altLang="ko-KR" dirty="0"/>
              <a:t>-&gt; 3</a:t>
            </a:r>
            <a:r>
              <a:rPr lang="ko-KR" altLang="en-US" dirty="0"/>
              <a:t>으로 시작하는 주소 존재</a:t>
            </a:r>
            <a:endParaRPr lang="en-US" altLang="ko-KR" dirty="0"/>
          </a:p>
          <a:p>
            <a:pPr lvl="2"/>
            <a:r>
              <a:rPr lang="en-US" altLang="ko-KR" dirty="0"/>
              <a:t>P2PKH : original, pay to public key hash</a:t>
            </a:r>
          </a:p>
          <a:p>
            <a:pPr lvl="2"/>
            <a:r>
              <a:rPr lang="en-US" altLang="ko-KR" dirty="0"/>
              <a:t>P2SH : current,</a:t>
            </a:r>
            <a:r>
              <a:rPr lang="ko-KR" altLang="en-US" dirty="0"/>
              <a:t> </a:t>
            </a:r>
            <a:r>
              <a:rPr lang="en-US" altLang="ko-KR" dirty="0"/>
              <a:t>pay-to-script</a:t>
            </a:r>
            <a:r>
              <a:rPr lang="ko-KR" altLang="en-US" dirty="0"/>
              <a:t> </a:t>
            </a:r>
            <a:r>
              <a:rPr lang="en-US" altLang="ko-KR" dirty="0"/>
              <a:t>hash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대부분의 </a:t>
            </a:r>
            <a:r>
              <a:rPr lang="ko-KR" altLang="en-US" dirty="0" err="1"/>
              <a:t>월렛</a:t>
            </a:r>
            <a:r>
              <a:rPr lang="en-US" altLang="ko-KR" dirty="0"/>
              <a:t>) – now standard (</a:t>
            </a:r>
            <a:r>
              <a:rPr lang="ko-KR" altLang="en-US" dirty="0"/>
              <a:t>더 많은 기능 제공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이더리움</a:t>
            </a:r>
            <a:r>
              <a:rPr lang="ko-KR" altLang="en-US" dirty="0"/>
              <a:t> 주소 생성 방법</a:t>
            </a:r>
            <a:endParaRPr lang="en-US" altLang="ko-KR" dirty="0"/>
          </a:p>
          <a:p>
            <a:pPr lvl="1"/>
            <a:r>
              <a:rPr lang="ko-KR" altLang="en-US" dirty="0"/>
              <a:t>비밀키 </a:t>
            </a:r>
            <a:r>
              <a:rPr lang="en-US" altLang="ko-KR" dirty="0"/>
              <a:t>-&gt; ECC(secp256k1)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공개키 </a:t>
            </a:r>
            <a:r>
              <a:rPr lang="en-US" altLang="ko-KR" dirty="0"/>
              <a:t>-&gt; Keccak256 -&gt; </a:t>
            </a:r>
            <a:r>
              <a:rPr lang="ko-KR" altLang="en-US" dirty="0"/>
              <a:t>하위 </a:t>
            </a:r>
            <a:r>
              <a:rPr lang="en-US" altLang="ko-KR" dirty="0"/>
              <a:t>160bit</a:t>
            </a:r>
          </a:p>
          <a:p>
            <a:pPr lvl="1"/>
            <a:r>
              <a:rPr lang="en-US" altLang="ko-KR" dirty="0"/>
              <a:t>EIP-55 (Mixed-case checksum address encoding)</a:t>
            </a:r>
          </a:p>
          <a:p>
            <a:pPr lvl="2"/>
            <a:r>
              <a:rPr lang="ko-KR" altLang="en-US" dirty="0"/>
              <a:t>주소</a:t>
            </a:r>
            <a:r>
              <a:rPr lang="en-US" altLang="ko-KR" dirty="0"/>
              <a:t> -&gt; </a:t>
            </a:r>
            <a:r>
              <a:rPr lang="ko-KR" altLang="en-US" dirty="0"/>
              <a:t>소문자로 변환 </a:t>
            </a:r>
            <a:r>
              <a:rPr lang="en-US" altLang="ko-KR" dirty="0"/>
              <a:t>-&gt; keccak256  -&gt; keccak256 </a:t>
            </a:r>
            <a:r>
              <a:rPr lang="ko-KR" altLang="en-US" dirty="0"/>
              <a:t>결과의 앞쪽 </a:t>
            </a:r>
            <a:r>
              <a:rPr lang="en-US" altLang="ko-KR" dirty="0"/>
              <a:t>160bit</a:t>
            </a:r>
            <a:r>
              <a:rPr lang="ko-KR" altLang="en-US" dirty="0"/>
              <a:t>를 사용 </a:t>
            </a:r>
            <a:r>
              <a:rPr lang="en-US" altLang="ko-KR" dirty="0"/>
              <a:t>-&gt; keccak256</a:t>
            </a:r>
            <a:r>
              <a:rPr lang="ko-KR" altLang="en-US" dirty="0"/>
              <a:t> 결과의 </a:t>
            </a:r>
            <a:r>
              <a:rPr lang="en-US" altLang="ko-KR" dirty="0" err="1"/>
              <a:t>nibbl</a:t>
            </a:r>
            <a:r>
              <a:rPr lang="ko-KR" altLang="en-US" dirty="0"/>
              <a:t>이 </a:t>
            </a:r>
            <a:r>
              <a:rPr lang="en-US" altLang="ko-KR" dirty="0"/>
              <a:t>8</a:t>
            </a:r>
            <a:r>
              <a:rPr lang="ko-KR" altLang="en-US" dirty="0"/>
              <a:t>이상이고</a:t>
            </a:r>
            <a:r>
              <a:rPr lang="en-US" altLang="ko-KR" dirty="0"/>
              <a:t>, </a:t>
            </a:r>
            <a:r>
              <a:rPr lang="ko-KR" altLang="en-US" dirty="0"/>
              <a:t>주소가 </a:t>
            </a:r>
            <a:r>
              <a:rPr lang="en-US" altLang="ko-KR" dirty="0"/>
              <a:t>alphabet</a:t>
            </a:r>
            <a:r>
              <a:rPr lang="ko-KR" altLang="en-US" dirty="0"/>
              <a:t>인 경우 대문자로 치환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76146B6-CBC6-4F0F-A248-7734DA2B6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DAEEDB-BA3E-4216-AA10-9C57E952B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091" y="635709"/>
            <a:ext cx="3885609" cy="27932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86F1A9-75E4-43B1-8330-469136036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345" y="5065349"/>
            <a:ext cx="3448965" cy="146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505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2E9B9C-914A-4907-9B3A-EEF69A070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FDBF40-0230-4ED5-A92A-B86C5580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트랜잭션 및 블록</a:t>
            </a:r>
          </a:p>
        </p:txBody>
      </p:sp>
    </p:spTree>
    <p:extLst>
      <p:ext uri="{BB962C8B-B14F-4D97-AF65-F5344CB8AC3E}">
        <p14:creationId xmlns:p14="http://schemas.microsoft.com/office/powerpoint/2010/main" val="3700787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02E9B9C-914A-4907-9B3A-EEF69A070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FDBF40-0230-4ED5-A92A-B86C5580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트랜잭션 및 블록</a:t>
            </a:r>
          </a:p>
        </p:txBody>
      </p:sp>
    </p:spTree>
    <p:extLst>
      <p:ext uri="{BB962C8B-B14F-4D97-AF65-F5344CB8AC3E}">
        <p14:creationId xmlns:p14="http://schemas.microsoft.com/office/powerpoint/2010/main" val="4031144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FE01BB0-2F5C-4069-9A59-51636C9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B012BC3D-703B-4109-8F2B-4A9B14A407E8}"/>
              </a:ext>
            </a:extLst>
          </p:cNvPr>
          <p:cNvSpPr txBox="1">
            <a:spLocks/>
          </p:cNvSpPr>
          <p:nvPr/>
        </p:nvSpPr>
        <p:spPr>
          <a:xfrm>
            <a:off x="241299" y="674860"/>
            <a:ext cx="11683999" cy="60307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신뢰할 수 없는 분산 환경에서 메시지 전송 및 데이터 상태 공유 방법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Bitcoin mailing list </a:t>
            </a:r>
            <a:r>
              <a:rPr lang="en-US" altLang="ko-KR" sz="1400" dirty="0">
                <a:hlinkClick r:id="rId3"/>
              </a:rPr>
              <a:t>#014847 – James A. Donald</a:t>
            </a:r>
            <a:r>
              <a:rPr lang="en-US" altLang="ko-KR" sz="1400" dirty="0"/>
              <a:t>, 2008-11-13 06:16:31</a:t>
            </a:r>
          </a:p>
          <a:p>
            <a:pPr lvl="1"/>
            <a:r>
              <a:rPr lang="en-US" altLang="ko-KR" sz="1600" dirty="0"/>
              <a:t>It is not sufficient that everyone knows X.</a:t>
            </a:r>
            <a:br>
              <a:rPr lang="en-US" altLang="ko-KR" sz="1600" dirty="0"/>
            </a:br>
            <a:r>
              <a:rPr lang="en-US" altLang="ko-KR" sz="1600" dirty="0"/>
              <a:t>We also need everyone to know that everyone knows X, </a:t>
            </a:r>
            <a:br>
              <a:rPr lang="en-US" altLang="ko-KR" sz="1600" dirty="0"/>
            </a:br>
            <a:r>
              <a:rPr lang="en-US" altLang="ko-KR" sz="1600" dirty="0"/>
              <a:t>and that everyone knows that everyone knows that everyone knows X</a:t>
            </a:r>
            <a:br>
              <a:rPr lang="en-US" altLang="ko-KR" sz="1600" dirty="0"/>
            </a:br>
            <a:r>
              <a:rPr lang="en-US" altLang="ko-KR" sz="1600" dirty="0"/>
              <a:t>- which, as in the Byzantine Generals problem, is the classic hard problem of distributed data processing.</a:t>
            </a:r>
            <a:endParaRPr lang="en-US" altLang="ko-KR" sz="1800" dirty="0"/>
          </a:p>
          <a:p>
            <a:pPr lvl="1"/>
            <a:r>
              <a:rPr lang="ko-KR" altLang="en-US" sz="1600" dirty="0"/>
              <a:t>모두가 </a:t>
            </a:r>
            <a:r>
              <a:rPr lang="en-US" altLang="ko-KR" sz="1600" dirty="0"/>
              <a:t>X</a:t>
            </a:r>
            <a:r>
              <a:rPr lang="ko-KR" altLang="en-US" sz="1600" dirty="0"/>
              <a:t>를 안다는 사실로는 충분하지 않습니다</a:t>
            </a:r>
            <a:r>
              <a:rPr lang="en-US" altLang="ko-KR" sz="1600" dirty="0"/>
              <a:t>.</a:t>
            </a:r>
            <a:br>
              <a:rPr lang="en-US" altLang="ko-KR" sz="1600" dirty="0"/>
            </a:br>
            <a:r>
              <a:rPr lang="ko-KR" altLang="en-US" sz="1600" dirty="0"/>
              <a:t>모두가 </a:t>
            </a:r>
            <a:r>
              <a:rPr lang="en-US" altLang="ko-KR" sz="1600" dirty="0"/>
              <a:t>X</a:t>
            </a:r>
            <a:r>
              <a:rPr lang="ko-KR" altLang="en-US" sz="1600" dirty="0"/>
              <a:t>를 안다는 사실도 모두가 알아야 하며</a:t>
            </a:r>
            <a:r>
              <a:rPr lang="en-US" altLang="ko-KR" sz="1600" dirty="0"/>
              <a:t>, </a:t>
            </a:r>
            <a:br>
              <a:rPr lang="en-US" altLang="ko-KR" sz="1600" dirty="0"/>
            </a:br>
            <a:r>
              <a:rPr lang="ko-KR" altLang="en-US" sz="1600" dirty="0"/>
              <a:t>또 모두가 </a:t>
            </a:r>
            <a:r>
              <a:rPr lang="en-US" altLang="ko-KR" sz="1600" dirty="0"/>
              <a:t>X</a:t>
            </a:r>
            <a:r>
              <a:rPr lang="ko-KR" altLang="en-US" sz="1600" dirty="0"/>
              <a:t>를 안다는 사실을 우리가 모두 다 안다는 사실도 전원이 알아야 한다</a:t>
            </a:r>
            <a:r>
              <a:rPr lang="en-US" altLang="ko-KR" sz="1600" dirty="0"/>
              <a:t>. </a:t>
            </a:r>
            <a:br>
              <a:rPr lang="en-US" altLang="ko-KR" sz="1600" dirty="0"/>
            </a:br>
            <a:r>
              <a:rPr lang="ko-KR" altLang="en-US" sz="1600" dirty="0"/>
              <a:t>이는 비잔틴 장군 문제처럼</a:t>
            </a:r>
            <a:r>
              <a:rPr lang="en-US" altLang="ko-KR" sz="1600" dirty="0"/>
              <a:t>, </a:t>
            </a:r>
            <a:r>
              <a:rPr lang="ko-KR" altLang="en-US" sz="1600" dirty="0"/>
              <a:t>분산 데이터 시스템에서 오래된 난제이다</a:t>
            </a:r>
            <a:r>
              <a:rPr lang="en-US" altLang="ko-KR" sz="1600" dirty="0"/>
              <a:t>.</a:t>
            </a:r>
          </a:p>
          <a:p>
            <a:r>
              <a:rPr lang="ko-KR" altLang="en-US" dirty="0"/>
              <a:t>비잔티움 장군 문제 </a:t>
            </a:r>
            <a:r>
              <a:rPr lang="en-US" altLang="ko-KR" dirty="0"/>
              <a:t>(The Byzantine Generals Problem) – </a:t>
            </a:r>
            <a:r>
              <a:rPr lang="en-US" altLang="ko-KR" sz="1600" dirty="0">
                <a:hlinkClick r:id="rId4"/>
              </a:rPr>
              <a:t>Paper</a:t>
            </a:r>
            <a:endParaRPr lang="en-US" altLang="ko-KR" sz="1600" dirty="0"/>
          </a:p>
          <a:p>
            <a:pPr lvl="1"/>
            <a:r>
              <a:rPr lang="en-US" altLang="ko-KR" dirty="0"/>
              <a:t>1982</a:t>
            </a:r>
            <a:r>
              <a:rPr lang="ko-KR" altLang="en-US" dirty="0"/>
              <a:t>년 </a:t>
            </a:r>
            <a:r>
              <a:rPr lang="ko-KR" altLang="en-US" dirty="0" err="1"/>
              <a:t>레슬리</a:t>
            </a:r>
            <a:r>
              <a:rPr lang="ko-KR" altLang="en-US" dirty="0"/>
              <a:t> </a:t>
            </a:r>
            <a:r>
              <a:rPr lang="ko-KR" altLang="en-US" dirty="0" err="1"/>
              <a:t>램포트</a:t>
            </a:r>
            <a:r>
              <a:rPr lang="en-US" altLang="ko-KR" dirty="0"/>
              <a:t>(Leslie </a:t>
            </a:r>
            <a:r>
              <a:rPr lang="en-US" altLang="ko-KR" dirty="0" err="1"/>
              <a:t>Lamport</a:t>
            </a:r>
            <a:r>
              <a:rPr lang="en-US" altLang="ko-KR" dirty="0"/>
              <a:t>), </a:t>
            </a:r>
            <a:r>
              <a:rPr lang="ko-KR" altLang="en-US" dirty="0" err="1"/>
              <a:t>쇼스탁</a:t>
            </a:r>
            <a:r>
              <a:rPr lang="en-US" altLang="ko-KR" dirty="0"/>
              <a:t>(Robert </a:t>
            </a:r>
            <a:r>
              <a:rPr lang="en-US" altLang="ko-KR" dirty="0" err="1"/>
              <a:t>Shostak</a:t>
            </a:r>
            <a:r>
              <a:rPr lang="en-US" altLang="ko-KR" dirty="0"/>
              <a:t>), </a:t>
            </a:r>
            <a:r>
              <a:rPr lang="ko-KR" altLang="en-US" dirty="0"/>
              <a:t>피스</a:t>
            </a:r>
            <a:r>
              <a:rPr lang="en-US" altLang="ko-KR" dirty="0"/>
              <a:t>(Marshall Pease)</a:t>
            </a:r>
            <a:r>
              <a:rPr lang="ko-KR" altLang="en-US" dirty="0"/>
              <a:t>가 공저한 논문</a:t>
            </a:r>
            <a:endParaRPr lang="en-US" altLang="ko-KR" dirty="0"/>
          </a:p>
          <a:p>
            <a:pPr lvl="1"/>
            <a:r>
              <a:rPr lang="ko-KR" altLang="en-US" dirty="0"/>
              <a:t>적군의 도시를 공격하려는 비잔티움 제국군의 여러 부대가 지리적으로 떨어진 상태에서 각 부대의 장군들이 </a:t>
            </a:r>
            <a:r>
              <a:rPr lang="en-US" altLang="ko-KR" dirty="0"/>
              <a:t>(</a:t>
            </a:r>
            <a:r>
              <a:rPr lang="ko-KR" altLang="en-US" dirty="0"/>
              <a:t>중간에 잡힐지도 모르는</a:t>
            </a:r>
            <a:r>
              <a:rPr lang="en-US" altLang="ko-KR" dirty="0"/>
              <a:t>) </a:t>
            </a:r>
            <a:r>
              <a:rPr lang="ko-KR" altLang="en-US" dirty="0"/>
              <a:t>전령을 통해 교신하면서 공격 계획을 함께 세우는 상황을 가정 </a:t>
            </a:r>
            <a:r>
              <a:rPr lang="en-US" altLang="ko-KR" dirty="0"/>
              <a:t>– </a:t>
            </a:r>
            <a:r>
              <a:rPr lang="ko-KR" altLang="en-US" sz="1200" dirty="0">
                <a:hlinkClick r:id="rId5"/>
              </a:rPr>
              <a:t>위키백과</a:t>
            </a:r>
            <a:endParaRPr lang="en-US" altLang="ko-KR" sz="1200" dirty="0"/>
          </a:p>
          <a:p>
            <a:pPr lvl="1"/>
            <a:r>
              <a:rPr lang="ko-KR" altLang="en-US" dirty="0"/>
              <a:t>배신자가 존재할 경우에도 합의에 성공하려면 배신자를 포함하여 총 몇 명의 장군이 네트워크에 있어야 할 지를 정하는 것</a:t>
            </a:r>
            <a:endParaRPr lang="en-US" altLang="ko-KR" dirty="0"/>
          </a:p>
          <a:p>
            <a:pPr lvl="1"/>
            <a:r>
              <a:rPr lang="ko-KR" altLang="en-US" dirty="0"/>
              <a:t>한 체계 내에서 연결된 다양한 시스템들이 그 중 일부가 에러 코드</a:t>
            </a:r>
            <a:r>
              <a:rPr lang="en-US" altLang="ko-KR" dirty="0"/>
              <a:t>, </a:t>
            </a:r>
            <a:r>
              <a:rPr lang="ko-KR" altLang="en-US" dirty="0"/>
              <a:t>혹은 잘못된 명령어 전달하는 상황에서 어떻게 시스템들의 기능을 정상으로 유지시키고</a:t>
            </a:r>
            <a:r>
              <a:rPr lang="en-US" altLang="ko-KR" dirty="0"/>
              <a:t>, </a:t>
            </a:r>
            <a:r>
              <a:rPr lang="ko-KR" altLang="en-US" dirty="0"/>
              <a:t>체계를 정상 작동 </a:t>
            </a:r>
            <a:r>
              <a:rPr lang="ko-KR" altLang="en-US" dirty="0" err="1"/>
              <a:t>시킬수</a:t>
            </a:r>
            <a:r>
              <a:rPr lang="ko-KR" altLang="en-US" dirty="0"/>
              <a:t> 있는지 고민하는 일종의 사고 실험  </a:t>
            </a:r>
            <a:r>
              <a:rPr lang="en-US" altLang="ko-KR" dirty="0"/>
              <a:t>- </a:t>
            </a:r>
            <a:r>
              <a:rPr lang="ko-KR" altLang="en-US" sz="1200" dirty="0">
                <a:hlinkClick r:id="rId6"/>
              </a:rPr>
              <a:t>나무위키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912303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FE01BB0-2F5C-4069-9A59-51636C9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  <p:sp>
        <p:nvSpPr>
          <p:cNvPr id="31" name="내용 개체 틀 1">
            <a:extLst>
              <a:ext uri="{FF2B5EF4-FFF2-40B4-BE49-F238E27FC236}">
                <a16:creationId xmlns:a16="http://schemas.microsoft.com/office/drawing/2014/main" id="{A1888C99-6C14-4E1B-A4A6-F9DFA9F2B47C}"/>
              </a:ext>
            </a:extLst>
          </p:cNvPr>
          <p:cNvSpPr txBox="1">
            <a:spLocks/>
          </p:cNvSpPr>
          <p:nvPr/>
        </p:nvSpPr>
        <p:spPr>
          <a:xfrm>
            <a:off x="241299" y="674860"/>
            <a:ext cx="116839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비잔티움 장군 문제 </a:t>
            </a:r>
            <a:r>
              <a:rPr lang="en-US" altLang="ko-KR" dirty="0"/>
              <a:t>(The Byzantine Generals Problem) - </a:t>
            </a:r>
            <a:r>
              <a:rPr lang="en-US" altLang="ko-KR" sz="1400" dirty="0">
                <a:hlinkClick r:id="rId3"/>
              </a:rPr>
              <a:t>Paper</a:t>
            </a:r>
            <a:r>
              <a:rPr lang="en-US" altLang="ko-KR" sz="1400" dirty="0"/>
              <a:t> , </a:t>
            </a:r>
            <a:r>
              <a:rPr lang="ko-KR" altLang="en-US" sz="1400" dirty="0">
                <a:hlinkClick r:id="rId4"/>
              </a:rPr>
              <a:t>한글 분석</a:t>
            </a:r>
            <a:endParaRPr lang="en-US" altLang="ko-KR" sz="1400" dirty="0"/>
          </a:p>
          <a:p>
            <a:pPr lvl="1"/>
            <a:r>
              <a:rPr lang="en-US" altLang="ko-KR" dirty="0"/>
              <a:t>Base Conditions</a:t>
            </a:r>
          </a:p>
          <a:p>
            <a:pPr lvl="2"/>
            <a:r>
              <a:rPr lang="ko-KR" altLang="en-US" dirty="0"/>
              <a:t>적은 한 번에 공격을 해야 이길 수 있는 상대</a:t>
            </a:r>
            <a:endParaRPr lang="en-US" altLang="ko-KR" dirty="0"/>
          </a:p>
          <a:p>
            <a:pPr lvl="2"/>
            <a:r>
              <a:rPr lang="ko-KR" altLang="en-US" dirty="0"/>
              <a:t>적진을 둘러싼 장군들은 합의를 통해 공격 여부 결정</a:t>
            </a:r>
            <a:endParaRPr lang="en-US" altLang="ko-KR" dirty="0"/>
          </a:p>
          <a:p>
            <a:pPr lvl="2"/>
            <a:r>
              <a:rPr lang="ko-KR" altLang="en-US" dirty="0"/>
              <a:t>장군들은 전령을 통해서만 서로 연락 가능</a:t>
            </a:r>
            <a:endParaRPr lang="en-US" altLang="ko-KR" dirty="0"/>
          </a:p>
          <a:p>
            <a:pPr lvl="2"/>
            <a:r>
              <a:rPr lang="ko-KR" altLang="en-US" dirty="0"/>
              <a:t>장군들 중 한 명의 사령관이 </a:t>
            </a:r>
            <a:r>
              <a:rPr lang="en-US" altLang="ko-KR" dirty="0"/>
              <a:t>"</a:t>
            </a:r>
            <a:r>
              <a:rPr lang="ko-KR" altLang="en-US" dirty="0"/>
              <a:t>공격</a:t>
            </a:r>
            <a:r>
              <a:rPr lang="en-US" altLang="ko-KR" dirty="0"/>
              <a:t>“,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후퇴</a:t>
            </a:r>
            <a:r>
              <a:rPr lang="en-US" altLang="ko-KR" dirty="0"/>
              <a:t>"</a:t>
            </a:r>
            <a:r>
              <a:rPr lang="ko-KR" altLang="en-US" dirty="0"/>
              <a:t>를 결정하여 메시지를 모든 장군에게 전달</a:t>
            </a:r>
            <a:endParaRPr lang="en-US" altLang="ko-KR" dirty="0"/>
          </a:p>
          <a:p>
            <a:pPr lvl="2"/>
            <a:r>
              <a:rPr lang="ko-KR" altLang="en-US" dirty="0"/>
              <a:t>장군들은 사령관으로부터 받은 메시지를 나머지 장군들에게 전달  </a:t>
            </a:r>
            <a:r>
              <a:rPr lang="en-US" altLang="ko-KR" dirty="0"/>
              <a:t>(</a:t>
            </a:r>
            <a:r>
              <a:rPr lang="ko-KR" altLang="en-US" dirty="0"/>
              <a:t>장군들은 서로 연결되어 있다</a:t>
            </a:r>
            <a:r>
              <a:rPr lang="en-US" altLang="ko-KR" dirty="0"/>
              <a:t>.)</a:t>
            </a:r>
          </a:p>
          <a:p>
            <a:pPr lvl="2"/>
            <a:r>
              <a:rPr lang="ko-KR" altLang="en-US" dirty="0"/>
              <a:t>장군들은 자신이 받은 메시지를 종합하여 </a:t>
            </a:r>
            <a:r>
              <a:rPr lang="en-US" altLang="ko-KR" dirty="0"/>
              <a:t>"</a:t>
            </a:r>
            <a:r>
              <a:rPr lang="ko-KR" altLang="en-US" dirty="0"/>
              <a:t>공격</a:t>
            </a:r>
            <a:r>
              <a:rPr lang="en-US" altLang="ko-KR" dirty="0"/>
              <a:t>“,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후퇴</a:t>
            </a:r>
            <a:r>
              <a:rPr lang="en-US" altLang="ko-KR" dirty="0"/>
              <a:t>"</a:t>
            </a:r>
            <a:r>
              <a:rPr lang="ko-KR" altLang="en-US" dirty="0"/>
              <a:t>를 결정하여 명령 이행 </a:t>
            </a:r>
            <a:r>
              <a:rPr lang="en-US" altLang="ko-KR" dirty="0"/>
              <a:t>(</a:t>
            </a:r>
            <a:r>
              <a:rPr lang="ko-KR" altLang="en-US" dirty="0"/>
              <a:t>동기화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Risk Factors : </a:t>
            </a:r>
            <a:r>
              <a:rPr lang="ko-KR" altLang="en-US" dirty="0"/>
              <a:t>합의를 방해하는 요소들</a:t>
            </a:r>
            <a:endParaRPr lang="en-US" altLang="ko-KR" dirty="0"/>
          </a:p>
          <a:p>
            <a:pPr lvl="2"/>
            <a:r>
              <a:rPr lang="ko-KR" altLang="en-US" dirty="0"/>
              <a:t>전령은 메시지 전달을 실패할 수 있다</a:t>
            </a:r>
            <a:r>
              <a:rPr lang="en-US" altLang="ko-KR" dirty="0"/>
              <a:t>. (</a:t>
            </a:r>
            <a:r>
              <a:rPr lang="ko-KR" altLang="en-US" dirty="0"/>
              <a:t>적군에게 포획</a:t>
            </a:r>
            <a:r>
              <a:rPr lang="en-US" altLang="ko-KR" dirty="0"/>
              <a:t>,</a:t>
            </a:r>
            <a:r>
              <a:rPr lang="ko-KR" altLang="en-US" dirty="0"/>
              <a:t>살해</a:t>
            </a:r>
            <a:r>
              <a:rPr lang="en-US" altLang="ko-KR" dirty="0"/>
              <a:t> </a:t>
            </a:r>
            <a:r>
              <a:rPr lang="ko-KR" altLang="en-US" dirty="0"/>
              <a:t>또는</a:t>
            </a:r>
            <a:r>
              <a:rPr lang="en-US" altLang="ko-KR" dirty="0"/>
              <a:t> </a:t>
            </a:r>
            <a:r>
              <a:rPr lang="ko-KR" altLang="en-US" dirty="0"/>
              <a:t>기타 사고 등</a:t>
            </a:r>
            <a:r>
              <a:rPr lang="en-US" altLang="ko-KR" dirty="0"/>
              <a:t>)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메시지를 보낸 장군은 메시지 도달 여부를 알 수 없다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n-US" altLang="ko-KR" dirty="0"/>
          </a:p>
          <a:p>
            <a:pPr lvl="2"/>
            <a:r>
              <a:rPr lang="ko-KR" altLang="en-US" dirty="0"/>
              <a:t>장군들 중에 배신자가 섞여 있어 메시지를 왜곡할 수 있다</a:t>
            </a:r>
            <a:r>
              <a:rPr lang="en-US" altLang="ko-KR" dirty="0"/>
              <a:t>.  (</a:t>
            </a:r>
            <a:r>
              <a:rPr lang="ko-KR" altLang="en-US" dirty="0"/>
              <a:t>사령관도 배신자가 될 수 있다</a:t>
            </a:r>
            <a:r>
              <a:rPr lang="en-US" altLang="ko-KR" dirty="0"/>
              <a:t>.)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D9D7E83-50A8-45E1-AB0D-8738ABC44F5D}"/>
              </a:ext>
            </a:extLst>
          </p:cNvPr>
          <p:cNvGrpSpPr/>
          <p:nvPr/>
        </p:nvGrpSpPr>
        <p:grpSpPr>
          <a:xfrm>
            <a:off x="869955" y="4099457"/>
            <a:ext cx="4336294" cy="2174663"/>
            <a:chOff x="869955" y="3789363"/>
            <a:chExt cx="4336294" cy="2174663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DD44DADE-DF15-41E0-BE3D-EC8F6A50C0FE}"/>
                </a:ext>
              </a:extLst>
            </p:cNvPr>
            <p:cNvSpPr/>
            <p:nvPr/>
          </p:nvSpPr>
          <p:spPr>
            <a:xfrm>
              <a:off x="869955" y="5577982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3</a:t>
              </a:r>
              <a:endParaRPr lang="ko-KR" altLang="en-US" sz="1400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03ADF29-2686-4C1C-859C-EEA9EB393368}"/>
                </a:ext>
              </a:extLst>
            </p:cNvPr>
            <p:cNvSpPr/>
            <p:nvPr/>
          </p:nvSpPr>
          <p:spPr>
            <a:xfrm>
              <a:off x="869955" y="4562365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1</a:t>
              </a:r>
              <a:endParaRPr lang="ko-KR" altLang="en-US" sz="1400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8C6BA66-ECC1-440A-8A5F-7E68884D5C8B}"/>
                </a:ext>
              </a:extLst>
            </p:cNvPr>
            <p:cNvSpPr/>
            <p:nvPr/>
          </p:nvSpPr>
          <p:spPr>
            <a:xfrm>
              <a:off x="2496622" y="3789363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사령관</a:t>
              </a: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382699A-D5DD-4F88-801C-9D71BD62CB68}"/>
                </a:ext>
              </a:extLst>
            </p:cNvPr>
            <p:cNvSpPr/>
            <p:nvPr/>
          </p:nvSpPr>
          <p:spPr>
            <a:xfrm>
              <a:off x="4120644" y="4556931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4115797-51BD-4C5C-9D88-F59CB9E46A29}"/>
                </a:ext>
              </a:extLst>
            </p:cNvPr>
            <p:cNvSpPr/>
            <p:nvPr/>
          </p:nvSpPr>
          <p:spPr>
            <a:xfrm>
              <a:off x="4126249" y="5577982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4</a:t>
              </a:r>
              <a:endParaRPr lang="ko-KR" altLang="en-US" sz="1400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05A8A7D2-3B3F-4B45-AD6F-1CEB5DD814D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1949955" y="4755387"/>
              <a:ext cx="546667" cy="201582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774FA7A-E2A5-49C5-ACFC-D00D05934EAA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 flipV="1">
              <a:off x="1949955" y="5508753"/>
              <a:ext cx="546667" cy="262251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9677772-BAA3-4711-83F1-280AADA7334F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 flipV="1">
              <a:off x="3576622" y="5494759"/>
              <a:ext cx="549627" cy="276245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AFC2963B-C92F-4EF3-8823-86A2964E9ED0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flipH="1">
              <a:off x="3576622" y="4749953"/>
              <a:ext cx="544022" cy="224467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BD6A40E-CBDD-4C94-BEA5-7EB98EF15702}"/>
                </a:ext>
              </a:extLst>
            </p:cNvPr>
            <p:cNvCxnSpPr>
              <a:cxnSpLocks/>
              <a:stCxn id="11" idx="4"/>
              <a:endCxn id="34" idx="0"/>
            </p:cNvCxnSpPr>
            <p:nvPr/>
          </p:nvCxnSpPr>
          <p:spPr>
            <a:xfrm flipH="1">
              <a:off x="3035300" y="4175407"/>
              <a:ext cx="1322" cy="428815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E888E566-943B-4F4A-9CF0-8DFBD63FAB8B}"/>
                </a:ext>
              </a:extLst>
            </p:cNvPr>
            <p:cNvSpPr/>
            <p:nvPr/>
          </p:nvSpPr>
          <p:spPr>
            <a:xfrm>
              <a:off x="2446464" y="4604222"/>
              <a:ext cx="1177671" cy="1177671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적 도시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911F688-46A1-4A50-B54F-13BBA8CCF2C2}"/>
              </a:ext>
            </a:extLst>
          </p:cNvPr>
          <p:cNvSpPr txBox="1"/>
          <p:nvPr/>
        </p:nvSpPr>
        <p:spPr>
          <a:xfrm>
            <a:off x="2763429" y="6274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0071FF"/>
                </a:solidFill>
              </a:rPr>
              <a:t>승리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ACBD206-8A8E-4704-938F-B4CC10D07E82}"/>
              </a:ext>
            </a:extLst>
          </p:cNvPr>
          <p:cNvGrpSpPr/>
          <p:nvPr/>
        </p:nvGrpSpPr>
        <p:grpSpPr>
          <a:xfrm>
            <a:off x="6988553" y="4099457"/>
            <a:ext cx="4336294" cy="2174663"/>
            <a:chOff x="869955" y="3789363"/>
            <a:chExt cx="4336294" cy="2174663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55816E38-4F56-4A8B-A278-ABC4EF9D439F}"/>
                </a:ext>
              </a:extLst>
            </p:cNvPr>
            <p:cNvSpPr/>
            <p:nvPr/>
          </p:nvSpPr>
          <p:spPr>
            <a:xfrm>
              <a:off x="869955" y="5577982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</a:rPr>
                <a:t>장군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 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54B7C446-2506-440B-875D-CEC35E6191E3}"/>
                </a:ext>
              </a:extLst>
            </p:cNvPr>
            <p:cNvSpPr/>
            <p:nvPr/>
          </p:nvSpPr>
          <p:spPr>
            <a:xfrm>
              <a:off x="869955" y="4562365"/>
              <a:ext cx="1080000" cy="386044"/>
            </a:xfrm>
            <a:prstGeom prst="ellipse">
              <a:avLst/>
            </a:pr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EF296B"/>
                  </a:solidFill>
                </a:rPr>
                <a:t>장군</a:t>
              </a:r>
              <a:r>
                <a:rPr lang="en-US" altLang="ko-KR" sz="1400" dirty="0">
                  <a:solidFill>
                    <a:srgbClr val="EF296B"/>
                  </a:solidFill>
                </a:rPr>
                <a:t> 1</a:t>
              </a:r>
              <a:endParaRPr lang="ko-KR" altLang="en-US" sz="1400" dirty="0">
                <a:solidFill>
                  <a:srgbClr val="EF296B"/>
                </a:solidFill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FCEB5C1-88B0-401C-973C-798A75F16DD1}"/>
                </a:ext>
              </a:extLst>
            </p:cNvPr>
            <p:cNvSpPr/>
            <p:nvPr/>
          </p:nvSpPr>
          <p:spPr>
            <a:xfrm>
              <a:off x="2496622" y="3789363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사령관</a:t>
              </a:r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6E2690F-281D-4EF1-A4F9-8811CC12B59F}"/>
                </a:ext>
              </a:extLst>
            </p:cNvPr>
            <p:cNvSpPr/>
            <p:nvPr/>
          </p:nvSpPr>
          <p:spPr>
            <a:xfrm>
              <a:off x="4120644" y="4556931"/>
              <a:ext cx="1080000" cy="386044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장군</a:t>
              </a:r>
              <a:r>
                <a:rPr lang="en-US" altLang="ko-KR" sz="1400" dirty="0"/>
                <a:t> 2</a:t>
              </a:r>
              <a:endParaRPr lang="ko-KR" altLang="en-US" sz="1400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ED1D75C3-33D4-4604-8F5B-61463BA5A4BB}"/>
                </a:ext>
              </a:extLst>
            </p:cNvPr>
            <p:cNvSpPr/>
            <p:nvPr/>
          </p:nvSpPr>
          <p:spPr>
            <a:xfrm>
              <a:off x="4126249" y="5577982"/>
              <a:ext cx="1080000" cy="386044"/>
            </a:xfrm>
            <a:prstGeom prst="ellipse">
              <a:avLst/>
            </a:prstGeom>
            <a:noFill/>
            <a:ln w="19050"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rgbClr val="EF296B"/>
                  </a:solidFill>
                </a:rPr>
                <a:t>장군</a:t>
              </a:r>
              <a:r>
                <a:rPr lang="en-US" altLang="ko-KR" sz="1400" dirty="0">
                  <a:solidFill>
                    <a:srgbClr val="EF296B"/>
                  </a:solidFill>
                </a:rPr>
                <a:t> 4</a:t>
              </a:r>
              <a:endParaRPr lang="ko-KR" altLang="en-US" sz="1400" dirty="0">
                <a:solidFill>
                  <a:srgbClr val="EF296B"/>
                </a:solidFill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8F91DFF1-02F3-46BC-8252-5BE07DCCE0E3}"/>
                </a:ext>
              </a:extLst>
            </p:cNvPr>
            <p:cNvCxnSpPr>
              <a:cxnSpLocks/>
              <a:stCxn id="57" idx="6"/>
            </p:cNvCxnSpPr>
            <p:nvPr/>
          </p:nvCxnSpPr>
          <p:spPr>
            <a:xfrm flipV="1">
              <a:off x="1949955" y="5508753"/>
              <a:ext cx="546667" cy="262251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F19EBFC0-B30C-49E8-941B-BDB4D1E1ADEF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flipH="1">
              <a:off x="3576622" y="4749953"/>
              <a:ext cx="544022" cy="224467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2E872BF8-3A1B-434A-9E9C-9672612BA719}"/>
                </a:ext>
              </a:extLst>
            </p:cNvPr>
            <p:cNvCxnSpPr>
              <a:cxnSpLocks/>
              <a:stCxn id="59" idx="4"/>
              <a:endCxn id="67" idx="0"/>
            </p:cNvCxnSpPr>
            <p:nvPr/>
          </p:nvCxnSpPr>
          <p:spPr>
            <a:xfrm flipH="1">
              <a:off x="3035300" y="4175407"/>
              <a:ext cx="1322" cy="428815"/>
            </a:xfrm>
            <a:prstGeom prst="straightConnector1">
              <a:avLst/>
            </a:prstGeom>
            <a:ln w="38100">
              <a:solidFill>
                <a:srgbClr val="0071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E67A57E3-3208-4119-90EF-84F9B9417B30}"/>
                </a:ext>
              </a:extLst>
            </p:cNvPr>
            <p:cNvSpPr/>
            <p:nvPr/>
          </p:nvSpPr>
          <p:spPr>
            <a:xfrm>
              <a:off x="2446464" y="4604222"/>
              <a:ext cx="1177671" cy="1177671"/>
            </a:xfrm>
            <a:prstGeom prst="ellipse">
              <a:avLst/>
            </a:prstGeom>
            <a:noFill/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적 도시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306528A-DD37-4622-B548-B627ECCB9296}"/>
              </a:ext>
            </a:extLst>
          </p:cNvPr>
          <p:cNvSpPr txBox="1"/>
          <p:nvPr/>
        </p:nvSpPr>
        <p:spPr>
          <a:xfrm>
            <a:off x="8882027" y="627412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EF296B"/>
                </a:solidFill>
              </a:rPr>
              <a:t>패배</a:t>
            </a: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FDFE8091-C8B5-4729-A9D5-05199F25D76B}"/>
              </a:ext>
            </a:extLst>
          </p:cNvPr>
          <p:cNvCxnSpPr>
            <a:stCxn id="58" idx="2"/>
          </p:cNvCxnSpPr>
          <p:nvPr/>
        </p:nvCxnSpPr>
        <p:spPr>
          <a:xfrm flipH="1" flipV="1">
            <a:off x="6321287" y="5060047"/>
            <a:ext cx="667266" cy="5434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E2C15FF8-A14D-4AEE-9BA6-36FC7459547C}"/>
              </a:ext>
            </a:extLst>
          </p:cNvPr>
          <p:cNvCxnSpPr>
            <a:cxnSpLocks/>
            <a:stCxn id="61" idx="6"/>
          </p:cNvCxnSpPr>
          <p:nvPr/>
        </p:nvCxnSpPr>
        <p:spPr>
          <a:xfrm>
            <a:off x="11324847" y="6081098"/>
            <a:ext cx="737282" cy="10889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53C343C0-8AC2-4ABE-974E-115B4943DB5A}"/>
              </a:ext>
            </a:extLst>
          </p:cNvPr>
          <p:cNvSpPr txBox="1"/>
          <p:nvPr/>
        </p:nvSpPr>
        <p:spPr>
          <a:xfrm>
            <a:off x="5881270" y="4756325"/>
            <a:ext cx="12324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  <a:r>
              <a:rPr lang="en-US" altLang="ko-KR" sz="1200" b="1" dirty="0">
                <a:solidFill>
                  <a:srgbClr val="EF296B"/>
                </a:solidFill>
              </a:rPr>
              <a:t>(Traitor)</a:t>
            </a:r>
            <a:endParaRPr lang="ko-KR" altLang="en-US" sz="1200" b="1" dirty="0">
              <a:solidFill>
                <a:srgbClr val="EF296B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85F7F07-F371-4C53-B104-C9E25DC7FA91}"/>
              </a:ext>
            </a:extLst>
          </p:cNvPr>
          <p:cNvSpPr txBox="1"/>
          <p:nvPr/>
        </p:nvSpPr>
        <p:spPr>
          <a:xfrm>
            <a:off x="11272696" y="5760465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</a:p>
        </p:txBody>
      </p:sp>
    </p:spTree>
    <p:extLst>
      <p:ext uri="{BB962C8B-B14F-4D97-AF65-F5344CB8AC3E}">
        <p14:creationId xmlns:p14="http://schemas.microsoft.com/office/powerpoint/2010/main" val="1765448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1D49CA-E7E0-4F3E-94B9-033C7AFC3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3119312"/>
          </a:xfrm>
        </p:spPr>
        <p:txBody>
          <a:bodyPr>
            <a:normAutofit fontScale="40000" lnSpcReduction="20000"/>
          </a:bodyPr>
          <a:lstStyle/>
          <a:p>
            <a:r>
              <a:rPr lang="en-US" altLang="ko-KR" b="1" dirty="0">
                <a:effectLst/>
              </a:rPr>
              <a:t>Pass Conditions: </a:t>
            </a:r>
            <a:r>
              <a:rPr lang="ko-KR" altLang="en-US" b="1" dirty="0">
                <a:effectLst/>
              </a:rPr>
              <a:t>어떻게 해야 전쟁에서 승리할 수 있을까</a:t>
            </a:r>
            <a:r>
              <a:rPr lang="en-US" altLang="ko-KR" b="1" dirty="0">
                <a:effectLst/>
              </a:rPr>
              <a:t>?</a:t>
            </a:r>
          </a:p>
          <a:p>
            <a:r>
              <a:rPr lang="ko-KR" altLang="en-US" dirty="0">
                <a:effectLst/>
              </a:rPr>
              <a:t>만약 사령관이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명령을 하달했을 때 메시지를 받은 장군들이 모두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을 이행해야 전쟁에서 승리할 수 있다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그렇기 때문에 배신자의 방해가 있더라도 모두 같은 결정을 할 수 있어야 한다</a:t>
            </a:r>
            <a:r>
              <a:rPr lang="en-US" altLang="ko-KR" dirty="0">
                <a:effectLst/>
              </a:rPr>
              <a:t>. </a:t>
            </a:r>
            <a:r>
              <a:rPr lang="ko-KR" altLang="en-US" dirty="0">
                <a:effectLst/>
              </a:rPr>
              <a:t>이에 저자는 추가적으로 아래의 두 가지 조건을 제시한다</a:t>
            </a:r>
            <a:r>
              <a:rPr lang="en-US" altLang="ko-KR" dirty="0">
                <a:effectLst/>
              </a:rPr>
              <a:t>. (IC, Interactive Consistency)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IC1: </a:t>
            </a:r>
            <a:r>
              <a:rPr lang="ko-KR" altLang="en-US" dirty="0">
                <a:effectLst/>
              </a:rPr>
              <a:t>배신자가 아닌 모든 장군들은 같은 명령을 이행한다</a:t>
            </a:r>
            <a:r>
              <a:rPr lang="en-US" altLang="ko-KR" dirty="0">
                <a:effectLst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>
                <a:effectLst/>
              </a:rPr>
              <a:t>IC2: </a:t>
            </a:r>
            <a:r>
              <a:rPr lang="ko-KR" altLang="en-US" dirty="0">
                <a:effectLst/>
              </a:rPr>
              <a:t>만약 사령관이 배신자가 아니라면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배신자를 제외한 모든 장군들은 사령관의 명령을 이행한다</a:t>
            </a:r>
            <a:r>
              <a:rPr lang="en-US" altLang="ko-KR" dirty="0">
                <a:effectLst/>
              </a:rPr>
              <a:t>.</a:t>
            </a:r>
          </a:p>
          <a:p>
            <a:r>
              <a:rPr lang="en-US" altLang="ko-KR" dirty="0">
                <a:effectLst/>
              </a:rPr>
              <a:t>BGP</a:t>
            </a:r>
            <a:r>
              <a:rPr lang="ko-KR" altLang="en-US" dirty="0">
                <a:effectLst/>
              </a:rPr>
              <a:t>가 생길 수 있는 최소 조건은 아래와 같이 합의 대상이 </a:t>
            </a:r>
            <a:r>
              <a:rPr lang="en-US" altLang="ko-KR" dirty="0">
                <a:effectLst/>
              </a:rPr>
              <a:t>3</a:t>
            </a:r>
            <a:r>
              <a:rPr lang="ko-KR" altLang="en-US" dirty="0">
                <a:effectLst/>
              </a:rPr>
              <a:t>명일 때이다</a:t>
            </a:r>
            <a:r>
              <a:rPr lang="en-US" altLang="ko-KR" dirty="0">
                <a:effectLst/>
              </a:rPr>
              <a:t>. </a:t>
            </a:r>
          </a:p>
          <a:p>
            <a:r>
              <a:rPr lang="en-US" altLang="ko-KR" dirty="0" err="1">
                <a:effectLst/>
              </a:rPr>
              <a:t>V_i</a:t>
            </a:r>
            <a:r>
              <a:rPr lang="ko-KR" altLang="en-US" dirty="0">
                <a:effectLst/>
              </a:rPr>
              <a:t>가 </a:t>
            </a:r>
            <a:r>
              <a:rPr lang="en-US" altLang="ko-KR" dirty="0" err="1">
                <a:effectLst/>
              </a:rPr>
              <a:t>i</a:t>
            </a:r>
            <a:r>
              <a:rPr lang="ko-KR" altLang="en-US" dirty="0">
                <a:effectLst/>
              </a:rPr>
              <a:t>번째 장군이 받은 메시지의 집합이라고 할 때</a:t>
            </a:r>
            <a:r>
              <a:rPr lang="en-US" altLang="ko-KR" dirty="0">
                <a:effectLst/>
              </a:rPr>
              <a:t>, </a:t>
            </a:r>
            <a:r>
              <a:rPr lang="ko-KR" altLang="en-US" dirty="0">
                <a:effectLst/>
              </a:rPr>
              <a:t>일정 시간 이후 배신자가 아닌 장군들은 자신이 받은 메시지 내용으로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과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중 하나를 선택하여 이행한다</a:t>
            </a:r>
            <a:r>
              <a:rPr lang="en-US" altLang="ko-KR" dirty="0">
                <a:effectLst/>
              </a:rPr>
              <a:t>. (</a:t>
            </a:r>
            <a:r>
              <a:rPr lang="ko-KR" altLang="en-US" dirty="0">
                <a:effectLst/>
              </a:rPr>
              <a:t>과반수 우선 선택 기준</a:t>
            </a:r>
            <a:r>
              <a:rPr lang="en-US" altLang="ko-KR" dirty="0">
                <a:effectLst/>
              </a:rPr>
              <a:t>) 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1.</a:t>
            </a:r>
            <a:r>
              <a:rPr lang="ko-KR" altLang="en-US" dirty="0">
                <a:effectLst/>
              </a:rPr>
              <a:t>사령관이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V_2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는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로 결정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2.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2</a:t>
            </a:r>
            <a:r>
              <a:rPr lang="ko-KR" altLang="en-US" dirty="0">
                <a:effectLst/>
              </a:rPr>
              <a:t>가 배신자일 경우</a:t>
            </a:r>
            <a:r>
              <a:rPr lang="en-US" altLang="ko-KR" dirty="0">
                <a:effectLst/>
              </a:rPr>
              <a:t>: </a:t>
            </a:r>
            <a:r>
              <a:rPr lang="ko-KR" altLang="en-US" dirty="0">
                <a:effectLst/>
              </a:rPr>
              <a:t>사령관이 보낸 메시지는 진하게 표시</a:t>
            </a:r>
          </a:p>
          <a:p>
            <a:pPr>
              <a:buFont typeface="+mj-lt"/>
              <a:buAutoNum type="arabicPeriod"/>
            </a:pPr>
            <a:r>
              <a:rPr lang="en-US" altLang="ko-KR" dirty="0">
                <a:effectLst/>
              </a:rPr>
              <a:t>V_1 = {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en-US" altLang="ko-KR" dirty="0">
                <a:effectLst/>
              </a:rPr>
              <a:t>, "</a:t>
            </a:r>
            <a:r>
              <a:rPr lang="ko-KR" altLang="en-US" dirty="0">
                <a:effectLst/>
              </a:rPr>
              <a:t>후퇴</a:t>
            </a:r>
            <a:r>
              <a:rPr lang="en-US" altLang="ko-KR" dirty="0">
                <a:effectLst/>
              </a:rPr>
              <a:t>"} -&gt; </a:t>
            </a:r>
            <a:r>
              <a:rPr lang="ko-KR" altLang="en-US" dirty="0">
                <a:effectLst/>
              </a:rPr>
              <a:t>장군 </a:t>
            </a:r>
            <a:r>
              <a:rPr lang="en-US" altLang="ko-KR" dirty="0">
                <a:effectLst/>
              </a:rPr>
              <a:t>1</a:t>
            </a:r>
            <a:r>
              <a:rPr lang="ko-KR" altLang="en-US" dirty="0">
                <a:effectLst/>
              </a:rPr>
              <a:t>은 </a:t>
            </a:r>
            <a:r>
              <a:rPr lang="en-US" altLang="ko-KR" dirty="0">
                <a:effectLst/>
              </a:rPr>
              <a:t>"</a:t>
            </a:r>
            <a:r>
              <a:rPr lang="ko-KR" altLang="en-US" dirty="0">
                <a:effectLst/>
              </a:rPr>
              <a:t>공격</a:t>
            </a:r>
            <a:r>
              <a:rPr lang="en-US" altLang="ko-KR" dirty="0">
                <a:effectLst/>
              </a:rPr>
              <a:t>" </a:t>
            </a:r>
            <a:r>
              <a:rPr lang="ko-KR" altLang="en-US" dirty="0">
                <a:effectLst/>
              </a:rPr>
              <a:t>으로 결정</a:t>
            </a:r>
          </a:p>
          <a:p>
            <a:r>
              <a:rPr lang="en-US" altLang="ko-KR" b="1" dirty="0">
                <a:effectLst/>
              </a:rPr>
              <a:t>m</a:t>
            </a:r>
            <a:r>
              <a:rPr lang="ko-KR" altLang="en-US" b="1" dirty="0">
                <a:effectLst/>
              </a:rPr>
              <a:t>의 수를 늘려서 </a:t>
            </a:r>
            <a:r>
              <a:rPr lang="en-US" altLang="ko-KR" b="1" dirty="0">
                <a:effectLst/>
              </a:rPr>
              <a:t>(m = 2, 3, ...)</a:t>
            </a:r>
            <a:r>
              <a:rPr lang="ko-KR" altLang="en-US" b="1" dirty="0">
                <a:effectLst/>
              </a:rPr>
              <a:t>장군의 수가 총 </a:t>
            </a:r>
            <a:r>
              <a:rPr lang="en-US" altLang="ko-KR" b="1" dirty="0">
                <a:effectLst/>
              </a:rPr>
              <a:t>3m</a:t>
            </a:r>
            <a:r>
              <a:rPr lang="ko-KR" altLang="en-US" b="1" dirty="0">
                <a:effectLst/>
              </a:rPr>
              <a:t>일 때를 생각해보면 배신자 집단에 사령관이 포함될 경우 정직한 장군들이 잘못된 결정을 하도록 조작이 가능함을 알 수 있다</a:t>
            </a:r>
            <a:r>
              <a:rPr lang="en-US" altLang="ko-KR" b="1" dirty="0">
                <a:effectLst/>
              </a:rPr>
              <a:t>. </a:t>
            </a:r>
            <a:endParaRPr lang="ko-KR" altLang="en-US" dirty="0">
              <a:effectLst/>
            </a:endParaRPr>
          </a:p>
          <a:p>
            <a:r>
              <a:rPr lang="ko-KR" altLang="en-US" dirty="0">
                <a:effectLst/>
              </a:rPr>
              <a:t>안정적인 합의를 위해서는 </a:t>
            </a:r>
            <a:r>
              <a:rPr lang="ko-KR" altLang="en-US" b="1" dirty="0">
                <a:effectLst/>
              </a:rPr>
              <a:t>장군들은 모두 같은 알고리즘을 통해 메시지를 전달하고</a:t>
            </a:r>
            <a:r>
              <a:rPr lang="en-US" altLang="ko-KR" b="1" dirty="0">
                <a:effectLst/>
              </a:rPr>
              <a:t>, </a:t>
            </a:r>
            <a:r>
              <a:rPr lang="ko-KR" altLang="en-US" b="1" dirty="0">
                <a:effectLst/>
              </a:rPr>
              <a:t>전달받은 메시지에서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공격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이나 </a:t>
            </a:r>
            <a:r>
              <a:rPr lang="en-US" altLang="ko-KR" b="1" dirty="0">
                <a:effectLst/>
              </a:rPr>
              <a:t>"</a:t>
            </a:r>
            <a:r>
              <a:rPr lang="ko-KR" altLang="en-US" b="1" dirty="0">
                <a:effectLst/>
              </a:rPr>
              <a:t>후퇴</a:t>
            </a:r>
            <a:r>
              <a:rPr lang="en-US" altLang="ko-KR" b="1" dirty="0">
                <a:effectLst/>
              </a:rPr>
              <a:t>" </a:t>
            </a:r>
            <a:r>
              <a:rPr lang="ko-KR" altLang="en-US" b="1" dirty="0">
                <a:effectLst/>
              </a:rPr>
              <a:t>중 일치된 하나의 메시지를 도출할 수 있어야 한다</a:t>
            </a:r>
            <a:r>
              <a:rPr lang="en-US" altLang="ko-KR" b="1" dirty="0">
                <a:effectLst/>
              </a:rPr>
              <a:t>.</a:t>
            </a:r>
            <a:r>
              <a:rPr lang="ko-KR" altLang="en-US" dirty="0">
                <a:effectLst/>
              </a:rPr>
              <a:t> 이를 위해 저자는 두 가지 알고리즘을 제시한다</a:t>
            </a:r>
            <a:r>
              <a:rPr lang="en-US" altLang="ko-KR" dirty="0">
                <a:effectLst/>
              </a:rPr>
              <a:t>. </a:t>
            </a: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9A80883-BD94-423F-A566-B58E88ECB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6874DCD7-BDC4-4B8A-975C-B1D892189080}"/>
              </a:ext>
            </a:extLst>
          </p:cNvPr>
          <p:cNvSpPr/>
          <p:nvPr/>
        </p:nvSpPr>
        <p:spPr>
          <a:xfrm>
            <a:off x="869955" y="4872459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장군</a:t>
            </a:r>
            <a:r>
              <a:rPr lang="en-US" altLang="ko-KR" sz="1400" dirty="0"/>
              <a:t> 1</a:t>
            </a:r>
            <a:endParaRPr lang="ko-KR" altLang="en-US" sz="1400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4100AF9-3EE9-499E-953D-1F4DA98A07AD}"/>
              </a:ext>
            </a:extLst>
          </p:cNvPr>
          <p:cNvSpPr/>
          <p:nvPr/>
        </p:nvSpPr>
        <p:spPr>
          <a:xfrm>
            <a:off x="2496622" y="4099457"/>
            <a:ext cx="1080000" cy="386044"/>
          </a:xfrm>
          <a:prstGeom prst="ellipse">
            <a:avLst/>
          </a:prstGeom>
          <a:noFill/>
          <a:ln w="19050"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F296B"/>
                </a:solidFill>
              </a:rPr>
              <a:t>사령관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5B3A823-DB4B-46E9-9D16-AC0041C82E35}"/>
              </a:ext>
            </a:extLst>
          </p:cNvPr>
          <p:cNvSpPr/>
          <p:nvPr/>
        </p:nvSpPr>
        <p:spPr>
          <a:xfrm>
            <a:off x="4120644" y="4867025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장군</a:t>
            </a:r>
            <a:r>
              <a:rPr lang="en-US" altLang="ko-KR" sz="1400" dirty="0"/>
              <a:t> 2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7AE9D7-7071-495A-9F2B-CA62FE62292C}"/>
              </a:ext>
            </a:extLst>
          </p:cNvPr>
          <p:cNvSpPr txBox="1"/>
          <p:nvPr/>
        </p:nvSpPr>
        <p:spPr>
          <a:xfrm>
            <a:off x="2713456" y="382245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DAA13BF-8DD0-4032-AF80-5270FA05FD9A}"/>
              </a:ext>
            </a:extLst>
          </p:cNvPr>
          <p:cNvSpPr/>
          <p:nvPr/>
        </p:nvSpPr>
        <p:spPr>
          <a:xfrm>
            <a:off x="6747294" y="4872459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장군</a:t>
            </a:r>
            <a:r>
              <a:rPr lang="en-US" altLang="ko-KR" sz="1400" dirty="0"/>
              <a:t> 1</a:t>
            </a:r>
            <a:endParaRPr lang="ko-KR" altLang="en-US" sz="1400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473E4BE-88C8-4997-904F-E7ADAA1C6847}"/>
              </a:ext>
            </a:extLst>
          </p:cNvPr>
          <p:cNvSpPr/>
          <p:nvPr/>
        </p:nvSpPr>
        <p:spPr>
          <a:xfrm>
            <a:off x="8373961" y="4099457"/>
            <a:ext cx="1080000" cy="386044"/>
          </a:xfrm>
          <a:prstGeom prst="ellipse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사령관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61680CC-67FA-4761-A2EC-74104D46F909}"/>
              </a:ext>
            </a:extLst>
          </p:cNvPr>
          <p:cNvSpPr/>
          <p:nvPr/>
        </p:nvSpPr>
        <p:spPr>
          <a:xfrm>
            <a:off x="9997983" y="4867025"/>
            <a:ext cx="1080000" cy="386044"/>
          </a:xfrm>
          <a:prstGeom prst="ellipse">
            <a:avLst/>
          </a:prstGeom>
          <a:noFill/>
          <a:ln w="19050"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EF296B"/>
                </a:solidFill>
              </a:rPr>
              <a:t>장군</a:t>
            </a:r>
            <a:r>
              <a:rPr lang="en-US" altLang="ko-KR" sz="1400" dirty="0">
                <a:solidFill>
                  <a:srgbClr val="EF296B"/>
                </a:solidFill>
              </a:rPr>
              <a:t> 2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129046-9B06-4762-8558-8A05C737C637}"/>
              </a:ext>
            </a:extLst>
          </p:cNvPr>
          <p:cNvSpPr txBox="1"/>
          <p:nvPr/>
        </p:nvSpPr>
        <p:spPr>
          <a:xfrm>
            <a:off x="10214817" y="459002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EF296B"/>
                </a:solidFill>
              </a:rPr>
              <a:t>배반자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B5D8426-5992-49B9-AD3D-8E4E7FDE3534}"/>
              </a:ext>
            </a:extLst>
          </p:cNvPr>
          <p:cNvCxnSpPr>
            <a:cxnSpLocks/>
          </p:cNvCxnSpPr>
          <p:nvPr/>
        </p:nvCxnSpPr>
        <p:spPr>
          <a:xfrm flipH="1">
            <a:off x="1914562" y="4366157"/>
            <a:ext cx="517688" cy="500868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D5F31EF-8AC9-43F7-8332-B196C3DC33F6}"/>
              </a:ext>
            </a:extLst>
          </p:cNvPr>
          <p:cNvCxnSpPr>
            <a:cxnSpLocks/>
          </p:cNvCxnSpPr>
          <p:nvPr/>
        </p:nvCxnSpPr>
        <p:spPr>
          <a:xfrm>
            <a:off x="3650398" y="4388990"/>
            <a:ext cx="508514" cy="478035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8481D18-90C8-4BF8-B19D-EA9CEACFE4AB}"/>
              </a:ext>
            </a:extLst>
          </p:cNvPr>
          <p:cNvCxnSpPr>
            <a:cxnSpLocks/>
          </p:cNvCxnSpPr>
          <p:nvPr/>
        </p:nvCxnSpPr>
        <p:spPr>
          <a:xfrm flipH="1">
            <a:off x="2300192" y="4923560"/>
            <a:ext cx="1508483" cy="0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558A453-7BE4-4573-91DA-3DD0F842004D}"/>
              </a:ext>
            </a:extLst>
          </p:cNvPr>
          <p:cNvCxnSpPr>
            <a:cxnSpLocks/>
          </p:cNvCxnSpPr>
          <p:nvPr/>
        </p:nvCxnSpPr>
        <p:spPr>
          <a:xfrm>
            <a:off x="2335584" y="5201968"/>
            <a:ext cx="1473091" cy="0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4E469DC-F349-4347-9410-D7B385CBCC0C}"/>
              </a:ext>
            </a:extLst>
          </p:cNvPr>
          <p:cNvCxnSpPr>
            <a:cxnSpLocks/>
          </p:cNvCxnSpPr>
          <p:nvPr/>
        </p:nvCxnSpPr>
        <p:spPr>
          <a:xfrm flipH="1">
            <a:off x="8103870" y="4925656"/>
            <a:ext cx="1508483" cy="0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A5A643EF-E5AD-4C11-906F-429DC1ED76C1}"/>
              </a:ext>
            </a:extLst>
          </p:cNvPr>
          <p:cNvCxnSpPr>
            <a:cxnSpLocks/>
          </p:cNvCxnSpPr>
          <p:nvPr/>
        </p:nvCxnSpPr>
        <p:spPr>
          <a:xfrm>
            <a:off x="8162013" y="5253069"/>
            <a:ext cx="1473091" cy="0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7BA8FFC-B4FF-498C-B173-8647A8103969}"/>
              </a:ext>
            </a:extLst>
          </p:cNvPr>
          <p:cNvCxnSpPr>
            <a:cxnSpLocks/>
          </p:cNvCxnSpPr>
          <p:nvPr/>
        </p:nvCxnSpPr>
        <p:spPr>
          <a:xfrm flipH="1">
            <a:off x="7791671" y="4366157"/>
            <a:ext cx="517688" cy="500868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1FBD9F7-FC22-472D-A053-4D8467E44BB0}"/>
              </a:ext>
            </a:extLst>
          </p:cNvPr>
          <p:cNvCxnSpPr>
            <a:cxnSpLocks/>
          </p:cNvCxnSpPr>
          <p:nvPr/>
        </p:nvCxnSpPr>
        <p:spPr>
          <a:xfrm>
            <a:off x="9550911" y="4396360"/>
            <a:ext cx="508514" cy="478035"/>
          </a:xfrm>
          <a:prstGeom prst="straightConnector1">
            <a:avLst/>
          </a:prstGeom>
          <a:ln w="381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65651A4-85F4-4FCE-96CF-3ACA19564BEB}"/>
              </a:ext>
            </a:extLst>
          </p:cNvPr>
          <p:cNvSpPr txBox="1"/>
          <p:nvPr/>
        </p:nvSpPr>
        <p:spPr>
          <a:xfrm>
            <a:off x="2757753" y="458749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2A93FD2-866E-4490-A920-87EB9689ABE7}"/>
              </a:ext>
            </a:extLst>
          </p:cNvPr>
          <p:cNvSpPr txBox="1"/>
          <p:nvPr/>
        </p:nvSpPr>
        <p:spPr>
          <a:xfrm>
            <a:off x="2769107" y="5255477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후퇴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9B1B2A-F31E-4F51-B9D8-2840D471AD7D}"/>
              </a:ext>
            </a:extLst>
          </p:cNvPr>
          <p:cNvSpPr txBox="1"/>
          <p:nvPr/>
        </p:nvSpPr>
        <p:spPr>
          <a:xfrm>
            <a:off x="1653530" y="433305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7467EE9-B0B0-4BBB-A54F-93CD168A80CD}"/>
              </a:ext>
            </a:extLst>
          </p:cNvPr>
          <p:cNvSpPr txBox="1"/>
          <p:nvPr/>
        </p:nvSpPr>
        <p:spPr>
          <a:xfrm>
            <a:off x="3857624" y="4366157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후퇴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33E4BE4-4BE0-4B03-83A1-F5FDC21B8248}"/>
              </a:ext>
            </a:extLst>
          </p:cNvPr>
          <p:cNvSpPr txBox="1"/>
          <p:nvPr/>
        </p:nvSpPr>
        <p:spPr>
          <a:xfrm>
            <a:off x="7548538" y="43336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BEC3C8-0BEB-4998-AE66-55D8C13FD135}"/>
              </a:ext>
            </a:extLst>
          </p:cNvPr>
          <p:cNvSpPr txBox="1"/>
          <p:nvPr/>
        </p:nvSpPr>
        <p:spPr>
          <a:xfrm>
            <a:off x="9638045" y="432726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B0EE6B-8E80-4D33-A251-2A4DBF36EA12}"/>
              </a:ext>
            </a:extLst>
          </p:cNvPr>
          <p:cNvSpPr txBox="1"/>
          <p:nvPr/>
        </p:nvSpPr>
        <p:spPr>
          <a:xfrm>
            <a:off x="8672238" y="458996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공격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583A92E-4B18-44E2-9BD5-0648FBF48219}"/>
              </a:ext>
            </a:extLst>
          </p:cNvPr>
          <p:cNvSpPr txBox="1"/>
          <p:nvPr/>
        </p:nvSpPr>
        <p:spPr>
          <a:xfrm>
            <a:off x="8677340" y="5267161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후퇴</a:t>
            </a:r>
          </a:p>
        </p:txBody>
      </p:sp>
    </p:spTree>
    <p:extLst>
      <p:ext uri="{BB962C8B-B14F-4D97-AF65-F5344CB8AC3E}">
        <p14:creationId xmlns:p14="http://schemas.microsoft.com/office/powerpoint/2010/main" val="29846941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A03874E-D798-4390-8320-6E2D1AFD2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무신뢰성</a:t>
            </a:r>
            <a:endParaRPr lang="en-US" altLang="ko-KR" dirty="0"/>
          </a:p>
          <a:p>
            <a:r>
              <a:rPr lang="ko-KR" altLang="en-US" dirty="0"/>
              <a:t>확장성</a:t>
            </a:r>
            <a:endParaRPr lang="en-US" altLang="ko-KR" dirty="0"/>
          </a:p>
          <a:p>
            <a:r>
              <a:rPr lang="ko-KR" altLang="en-US" dirty="0" err="1"/>
              <a:t>즉시성</a:t>
            </a:r>
            <a:endParaRPr lang="en-US" altLang="ko-KR" dirty="0"/>
          </a:p>
          <a:p>
            <a:r>
              <a:rPr lang="ko-KR" altLang="en-US" dirty="0"/>
              <a:t>보안성</a:t>
            </a:r>
            <a:endParaRPr lang="en-US" altLang="ko-KR" dirty="0"/>
          </a:p>
          <a:p>
            <a:r>
              <a:rPr lang="ko-KR" altLang="en-US" dirty="0"/>
              <a:t>지속가능성</a:t>
            </a:r>
            <a:endParaRPr lang="en-US" altLang="ko-KR" dirty="0"/>
          </a:p>
          <a:p>
            <a:r>
              <a:rPr lang="ko-KR" altLang="en-US" dirty="0"/>
              <a:t>안정성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FE01BB0-2F5C-4069-9A59-51636C91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비잔티움 장군 문제 </a:t>
            </a:r>
            <a:r>
              <a:rPr lang="en-US" altLang="ko-KR" dirty="0"/>
              <a:t>(Byzantine Generals Problem)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76764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F30A11-D5D7-4AA8-BD01-E16AF3B96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pPr indent="0" algn="ctr">
              <a:lnSpc>
                <a:spcPct val="250000"/>
              </a:lnSpc>
              <a:buNone/>
            </a:pPr>
            <a:r>
              <a:rPr lang="en-US" altLang="ko-KR" sz="3000" dirty="0"/>
              <a:t>P2P</a:t>
            </a:r>
            <a:r>
              <a:rPr lang="ko-KR" altLang="en-US" sz="3000" dirty="0"/>
              <a:t> 네트워크</a:t>
            </a:r>
            <a:endParaRPr lang="en-US" altLang="ko-KR" sz="3000" dirty="0"/>
          </a:p>
          <a:p>
            <a:pPr indent="0" algn="ctr">
              <a:lnSpc>
                <a:spcPct val="250000"/>
              </a:lnSpc>
              <a:buNone/>
            </a:pPr>
            <a:r>
              <a:rPr lang="ko-KR" altLang="en-US" sz="3000" dirty="0"/>
              <a:t>전사서명</a:t>
            </a:r>
            <a:endParaRPr lang="en-US" altLang="ko-KR" sz="3000" dirty="0"/>
          </a:p>
          <a:p>
            <a:pPr indent="0" algn="ctr">
              <a:lnSpc>
                <a:spcPct val="250000"/>
              </a:lnSpc>
              <a:buNone/>
            </a:pPr>
            <a:r>
              <a:rPr lang="ko-KR" altLang="en-US" sz="3000" dirty="0"/>
              <a:t>합의 알고리즘</a:t>
            </a:r>
            <a:endParaRPr lang="en-US" altLang="ko-KR" sz="3000" dirty="0"/>
          </a:p>
          <a:p>
            <a:pPr indent="0" algn="ctr">
              <a:lnSpc>
                <a:spcPct val="250000"/>
              </a:lnSpc>
              <a:buNone/>
            </a:pPr>
            <a:r>
              <a:rPr lang="ko-KR" altLang="en-US" sz="3000" dirty="0"/>
              <a:t>스마트 </a:t>
            </a:r>
            <a:r>
              <a:rPr lang="ko-KR" altLang="en-US" sz="3000" dirty="0" err="1"/>
              <a:t>컨트랙트</a:t>
            </a:r>
            <a:endParaRPr lang="en-US" altLang="ko-KR" sz="3000" dirty="0"/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619FA94-0A3E-464A-BA9A-E5CDCC700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블록체인 주요 기술요소</a:t>
            </a:r>
          </a:p>
        </p:txBody>
      </p:sp>
    </p:spTree>
    <p:extLst>
      <p:ext uri="{BB962C8B-B14F-4D97-AF65-F5344CB8AC3E}">
        <p14:creationId xmlns:p14="http://schemas.microsoft.com/office/powerpoint/2010/main" val="14544833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35797B-ED3E-4952-8FC6-E0217A25B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P2P </a:t>
            </a:r>
            <a:r>
              <a:rPr lang="ko-KR" altLang="en-US" dirty="0"/>
              <a:t>토폴로지</a:t>
            </a:r>
            <a:endParaRPr lang="en-US" altLang="ko-KR" dirty="0"/>
          </a:p>
          <a:p>
            <a:r>
              <a:rPr lang="ko-KR" altLang="en-US" dirty="0"/>
              <a:t>그래프</a:t>
            </a:r>
            <a:endParaRPr lang="en-US" altLang="ko-KR" dirty="0"/>
          </a:p>
          <a:p>
            <a:r>
              <a:rPr lang="ko-KR" altLang="en-US" dirty="0"/>
              <a:t>노드</a:t>
            </a:r>
            <a:r>
              <a:rPr lang="en-US" altLang="ko-KR" dirty="0"/>
              <a:t>(Node), </a:t>
            </a:r>
            <a:r>
              <a:rPr lang="ko-KR" altLang="en-US" dirty="0" err="1"/>
              <a:t>엣지</a:t>
            </a:r>
            <a:r>
              <a:rPr lang="en-US" altLang="ko-KR" dirty="0"/>
              <a:t>(Edge)</a:t>
            </a:r>
          </a:p>
          <a:p>
            <a:r>
              <a:rPr lang="ko-KR" altLang="en-US" dirty="0"/>
              <a:t>트랜잭션</a:t>
            </a:r>
            <a:r>
              <a:rPr lang="en-US" altLang="ko-KR" dirty="0"/>
              <a:t>, </a:t>
            </a:r>
            <a:r>
              <a:rPr lang="ko-KR" altLang="en-US" dirty="0"/>
              <a:t>블록은 모든 노드에 전파되고 검증 및 복사</a:t>
            </a:r>
            <a:endParaRPr lang="en-US" altLang="ko-KR" dirty="0"/>
          </a:p>
          <a:p>
            <a:r>
              <a:rPr lang="ko-KR" altLang="en-US" dirty="0"/>
              <a:t>블록체인은 분산원장</a:t>
            </a:r>
            <a:r>
              <a:rPr lang="en-US" altLang="ko-KR" dirty="0"/>
              <a:t>(DLT; distributed ledger technology)</a:t>
            </a:r>
            <a:r>
              <a:rPr lang="ko-KR" altLang="en-US" dirty="0"/>
              <a:t> 기술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6B1326B-7F70-4505-BD55-65364A13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P2P </a:t>
            </a:r>
            <a:r>
              <a:rPr lang="ko-KR" altLang="en-US" dirty="0"/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10227823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D93B6F8-CC5A-439E-AE3E-8579D7838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12ED3FB-FDE6-44DF-8B33-3B712C42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노드와 클라이언트</a:t>
            </a:r>
          </a:p>
        </p:txBody>
      </p:sp>
    </p:spTree>
    <p:extLst>
      <p:ext uri="{BB962C8B-B14F-4D97-AF65-F5344CB8AC3E}">
        <p14:creationId xmlns:p14="http://schemas.microsoft.com/office/powerpoint/2010/main" val="3819812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37D9C4-7E16-4A60-85F6-C4B25FF8F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5854700" cy="5991052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Bitcoin Genesis Block, 2009-01-03 18:15 UTC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459699-A470-4557-8438-A08D0078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 Genesis Block 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3E4F68-9A2C-4CBF-8135-AC6C02A21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110" y="1329246"/>
            <a:ext cx="3935179" cy="51180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566D96-8530-4F24-8C83-A60E62C6D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63" y="1329246"/>
            <a:ext cx="5502274" cy="5118006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81EE976B-CB52-4827-B19E-C784E153C90D}"/>
              </a:ext>
            </a:extLst>
          </p:cNvPr>
          <p:cNvSpPr txBox="1">
            <a:spLocks/>
          </p:cNvSpPr>
          <p:nvPr/>
        </p:nvSpPr>
        <p:spPr>
          <a:xfrm>
            <a:off x="6013500" y="674860"/>
            <a:ext cx="60960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altLang="ko-KR" sz="1600" dirty="0"/>
              <a:t>The Times 03/Jan/2009 Chancellor on brink of second bailout for banks</a:t>
            </a:r>
            <a:br>
              <a:rPr lang="en-US" altLang="ko-KR" dirty="0"/>
            </a:br>
            <a:r>
              <a:rPr lang="ko-KR" altLang="en-US" sz="1600" dirty="0"/>
              <a:t>더 타임스 </a:t>
            </a:r>
            <a:r>
              <a:rPr lang="en-US" altLang="ko-KR" sz="1600" dirty="0"/>
              <a:t>2009-01-03 </a:t>
            </a:r>
            <a:r>
              <a:rPr lang="ko-KR" altLang="en-US" sz="1600" dirty="0"/>
              <a:t>은행에 대한 두번째 구제금융에 임박한 재무장관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DCAA63-8E8B-45C9-86B0-D2134684DDD9}"/>
              </a:ext>
            </a:extLst>
          </p:cNvPr>
          <p:cNvSpPr txBox="1"/>
          <p:nvPr/>
        </p:nvSpPr>
        <p:spPr>
          <a:xfrm>
            <a:off x="1547743" y="6590184"/>
            <a:ext cx="297511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hlinkClick r:id="rId5"/>
              </a:rPr>
              <a:t>https://blockchair.com/bitcoin/block/0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5210324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35797B-ED3E-4952-8FC6-E0217A25B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트랜잭션 전파</a:t>
            </a:r>
            <a:endParaRPr lang="en-US" altLang="ko-KR" dirty="0"/>
          </a:p>
          <a:p>
            <a:r>
              <a:rPr lang="ko-KR" altLang="en-US" dirty="0"/>
              <a:t>블록 전파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6B1326B-7F70-4505-BD55-65364A13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P2P </a:t>
            </a:r>
            <a:r>
              <a:rPr lang="ko-KR" altLang="en-US" dirty="0"/>
              <a:t>네트워크</a:t>
            </a:r>
          </a:p>
        </p:txBody>
      </p:sp>
    </p:spTree>
    <p:extLst>
      <p:ext uri="{BB962C8B-B14F-4D97-AF65-F5344CB8AC3E}">
        <p14:creationId xmlns:p14="http://schemas.microsoft.com/office/powerpoint/2010/main" val="1498320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E981B8D-69CF-4382-9674-9FC4468E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전파 </a:t>
            </a:r>
            <a:r>
              <a:rPr lang="en-US" altLang="ko-KR" dirty="0"/>
              <a:t>(Transaction Broadcast)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4A70033-6F07-4499-B03D-C253B5BFBDEF}"/>
              </a:ext>
            </a:extLst>
          </p:cNvPr>
          <p:cNvSpPr>
            <a:spLocks noChangeAspect="1"/>
          </p:cNvSpPr>
          <p:nvPr/>
        </p:nvSpPr>
        <p:spPr>
          <a:xfrm>
            <a:off x="2055163" y="3474932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A</a:t>
            </a:r>
            <a:endParaRPr lang="ko-KR" altLang="en-US" sz="2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634A7A5-0C66-4F1C-B442-E3636388600E}"/>
              </a:ext>
            </a:extLst>
          </p:cNvPr>
          <p:cNvSpPr>
            <a:spLocks noChangeAspect="1"/>
          </p:cNvSpPr>
          <p:nvPr/>
        </p:nvSpPr>
        <p:spPr>
          <a:xfrm>
            <a:off x="10355678" y="147098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I</a:t>
            </a:r>
            <a:endParaRPr lang="ko-KR" altLang="en-US" sz="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4F277DB-9785-4EA5-A709-CF5B232AC505}"/>
              </a:ext>
            </a:extLst>
          </p:cNvPr>
          <p:cNvSpPr>
            <a:spLocks noChangeAspect="1"/>
          </p:cNvSpPr>
          <p:nvPr/>
        </p:nvSpPr>
        <p:spPr>
          <a:xfrm>
            <a:off x="9134766" y="424345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H</a:t>
            </a:r>
            <a:endParaRPr lang="ko-KR" altLang="en-US" sz="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6856C23-D42B-403E-9B7E-673AE7643CEB}"/>
              </a:ext>
            </a:extLst>
          </p:cNvPr>
          <p:cNvSpPr>
            <a:spLocks noChangeAspect="1"/>
          </p:cNvSpPr>
          <p:nvPr/>
        </p:nvSpPr>
        <p:spPr>
          <a:xfrm>
            <a:off x="7842251" y="176111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G</a:t>
            </a:r>
            <a:endParaRPr lang="ko-KR" altLang="en-US" sz="2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7CB6966-F440-45E5-9374-581BA785F7AD}"/>
              </a:ext>
            </a:extLst>
          </p:cNvPr>
          <p:cNvSpPr>
            <a:spLocks noChangeAspect="1"/>
          </p:cNvSpPr>
          <p:nvPr/>
        </p:nvSpPr>
        <p:spPr>
          <a:xfrm>
            <a:off x="7063938" y="546712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F</a:t>
            </a:r>
            <a:endParaRPr lang="ko-KR" altLang="en-US" sz="2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12327A-BFB2-4808-8FFD-DC6DF5E25454}"/>
              </a:ext>
            </a:extLst>
          </p:cNvPr>
          <p:cNvSpPr>
            <a:spLocks noChangeAspect="1"/>
          </p:cNvSpPr>
          <p:nvPr/>
        </p:nvSpPr>
        <p:spPr>
          <a:xfrm>
            <a:off x="5279617" y="103087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E</a:t>
            </a:r>
            <a:endParaRPr lang="ko-KR" altLang="en-US" sz="2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E2FE97A-CF72-494D-B732-45D797C47193}"/>
              </a:ext>
            </a:extLst>
          </p:cNvPr>
          <p:cNvSpPr>
            <a:spLocks noChangeAspect="1"/>
          </p:cNvSpPr>
          <p:nvPr/>
        </p:nvSpPr>
        <p:spPr>
          <a:xfrm>
            <a:off x="5507792" y="3608999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D</a:t>
            </a:r>
            <a:endParaRPr lang="ko-KR" altLang="en-US" sz="2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E24EDA-DD97-4DB4-A409-C86BBCA27AED}"/>
              </a:ext>
            </a:extLst>
          </p:cNvPr>
          <p:cNvSpPr>
            <a:spLocks noChangeAspect="1"/>
          </p:cNvSpPr>
          <p:nvPr/>
        </p:nvSpPr>
        <p:spPr>
          <a:xfrm>
            <a:off x="3667903" y="556070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C</a:t>
            </a:r>
            <a:endParaRPr lang="ko-KR" altLang="en-US" sz="2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DC5F176-2267-40BE-8AFA-72ED487EB0D6}"/>
              </a:ext>
            </a:extLst>
          </p:cNvPr>
          <p:cNvSpPr>
            <a:spLocks noChangeAspect="1"/>
          </p:cNvSpPr>
          <p:nvPr/>
        </p:nvSpPr>
        <p:spPr>
          <a:xfrm>
            <a:off x="3119649" y="1747466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B</a:t>
            </a:r>
            <a:endParaRPr lang="ko-KR" altLang="en-US" sz="200" dirty="0"/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26F7293E-E17A-4C1C-A5F3-56F84586B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066" y="3399329"/>
            <a:ext cx="720000" cy="720000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9042284-2452-45C2-8635-36B27EA1B610}"/>
              </a:ext>
            </a:extLst>
          </p:cNvPr>
          <p:cNvCxnSpPr>
            <a:cxnSpLocks/>
            <a:stCxn id="4" idx="0"/>
            <a:endCxn id="20" idx="3"/>
          </p:cNvCxnSpPr>
          <p:nvPr/>
        </p:nvCxnSpPr>
        <p:spPr>
          <a:xfrm flipV="1">
            <a:off x="2415163" y="2362024"/>
            <a:ext cx="809928" cy="111290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969694D-781D-4449-851B-B11D5C2906E2}"/>
              </a:ext>
            </a:extLst>
          </p:cNvPr>
          <p:cNvCxnSpPr>
            <a:cxnSpLocks/>
            <a:stCxn id="17" idx="2"/>
            <a:endCxn id="20" idx="7"/>
          </p:cNvCxnSpPr>
          <p:nvPr/>
        </p:nvCxnSpPr>
        <p:spPr>
          <a:xfrm flipH="1">
            <a:off x="3734207" y="1390878"/>
            <a:ext cx="1545410" cy="46203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3E6BACF-D5B6-4ACB-9603-EF209F46CE9E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5639617" y="1750878"/>
            <a:ext cx="228175" cy="185812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3046C8-F1F7-4620-8D10-11D0E8345D0E}"/>
              </a:ext>
            </a:extLst>
          </p:cNvPr>
          <p:cNvCxnSpPr>
            <a:cxnSpLocks/>
            <a:stCxn id="4" idx="5"/>
            <a:endCxn id="19" idx="1"/>
          </p:cNvCxnSpPr>
          <p:nvPr/>
        </p:nvCxnSpPr>
        <p:spPr>
          <a:xfrm>
            <a:off x="2669721" y="4089490"/>
            <a:ext cx="1103624" cy="157665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819E480-E2C1-47F5-A3F6-8705028296A3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 flipV="1">
            <a:off x="4387903" y="5827121"/>
            <a:ext cx="2676035" cy="9358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B78954C-EE7F-4177-8E45-11064F46DCB9}"/>
              </a:ext>
            </a:extLst>
          </p:cNvPr>
          <p:cNvCxnSpPr>
            <a:cxnSpLocks/>
            <a:stCxn id="16" idx="6"/>
            <a:endCxn id="14" idx="3"/>
          </p:cNvCxnSpPr>
          <p:nvPr/>
        </p:nvCxnSpPr>
        <p:spPr>
          <a:xfrm flipV="1">
            <a:off x="7783938" y="4858012"/>
            <a:ext cx="1456270" cy="96910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321EA6B-DC23-46D5-820F-87D43F328BB8}"/>
              </a:ext>
            </a:extLst>
          </p:cNvPr>
          <p:cNvCxnSpPr>
            <a:cxnSpLocks/>
            <a:stCxn id="18" idx="7"/>
            <a:endCxn id="15" idx="3"/>
          </p:cNvCxnSpPr>
          <p:nvPr/>
        </p:nvCxnSpPr>
        <p:spPr>
          <a:xfrm flipV="1">
            <a:off x="6122350" y="2375672"/>
            <a:ext cx="1825343" cy="133876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77623A9-0E70-4897-9478-0D45AB94C467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8562251" y="1830988"/>
            <a:ext cx="1793427" cy="29012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0413763-CCC4-4CF3-9F5B-5D44338B8606}"/>
              </a:ext>
            </a:extLst>
          </p:cNvPr>
          <p:cNvCxnSpPr>
            <a:cxnSpLocks/>
            <a:stCxn id="15" idx="2"/>
            <a:endCxn id="17" idx="6"/>
          </p:cNvCxnSpPr>
          <p:nvPr/>
        </p:nvCxnSpPr>
        <p:spPr>
          <a:xfrm flipH="1" flipV="1">
            <a:off x="5999617" y="1390878"/>
            <a:ext cx="1842634" cy="73023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E9A457-4ED7-4789-870E-7CDFEFF5D247}"/>
              </a:ext>
            </a:extLst>
          </p:cNvPr>
          <p:cNvCxnSpPr>
            <a:cxnSpLocks/>
          </p:cNvCxnSpPr>
          <p:nvPr/>
        </p:nvCxnSpPr>
        <p:spPr>
          <a:xfrm>
            <a:off x="1165253" y="3834932"/>
            <a:ext cx="716147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4BCE8FD-C655-494B-8174-CE505FD1535F}"/>
              </a:ext>
            </a:extLst>
          </p:cNvPr>
          <p:cNvSpPr/>
          <p:nvPr/>
        </p:nvSpPr>
        <p:spPr>
          <a:xfrm>
            <a:off x="1752844" y="4160482"/>
            <a:ext cx="360000" cy="507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C0FF011-EC7A-4AA0-8077-3CDFF02430D1}"/>
              </a:ext>
            </a:extLst>
          </p:cNvPr>
          <p:cNvSpPr/>
          <p:nvPr/>
        </p:nvSpPr>
        <p:spPr>
          <a:xfrm>
            <a:off x="3079246" y="2565672"/>
            <a:ext cx="360000" cy="507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71177F2-D29F-4A8A-855F-F9AC10138CF8}"/>
              </a:ext>
            </a:extLst>
          </p:cNvPr>
          <p:cNvSpPr/>
          <p:nvPr/>
        </p:nvSpPr>
        <p:spPr>
          <a:xfrm>
            <a:off x="3281931" y="6030180"/>
            <a:ext cx="360000" cy="507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7C4A461-A2D7-4FD8-9E97-C09B999FC3BD}"/>
              </a:ext>
            </a:extLst>
          </p:cNvPr>
          <p:cNvSpPr/>
          <p:nvPr/>
        </p:nvSpPr>
        <p:spPr>
          <a:xfrm>
            <a:off x="4974248" y="1663866"/>
            <a:ext cx="360000" cy="507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307C30C-7BA2-4083-BEBB-C97AACF330BC}"/>
              </a:ext>
            </a:extLst>
          </p:cNvPr>
          <p:cNvSpPr/>
          <p:nvPr/>
        </p:nvSpPr>
        <p:spPr>
          <a:xfrm>
            <a:off x="6676635" y="6005615"/>
            <a:ext cx="360000" cy="507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95F1F8C-66AD-4AF4-BBAF-767FB9A400DE}"/>
              </a:ext>
            </a:extLst>
          </p:cNvPr>
          <p:cNvSpPr/>
          <p:nvPr/>
        </p:nvSpPr>
        <p:spPr>
          <a:xfrm>
            <a:off x="5118442" y="4210115"/>
            <a:ext cx="360000" cy="507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D5A22DF-69D3-458E-A847-CF7482491946}"/>
              </a:ext>
            </a:extLst>
          </p:cNvPr>
          <p:cNvSpPr/>
          <p:nvPr/>
        </p:nvSpPr>
        <p:spPr>
          <a:xfrm>
            <a:off x="7947693" y="2631098"/>
            <a:ext cx="360000" cy="507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A37D5B17-9956-435D-9D54-3FAEE71448F8}"/>
              </a:ext>
            </a:extLst>
          </p:cNvPr>
          <p:cNvSpPr/>
          <p:nvPr/>
        </p:nvSpPr>
        <p:spPr>
          <a:xfrm>
            <a:off x="10983365" y="2276386"/>
            <a:ext cx="360000" cy="507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690FF85B-FECB-4BE3-88B3-456045336756}"/>
              </a:ext>
            </a:extLst>
          </p:cNvPr>
          <p:cNvSpPr/>
          <p:nvPr/>
        </p:nvSpPr>
        <p:spPr>
          <a:xfrm>
            <a:off x="9739705" y="4991265"/>
            <a:ext cx="360000" cy="5076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DEC406D3-6EF0-4EE9-9CCC-AFB6BEA17045}"/>
              </a:ext>
            </a:extLst>
          </p:cNvPr>
          <p:cNvSpPr/>
          <p:nvPr/>
        </p:nvSpPr>
        <p:spPr>
          <a:xfrm rot="18369864">
            <a:off x="2129107" y="2802954"/>
            <a:ext cx="1051409" cy="144000"/>
          </a:xfrm>
          <a:prstGeom prst="rightArrow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4047431-4DDA-4389-890F-00D92F244E54}"/>
              </a:ext>
            </a:extLst>
          </p:cNvPr>
          <p:cNvSpPr txBox="1"/>
          <p:nvPr/>
        </p:nvSpPr>
        <p:spPr>
          <a:xfrm>
            <a:off x="2330926" y="261070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</a:t>
            </a:r>
            <a:endParaRPr lang="ko-KR" altLang="en-US" sz="1400" dirty="0"/>
          </a:p>
        </p:txBody>
      </p: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8D33A564-4959-4D75-BC64-309690B4AB4F}"/>
              </a:ext>
            </a:extLst>
          </p:cNvPr>
          <p:cNvSpPr/>
          <p:nvPr/>
        </p:nvSpPr>
        <p:spPr>
          <a:xfrm rot="3303274">
            <a:off x="2365332" y="4806855"/>
            <a:ext cx="1343024" cy="144000"/>
          </a:xfrm>
          <a:prstGeom prst="rightArrow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5749EE7-A66E-46EF-B5BD-23CCE570EB70}"/>
              </a:ext>
            </a:extLst>
          </p:cNvPr>
          <p:cNvSpPr txBox="1"/>
          <p:nvPr/>
        </p:nvSpPr>
        <p:spPr>
          <a:xfrm>
            <a:off x="2672642" y="480949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</a:t>
            </a:r>
            <a:endParaRPr lang="ko-KR" altLang="en-US" sz="1400" dirty="0"/>
          </a:p>
        </p:txBody>
      </p:sp>
      <p:sp>
        <p:nvSpPr>
          <p:cNvPr id="101" name="화살표: 오른쪽 100">
            <a:extLst>
              <a:ext uri="{FF2B5EF4-FFF2-40B4-BE49-F238E27FC236}">
                <a16:creationId xmlns:a16="http://schemas.microsoft.com/office/drawing/2014/main" id="{0A99E33E-818C-4E3A-8B19-3374C19F678F}"/>
              </a:ext>
            </a:extLst>
          </p:cNvPr>
          <p:cNvSpPr/>
          <p:nvPr/>
        </p:nvSpPr>
        <p:spPr>
          <a:xfrm rot="20603048">
            <a:off x="3818675" y="1416258"/>
            <a:ext cx="1343024" cy="144000"/>
          </a:xfrm>
          <a:prstGeom prst="rightArrow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A45F11A-12CE-490F-8C5C-7A4E593D8290}"/>
              </a:ext>
            </a:extLst>
          </p:cNvPr>
          <p:cNvSpPr txBox="1"/>
          <p:nvPr/>
        </p:nvSpPr>
        <p:spPr>
          <a:xfrm>
            <a:off x="4240938" y="11272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</a:t>
            </a:r>
            <a:endParaRPr lang="ko-KR" altLang="en-US" sz="1400" dirty="0"/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C95B0BD2-3B3D-4DF5-A8B2-0318A7F8C5E2}"/>
              </a:ext>
            </a:extLst>
          </p:cNvPr>
          <p:cNvSpPr/>
          <p:nvPr/>
        </p:nvSpPr>
        <p:spPr>
          <a:xfrm rot="-120000">
            <a:off x="4812152" y="5943851"/>
            <a:ext cx="1758495" cy="144000"/>
          </a:xfrm>
          <a:prstGeom prst="rightArrow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650A278-B806-4C3C-A355-AE36F33C097C}"/>
              </a:ext>
            </a:extLst>
          </p:cNvPr>
          <p:cNvSpPr txBox="1"/>
          <p:nvPr/>
        </p:nvSpPr>
        <p:spPr>
          <a:xfrm>
            <a:off x="5543819" y="602949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</a:t>
            </a:r>
            <a:endParaRPr lang="ko-KR" altLang="en-US" sz="1400" dirty="0"/>
          </a:p>
        </p:txBody>
      </p:sp>
      <p:sp>
        <p:nvSpPr>
          <p:cNvPr id="105" name="화살표: 오른쪽 104">
            <a:extLst>
              <a:ext uri="{FF2B5EF4-FFF2-40B4-BE49-F238E27FC236}">
                <a16:creationId xmlns:a16="http://schemas.microsoft.com/office/drawing/2014/main" id="{CA786353-C34B-4702-B972-8432D5D4E78A}"/>
              </a:ext>
            </a:extLst>
          </p:cNvPr>
          <p:cNvSpPr/>
          <p:nvPr/>
        </p:nvSpPr>
        <p:spPr>
          <a:xfrm rot="4981861">
            <a:off x="4971029" y="2722665"/>
            <a:ext cx="1260509" cy="144000"/>
          </a:xfrm>
          <a:prstGeom prst="rightArrow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BD58FC1-CDF4-462D-B820-24F7C3DCBC60}"/>
              </a:ext>
            </a:extLst>
          </p:cNvPr>
          <p:cNvSpPr txBox="1"/>
          <p:nvPr/>
        </p:nvSpPr>
        <p:spPr>
          <a:xfrm>
            <a:off x="5212835" y="267456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7" name="화살표: 오른쪽 106">
            <a:extLst>
              <a:ext uri="{FF2B5EF4-FFF2-40B4-BE49-F238E27FC236}">
                <a16:creationId xmlns:a16="http://schemas.microsoft.com/office/drawing/2014/main" id="{AE2D5816-3F55-4143-91D7-7A524B083296}"/>
              </a:ext>
            </a:extLst>
          </p:cNvPr>
          <p:cNvSpPr/>
          <p:nvPr/>
        </p:nvSpPr>
        <p:spPr>
          <a:xfrm rot="1294859">
            <a:off x="6252082" y="1526342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8C55F0F-8488-40AC-A0F0-217D698EE5BB}"/>
              </a:ext>
            </a:extLst>
          </p:cNvPr>
          <p:cNvSpPr txBox="1"/>
          <p:nvPr/>
        </p:nvSpPr>
        <p:spPr>
          <a:xfrm>
            <a:off x="6929796" y="126014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9" name="화살표: 오른쪽 108">
            <a:extLst>
              <a:ext uri="{FF2B5EF4-FFF2-40B4-BE49-F238E27FC236}">
                <a16:creationId xmlns:a16="http://schemas.microsoft.com/office/drawing/2014/main" id="{1B99005A-45C0-4314-A1E0-EF96AD36E08C}"/>
              </a:ext>
            </a:extLst>
          </p:cNvPr>
          <p:cNvSpPr/>
          <p:nvPr/>
        </p:nvSpPr>
        <p:spPr>
          <a:xfrm rot="19581599">
            <a:off x="8043395" y="5335394"/>
            <a:ext cx="1260509" cy="144000"/>
          </a:xfrm>
          <a:prstGeom prst="rightArrow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E1ED63B-FAD7-43E9-A8A0-583343D2BFA6}"/>
              </a:ext>
            </a:extLst>
          </p:cNvPr>
          <p:cNvSpPr txBox="1"/>
          <p:nvPr/>
        </p:nvSpPr>
        <p:spPr>
          <a:xfrm>
            <a:off x="8628339" y="535727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2" name="화살표: 오른쪽 111">
            <a:extLst>
              <a:ext uri="{FF2B5EF4-FFF2-40B4-BE49-F238E27FC236}">
                <a16:creationId xmlns:a16="http://schemas.microsoft.com/office/drawing/2014/main" id="{852B7A98-E7FA-4A8A-A2B8-DB3F57A96219}"/>
              </a:ext>
            </a:extLst>
          </p:cNvPr>
          <p:cNvSpPr/>
          <p:nvPr/>
        </p:nvSpPr>
        <p:spPr>
          <a:xfrm rot="19440000">
            <a:off x="6118047" y="2904218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F52DE61-A8E9-498E-A811-BB11EA975EAF}"/>
              </a:ext>
            </a:extLst>
          </p:cNvPr>
          <p:cNvSpPr txBox="1"/>
          <p:nvPr/>
        </p:nvSpPr>
        <p:spPr>
          <a:xfrm>
            <a:off x="6591311" y="266558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B2723D5-A426-4F58-9517-F82C1FD3600E}"/>
              </a:ext>
            </a:extLst>
          </p:cNvPr>
          <p:cNvSpPr txBox="1"/>
          <p:nvPr/>
        </p:nvSpPr>
        <p:spPr>
          <a:xfrm>
            <a:off x="9236728" y="143858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8" name="화살표: 오른쪽 117">
            <a:extLst>
              <a:ext uri="{FF2B5EF4-FFF2-40B4-BE49-F238E27FC236}">
                <a16:creationId xmlns:a16="http://schemas.microsoft.com/office/drawing/2014/main" id="{9577503E-61FB-435D-B763-B09A9ACB9A1A}"/>
              </a:ext>
            </a:extLst>
          </p:cNvPr>
          <p:cNvSpPr/>
          <p:nvPr/>
        </p:nvSpPr>
        <p:spPr>
          <a:xfrm rot="21051457">
            <a:off x="8709241" y="1717969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화살표: 오른쪽 121">
            <a:extLst>
              <a:ext uri="{FF2B5EF4-FFF2-40B4-BE49-F238E27FC236}">
                <a16:creationId xmlns:a16="http://schemas.microsoft.com/office/drawing/2014/main" id="{FECEE68D-D494-4493-B3D7-0E10EFE638EC}"/>
              </a:ext>
            </a:extLst>
          </p:cNvPr>
          <p:cNvSpPr/>
          <p:nvPr/>
        </p:nvSpPr>
        <p:spPr>
          <a:xfrm rot="8640000">
            <a:off x="6302155" y="3126013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6FF9DD-36D0-4827-9CA9-CE992C9F6AA6}"/>
              </a:ext>
            </a:extLst>
          </p:cNvPr>
          <p:cNvSpPr txBox="1"/>
          <p:nvPr/>
        </p:nvSpPr>
        <p:spPr>
          <a:xfrm>
            <a:off x="6998716" y="318041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6D12C35-52EA-4CC5-8AB3-F15525DFA1FC}"/>
              </a:ext>
            </a:extLst>
          </p:cNvPr>
          <p:cNvSpPr txBox="1"/>
          <p:nvPr/>
        </p:nvSpPr>
        <p:spPr>
          <a:xfrm>
            <a:off x="7101038" y="513067"/>
            <a:ext cx="4822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D,G,H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는 각각의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수신 사실을 알 수 없음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전달받은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는 수신했으므로 무시</a:t>
            </a: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32A363D-3CC2-426C-B794-9C9B8A95C539}"/>
              </a:ext>
            </a:extLst>
          </p:cNvPr>
          <p:cNvCxnSpPr>
            <a:cxnSpLocks/>
            <a:stCxn id="15" idx="5"/>
            <a:endCxn id="14" idx="1"/>
          </p:cNvCxnSpPr>
          <p:nvPr/>
        </p:nvCxnSpPr>
        <p:spPr>
          <a:xfrm>
            <a:off x="8456809" y="2375672"/>
            <a:ext cx="783399" cy="1973224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화살표: 오른쪽 127">
            <a:extLst>
              <a:ext uri="{FF2B5EF4-FFF2-40B4-BE49-F238E27FC236}">
                <a16:creationId xmlns:a16="http://schemas.microsoft.com/office/drawing/2014/main" id="{AC2A17E1-7071-4135-8A46-392631BE8DA4}"/>
              </a:ext>
            </a:extLst>
          </p:cNvPr>
          <p:cNvSpPr/>
          <p:nvPr/>
        </p:nvSpPr>
        <p:spPr>
          <a:xfrm rot="4092704">
            <a:off x="8228985" y="3276381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19F24CC8-A5CA-4DC2-9D4C-C5D7B9C58CD4}"/>
              </a:ext>
            </a:extLst>
          </p:cNvPr>
          <p:cNvSpPr/>
          <p:nvPr/>
        </p:nvSpPr>
        <p:spPr>
          <a:xfrm rot="14880000">
            <a:off x="7943154" y="3411744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7D5BF42-B9F2-4B09-A10A-C266E830D42A}"/>
              </a:ext>
            </a:extLst>
          </p:cNvPr>
          <p:cNvSpPr txBox="1"/>
          <p:nvPr/>
        </p:nvSpPr>
        <p:spPr>
          <a:xfrm>
            <a:off x="8315659" y="342900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1AC19E8-B68B-484A-95AF-FAB8C55B4829}"/>
              </a:ext>
            </a:extLst>
          </p:cNvPr>
          <p:cNvSpPr txBox="1"/>
          <p:nvPr/>
        </p:nvSpPr>
        <p:spPr>
          <a:xfrm>
            <a:off x="9047827" y="315790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891801A-1DBE-4363-AF50-BF88F44B4FA4}"/>
              </a:ext>
            </a:extLst>
          </p:cNvPr>
          <p:cNvSpPr txBox="1"/>
          <p:nvPr/>
        </p:nvSpPr>
        <p:spPr>
          <a:xfrm>
            <a:off x="231754" y="665464"/>
            <a:ext cx="500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노드는 유효성 검사를 통과한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Peer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전파</a:t>
            </a:r>
          </a:p>
        </p:txBody>
      </p:sp>
    </p:spTree>
    <p:extLst>
      <p:ext uri="{BB962C8B-B14F-4D97-AF65-F5344CB8AC3E}">
        <p14:creationId xmlns:p14="http://schemas.microsoft.com/office/powerpoint/2010/main" val="79253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7" grpId="0" animBg="1"/>
      <p:bldP spid="80" grpId="0" animBg="1"/>
      <p:bldP spid="83" grpId="0" animBg="1"/>
      <p:bldP spid="86" grpId="0" animBg="1"/>
      <p:bldP spid="89" grpId="0" animBg="1"/>
      <p:bldP spid="92" grpId="0" animBg="1"/>
      <p:bldP spid="95" grpId="0" animBg="1"/>
      <p:bldP spid="97" grpId="0" animBg="1"/>
      <p:bldP spid="98" grpId="0"/>
      <p:bldP spid="99" grpId="0" animBg="1"/>
      <p:bldP spid="100" grpId="0"/>
      <p:bldP spid="101" grpId="0" animBg="1"/>
      <p:bldP spid="102" grpId="0"/>
      <p:bldP spid="103" grpId="0" animBg="1"/>
      <p:bldP spid="104" grpId="0"/>
      <p:bldP spid="105" grpId="0" animBg="1"/>
      <p:bldP spid="106" grpId="0"/>
      <p:bldP spid="107" grpId="0" animBg="1"/>
      <p:bldP spid="108" grpId="0"/>
      <p:bldP spid="109" grpId="0" animBg="1"/>
      <p:bldP spid="111" grpId="0"/>
      <p:bldP spid="112" grpId="0" animBg="1"/>
      <p:bldP spid="115" grpId="0"/>
      <p:bldP spid="117" grpId="0"/>
      <p:bldP spid="118" grpId="0" animBg="1"/>
      <p:bldP spid="122" grpId="0" animBg="1"/>
      <p:bldP spid="123" grpId="0"/>
      <p:bldP spid="124" grpId="0"/>
      <p:bldP spid="128" grpId="0" animBg="1"/>
      <p:bldP spid="129" grpId="0" animBg="1"/>
      <p:bldP spid="130" grpId="0"/>
      <p:bldP spid="13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E981B8D-69CF-4382-9674-9FC4468E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전파 </a:t>
            </a:r>
            <a:r>
              <a:rPr lang="en-US" altLang="ko-KR" dirty="0"/>
              <a:t>(Block Broadcast)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4A70033-6F07-4499-B03D-C253B5BFBDEF}"/>
              </a:ext>
            </a:extLst>
          </p:cNvPr>
          <p:cNvSpPr>
            <a:spLocks noChangeAspect="1"/>
          </p:cNvSpPr>
          <p:nvPr/>
        </p:nvSpPr>
        <p:spPr>
          <a:xfrm>
            <a:off x="2055163" y="3474932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A</a:t>
            </a:r>
            <a:endParaRPr lang="ko-KR" altLang="en-US" sz="2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634A7A5-0C66-4F1C-B442-E3636388600E}"/>
              </a:ext>
            </a:extLst>
          </p:cNvPr>
          <p:cNvSpPr>
            <a:spLocks noChangeAspect="1"/>
          </p:cNvSpPr>
          <p:nvPr/>
        </p:nvSpPr>
        <p:spPr>
          <a:xfrm>
            <a:off x="10355678" y="147098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I</a:t>
            </a:r>
            <a:endParaRPr lang="ko-KR" altLang="en-US" sz="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4F277DB-9785-4EA5-A709-CF5B232AC505}"/>
              </a:ext>
            </a:extLst>
          </p:cNvPr>
          <p:cNvSpPr>
            <a:spLocks noChangeAspect="1"/>
          </p:cNvSpPr>
          <p:nvPr/>
        </p:nvSpPr>
        <p:spPr>
          <a:xfrm>
            <a:off x="9134766" y="424345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H</a:t>
            </a:r>
            <a:endParaRPr lang="ko-KR" altLang="en-US" sz="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6856C23-D42B-403E-9B7E-673AE7643CEB}"/>
              </a:ext>
            </a:extLst>
          </p:cNvPr>
          <p:cNvSpPr>
            <a:spLocks noChangeAspect="1"/>
          </p:cNvSpPr>
          <p:nvPr/>
        </p:nvSpPr>
        <p:spPr>
          <a:xfrm>
            <a:off x="7842251" y="176111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G</a:t>
            </a:r>
            <a:endParaRPr lang="ko-KR" altLang="en-US" sz="2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7CB6966-F440-45E5-9374-581BA785F7AD}"/>
              </a:ext>
            </a:extLst>
          </p:cNvPr>
          <p:cNvSpPr>
            <a:spLocks noChangeAspect="1"/>
          </p:cNvSpPr>
          <p:nvPr/>
        </p:nvSpPr>
        <p:spPr>
          <a:xfrm>
            <a:off x="7063938" y="546712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F</a:t>
            </a:r>
            <a:endParaRPr lang="ko-KR" altLang="en-US" sz="2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12327A-BFB2-4808-8FFD-DC6DF5E25454}"/>
              </a:ext>
            </a:extLst>
          </p:cNvPr>
          <p:cNvSpPr>
            <a:spLocks noChangeAspect="1"/>
          </p:cNvSpPr>
          <p:nvPr/>
        </p:nvSpPr>
        <p:spPr>
          <a:xfrm>
            <a:off x="5279617" y="103087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E</a:t>
            </a:r>
            <a:endParaRPr lang="ko-KR" altLang="en-US" sz="2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E2FE97A-CF72-494D-B732-45D797C47193}"/>
              </a:ext>
            </a:extLst>
          </p:cNvPr>
          <p:cNvSpPr>
            <a:spLocks noChangeAspect="1"/>
          </p:cNvSpPr>
          <p:nvPr/>
        </p:nvSpPr>
        <p:spPr>
          <a:xfrm>
            <a:off x="5507792" y="3608999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D</a:t>
            </a:r>
            <a:endParaRPr lang="ko-KR" altLang="en-US" sz="2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E24EDA-DD97-4DB4-A409-C86BBCA27AED}"/>
              </a:ext>
            </a:extLst>
          </p:cNvPr>
          <p:cNvSpPr>
            <a:spLocks noChangeAspect="1"/>
          </p:cNvSpPr>
          <p:nvPr/>
        </p:nvSpPr>
        <p:spPr>
          <a:xfrm>
            <a:off x="3667903" y="556070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C</a:t>
            </a:r>
            <a:endParaRPr lang="ko-KR" altLang="en-US" sz="2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DC5F176-2267-40BE-8AFA-72ED487EB0D6}"/>
              </a:ext>
            </a:extLst>
          </p:cNvPr>
          <p:cNvSpPr>
            <a:spLocks noChangeAspect="1"/>
          </p:cNvSpPr>
          <p:nvPr/>
        </p:nvSpPr>
        <p:spPr>
          <a:xfrm>
            <a:off x="3119649" y="1747466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B</a:t>
            </a:r>
            <a:endParaRPr lang="ko-KR" altLang="en-US" sz="20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9042284-2452-45C2-8635-36B27EA1B610}"/>
              </a:ext>
            </a:extLst>
          </p:cNvPr>
          <p:cNvCxnSpPr>
            <a:cxnSpLocks/>
            <a:stCxn id="4" idx="0"/>
            <a:endCxn id="20" idx="3"/>
          </p:cNvCxnSpPr>
          <p:nvPr/>
        </p:nvCxnSpPr>
        <p:spPr>
          <a:xfrm flipV="1">
            <a:off x="2415163" y="2362024"/>
            <a:ext cx="809928" cy="111290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969694D-781D-4449-851B-B11D5C2906E2}"/>
              </a:ext>
            </a:extLst>
          </p:cNvPr>
          <p:cNvCxnSpPr>
            <a:cxnSpLocks/>
            <a:stCxn id="17" idx="2"/>
            <a:endCxn id="20" idx="7"/>
          </p:cNvCxnSpPr>
          <p:nvPr/>
        </p:nvCxnSpPr>
        <p:spPr>
          <a:xfrm flipH="1">
            <a:off x="3734207" y="1390878"/>
            <a:ext cx="1545410" cy="46203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3E6BACF-D5B6-4ACB-9603-EF209F46CE9E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5639617" y="1750878"/>
            <a:ext cx="228175" cy="185812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3046C8-F1F7-4620-8D10-11D0E8345D0E}"/>
              </a:ext>
            </a:extLst>
          </p:cNvPr>
          <p:cNvCxnSpPr>
            <a:cxnSpLocks/>
            <a:stCxn id="4" idx="5"/>
            <a:endCxn id="19" idx="1"/>
          </p:cNvCxnSpPr>
          <p:nvPr/>
        </p:nvCxnSpPr>
        <p:spPr>
          <a:xfrm>
            <a:off x="2669721" y="4089490"/>
            <a:ext cx="1103624" cy="157665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819E480-E2C1-47F5-A3F6-8705028296A3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 flipV="1">
            <a:off x="4387903" y="5827121"/>
            <a:ext cx="2676035" cy="9358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B78954C-EE7F-4177-8E45-11064F46DCB9}"/>
              </a:ext>
            </a:extLst>
          </p:cNvPr>
          <p:cNvCxnSpPr>
            <a:cxnSpLocks/>
            <a:stCxn id="16" idx="6"/>
            <a:endCxn id="14" idx="3"/>
          </p:cNvCxnSpPr>
          <p:nvPr/>
        </p:nvCxnSpPr>
        <p:spPr>
          <a:xfrm flipV="1">
            <a:off x="7783938" y="4858012"/>
            <a:ext cx="1456270" cy="96910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321EA6B-DC23-46D5-820F-87D43F328BB8}"/>
              </a:ext>
            </a:extLst>
          </p:cNvPr>
          <p:cNvCxnSpPr>
            <a:cxnSpLocks/>
            <a:stCxn id="18" idx="7"/>
            <a:endCxn id="15" idx="3"/>
          </p:cNvCxnSpPr>
          <p:nvPr/>
        </p:nvCxnSpPr>
        <p:spPr>
          <a:xfrm flipV="1">
            <a:off x="6122350" y="2375672"/>
            <a:ext cx="1825343" cy="133876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77623A9-0E70-4897-9478-0D45AB94C467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8562251" y="1830988"/>
            <a:ext cx="1793427" cy="29012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0413763-CCC4-4CF3-9F5B-5D44338B8606}"/>
              </a:ext>
            </a:extLst>
          </p:cNvPr>
          <p:cNvCxnSpPr>
            <a:cxnSpLocks/>
            <a:stCxn id="15" idx="2"/>
            <a:endCxn id="17" idx="6"/>
          </p:cNvCxnSpPr>
          <p:nvPr/>
        </p:nvCxnSpPr>
        <p:spPr>
          <a:xfrm flipH="1" flipV="1">
            <a:off x="5999617" y="1390878"/>
            <a:ext cx="1842634" cy="73023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DEC406D3-6EF0-4EE9-9CCC-AFB6BEA17045}"/>
              </a:ext>
            </a:extLst>
          </p:cNvPr>
          <p:cNvSpPr/>
          <p:nvPr/>
        </p:nvSpPr>
        <p:spPr>
          <a:xfrm rot="18369864">
            <a:off x="2129107" y="2802954"/>
            <a:ext cx="1051409" cy="144000"/>
          </a:xfrm>
          <a:prstGeom prst="rightArrow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4047431-4DDA-4389-890F-00D92F244E54}"/>
              </a:ext>
            </a:extLst>
          </p:cNvPr>
          <p:cNvSpPr txBox="1"/>
          <p:nvPr/>
        </p:nvSpPr>
        <p:spPr>
          <a:xfrm>
            <a:off x="2330926" y="261070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</a:t>
            </a:r>
            <a:endParaRPr lang="ko-KR" altLang="en-US" sz="1400" dirty="0"/>
          </a:p>
        </p:txBody>
      </p: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8D33A564-4959-4D75-BC64-309690B4AB4F}"/>
              </a:ext>
            </a:extLst>
          </p:cNvPr>
          <p:cNvSpPr/>
          <p:nvPr/>
        </p:nvSpPr>
        <p:spPr>
          <a:xfrm rot="3303274">
            <a:off x="2365332" y="4806855"/>
            <a:ext cx="1343024" cy="144000"/>
          </a:xfrm>
          <a:prstGeom prst="rightArrow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5749EE7-A66E-46EF-B5BD-23CCE570EB70}"/>
              </a:ext>
            </a:extLst>
          </p:cNvPr>
          <p:cNvSpPr txBox="1"/>
          <p:nvPr/>
        </p:nvSpPr>
        <p:spPr>
          <a:xfrm>
            <a:off x="2672642" y="480949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</a:t>
            </a:r>
            <a:endParaRPr lang="ko-KR" altLang="en-US" sz="1400" dirty="0"/>
          </a:p>
        </p:txBody>
      </p:sp>
      <p:sp>
        <p:nvSpPr>
          <p:cNvPr id="101" name="화살표: 오른쪽 100">
            <a:extLst>
              <a:ext uri="{FF2B5EF4-FFF2-40B4-BE49-F238E27FC236}">
                <a16:creationId xmlns:a16="http://schemas.microsoft.com/office/drawing/2014/main" id="{0A99E33E-818C-4E3A-8B19-3374C19F678F}"/>
              </a:ext>
            </a:extLst>
          </p:cNvPr>
          <p:cNvSpPr/>
          <p:nvPr/>
        </p:nvSpPr>
        <p:spPr>
          <a:xfrm rot="20603048">
            <a:off x="3818675" y="1416258"/>
            <a:ext cx="1343024" cy="144000"/>
          </a:xfrm>
          <a:prstGeom prst="rightArrow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A45F11A-12CE-490F-8C5C-7A4E593D8290}"/>
              </a:ext>
            </a:extLst>
          </p:cNvPr>
          <p:cNvSpPr txBox="1"/>
          <p:nvPr/>
        </p:nvSpPr>
        <p:spPr>
          <a:xfrm>
            <a:off x="4240938" y="11272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</a:t>
            </a:r>
            <a:endParaRPr lang="ko-KR" altLang="en-US" sz="1400" dirty="0"/>
          </a:p>
        </p:txBody>
      </p:sp>
      <p:sp>
        <p:nvSpPr>
          <p:cNvPr id="103" name="화살표: 오른쪽 102">
            <a:extLst>
              <a:ext uri="{FF2B5EF4-FFF2-40B4-BE49-F238E27FC236}">
                <a16:creationId xmlns:a16="http://schemas.microsoft.com/office/drawing/2014/main" id="{C95B0BD2-3B3D-4DF5-A8B2-0318A7F8C5E2}"/>
              </a:ext>
            </a:extLst>
          </p:cNvPr>
          <p:cNvSpPr/>
          <p:nvPr/>
        </p:nvSpPr>
        <p:spPr>
          <a:xfrm rot="-120000">
            <a:off x="4812152" y="5943851"/>
            <a:ext cx="1758495" cy="144000"/>
          </a:xfrm>
          <a:prstGeom prst="rightArrow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650A278-B806-4C3C-A355-AE36F33C097C}"/>
              </a:ext>
            </a:extLst>
          </p:cNvPr>
          <p:cNvSpPr txBox="1"/>
          <p:nvPr/>
        </p:nvSpPr>
        <p:spPr>
          <a:xfrm>
            <a:off x="5543819" y="602949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</a:t>
            </a:r>
            <a:endParaRPr lang="ko-KR" altLang="en-US" sz="1400" dirty="0"/>
          </a:p>
        </p:txBody>
      </p:sp>
      <p:sp>
        <p:nvSpPr>
          <p:cNvPr id="105" name="화살표: 오른쪽 104">
            <a:extLst>
              <a:ext uri="{FF2B5EF4-FFF2-40B4-BE49-F238E27FC236}">
                <a16:creationId xmlns:a16="http://schemas.microsoft.com/office/drawing/2014/main" id="{CA786353-C34B-4702-B972-8432D5D4E78A}"/>
              </a:ext>
            </a:extLst>
          </p:cNvPr>
          <p:cNvSpPr/>
          <p:nvPr/>
        </p:nvSpPr>
        <p:spPr>
          <a:xfrm rot="4981861">
            <a:off x="4971029" y="2722665"/>
            <a:ext cx="1260509" cy="144000"/>
          </a:xfrm>
          <a:prstGeom prst="rightArrow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BD58FC1-CDF4-462D-B820-24F7C3DCBC60}"/>
              </a:ext>
            </a:extLst>
          </p:cNvPr>
          <p:cNvSpPr txBox="1"/>
          <p:nvPr/>
        </p:nvSpPr>
        <p:spPr>
          <a:xfrm>
            <a:off x="5212835" y="267456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7" name="화살표: 오른쪽 106">
            <a:extLst>
              <a:ext uri="{FF2B5EF4-FFF2-40B4-BE49-F238E27FC236}">
                <a16:creationId xmlns:a16="http://schemas.microsoft.com/office/drawing/2014/main" id="{AE2D5816-3F55-4143-91D7-7A524B083296}"/>
              </a:ext>
            </a:extLst>
          </p:cNvPr>
          <p:cNvSpPr/>
          <p:nvPr/>
        </p:nvSpPr>
        <p:spPr>
          <a:xfrm rot="1294859">
            <a:off x="6252082" y="1526342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8C55F0F-8488-40AC-A0F0-217D698EE5BB}"/>
              </a:ext>
            </a:extLst>
          </p:cNvPr>
          <p:cNvSpPr txBox="1"/>
          <p:nvPr/>
        </p:nvSpPr>
        <p:spPr>
          <a:xfrm>
            <a:off x="6929796" y="126014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9" name="화살표: 오른쪽 108">
            <a:extLst>
              <a:ext uri="{FF2B5EF4-FFF2-40B4-BE49-F238E27FC236}">
                <a16:creationId xmlns:a16="http://schemas.microsoft.com/office/drawing/2014/main" id="{1B99005A-45C0-4314-A1E0-EF96AD36E08C}"/>
              </a:ext>
            </a:extLst>
          </p:cNvPr>
          <p:cNvSpPr/>
          <p:nvPr/>
        </p:nvSpPr>
        <p:spPr>
          <a:xfrm rot="19581599">
            <a:off x="8043395" y="5335394"/>
            <a:ext cx="1260509" cy="144000"/>
          </a:xfrm>
          <a:prstGeom prst="rightArrow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E1ED63B-FAD7-43E9-A8A0-583343D2BFA6}"/>
              </a:ext>
            </a:extLst>
          </p:cNvPr>
          <p:cNvSpPr txBox="1"/>
          <p:nvPr/>
        </p:nvSpPr>
        <p:spPr>
          <a:xfrm>
            <a:off x="8628339" y="535727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2" name="화살표: 오른쪽 111">
            <a:extLst>
              <a:ext uri="{FF2B5EF4-FFF2-40B4-BE49-F238E27FC236}">
                <a16:creationId xmlns:a16="http://schemas.microsoft.com/office/drawing/2014/main" id="{852B7A98-E7FA-4A8A-A2B8-DB3F57A96219}"/>
              </a:ext>
            </a:extLst>
          </p:cNvPr>
          <p:cNvSpPr/>
          <p:nvPr/>
        </p:nvSpPr>
        <p:spPr>
          <a:xfrm rot="19440000">
            <a:off x="6118047" y="2904218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F52DE61-A8E9-498E-A811-BB11EA975EAF}"/>
              </a:ext>
            </a:extLst>
          </p:cNvPr>
          <p:cNvSpPr txBox="1"/>
          <p:nvPr/>
        </p:nvSpPr>
        <p:spPr>
          <a:xfrm>
            <a:off x="6591311" y="266558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B2723D5-A426-4F58-9517-F82C1FD3600E}"/>
              </a:ext>
            </a:extLst>
          </p:cNvPr>
          <p:cNvSpPr txBox="1"/>
          <p:nvPr/>
        </p:nvSpPr>
        <p:spPr>
          <a:xfrm>
            <a:off x="9236728" y="143858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8" name="화살표: 오른쪽 117">
            <a:extLst>
              <a:ext uri="{FF2B5EF4-FFF2-40B4-BE49-F238E27FC236}">
                <a16:creationId xmlns:a16="http://schemas.microsoft.com/office/drawing/2014/main" id="{9577503E-61FB-435D-B763-B09A9ACB9A1A}"/>
              </a:ext>
            </a:extLst>
          </p:cNvPr>
          <p:cNvSpPr/>
          <p:nvPr/>
        </p:nvSpPr>
        <p:spPr>
          <a:xfrm rot="21051457">
            <a:off x="8709241" y="1717969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화살표: 오른쪽 121">
            <a:extLst>
              <a:ext uri="{FF2B5EF4-FFF2-40B4-BE49-F238E27FC236}">
                <a16:creationId xmlns:a16="http://schemas.microsoft.com/office/drawing/2014/main" id="{FECEE68D-D494-4493-B3D7-0E10EFE638EC}"/>
              </a:ext>
            </a:extLst>
          </p:cNvPr>
          <p:cNvSpPr/>
          <p:nvPr/>
        </p:nvSpPr>
        <p:spPr>
          <a:xfrm rot="8640000">
            <a:off x="6302155" y="3126013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A6FF9DD-36D0-4827-9CA9-CE992C9F6AA6}"/>
              </a:ext>
            </a:extLst>
          </p:cNvPr>
          <p:cNvSpPr txBox="1"/>
          <p:nvPr/>
        </p:nvSpPr>
        <p:spPr>
          <a:xfrm>
            <a:off x="6998716" y="318041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E932BE-FF6C-40A4-84A3-2EA0A00F9633}"/>
              </a:ext>
            </a:extLst>
          </p:cNvPr>
          <p:cNvSpPr txBox="1"/>
          <p:nvPr/>
        </p:nvSpPr>
        <p:spPr>
          <a:xfrm>
            <a:off x="257379" y="3631690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가 블록 생성</a:t>
            </a:r>
          </a:p>
        </p:txBody>
      </p:sp>
      <p:sp>
        <p:nvSpPr>
          <p:cNvPr id="5" name="정육면체 4">
            <a:extLst>
              <a:ext uri="{FF2B5EF4-FFF2-40B4-BE49-F238E27FC236}">
                <a16:creationId xmlns:a16="http://schemas.microsoft.com/office/drawing/2014/main" id="{7D6C943F-16D8-45DD-911C-ED4B9F2D3CC1}"/>
              </a:ext>
            </a:extLst>
          </p:cNvPr>
          <p:cNvSpPr/>
          <p:nvPr/>
        </p:nvSpPr>
        <p:spPr>
          <a:xfrm>
            <a:off x="1660442" y="4204990"/>
            <a:ext cx="468000" cy="507600"/>
          </a:xfrm>
          <a:prstGeom prst="cub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55" name="정육면체 54">
            <a:extLst>
              <a:ext uri="{FF2B5EF4-FFF2-40B4-BE49-F238E27FC236}">
                <a16:creationId xmlns:a16="http://schemas.microsoft.com/office/drawing/2014/main" id="{48A58175-BB38-4641-920F-D48104BC99A2}"/>
              </a:ext>
            </a:extLst>
          </p:cNvPr>
          <p:cNvSpPr/>
          <p:nvPr/>
        </p:nvSpPr>
        <p:spPr>
          <a:xfrm>
            <a:off x="3126697" y="2574656"/>
            <a:ext cx="468000" cy="507600"/>
          </a:xfrm>
          <a:prstGeom prst="cub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56" name="정육면체 55">
            <a:extLst>
              <a:ext uri="{FF2B5EF4-FFF2-40B4-BE49-F238E27FC236}">
                <a16:creationId xmlns:a16="http://schemas.microsoft.com/office/drawing/2014/main" id="{F95DF950-6B42-4367-9AC5-D204811B2DE9}"/>
              </a:ext>
            </a:extLst>
          </p:cNvPr>
          <p:cNvSpPr/>
          <p:nvPr/>
        </p:nvSpPr>
        <p:spPr>
          <a:xfrm>
            <a:off x="4845563" y="1691933"/>
            <a:ext cx="468000" cy="507600"/>
          </a:xfrm>
          <a:prstGeom prst="cub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57" name="정육면체 56">
            <a:extLst>
              <a:ext uri="{FF2B5EF4-FFF2-40B4-BE49-F238E27FC236}">
                <a16:creationId xmlns:a16="http://schemas.microsoft.com/office/drawing/2014/main" id="{107D6504-CD2A-489C-8662-54202D07661F}"/>
              </a:ext>
            </a:extLst>
          </p:cNvPr>
          <p:cNvSpPr/>
          <p:nvPr/>
        </p:nvSpPr>
        <p:spPr>
          <a:xfrm>
            <a:off x="4985345" y="4240848"/>
            <a:ext cx="468000" cy="507600"/>
          </a:xfrm>
          <a:prstGeom prst="cub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58" name="정육면체 57">
            <a:extLst>
              <a:ext uri="{FF2B5EF4-FFF2-40B4-BE49-F238E27FC236}">
                <a16:creationId xmlns:a16="http://schemas.microsoft.com/office/drawing/2014/main" id="{F2316DF5-8907-4038-9A30-D3776CB220F1}"/>
              </a:ext>
            </a:extLst>
          </p:cNvPr>
          <p:cNvSpPr/>
          <p:nvPr/>
        </p:nvSpPr>
        <p:spPr>
          <a:xfrm>
            <a:off x="7793438" y="2612110"/>
            <a:ext cx="468000" cy="507600"/>
          </a:xfrm>
          <a:prstGeom prst="cub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59" name="정육면체 58">
            <a:extLst>
              <a:ext uri="{FF2B5EF4-FFF2-40B4-BE49-F238E27FC236}">
                <a16:creationId xmlns:a16="http://schemas.microsoft.com/office/drawing/2014/main" id="{C015C55E-1F53-46DA-99FD-082FE3FEC8D3}"/>
              </a:ext>
            </a:extLst>
          </p:cNvPr>
          <p:cNvSpPr/>
          <p:nvPr/>
        </p:nvSpPr>
        <p:spPr>
          <a:xfrm>
            <a:off x="10918197" y="2254644"/>
            <a:ext cx="468000" cy="507600"/>
          </a:xfrm>
          <a:prstGeom prst="cub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60" name="정육면체 59">
            <a:extLst>
              <a:ext uri="{FF2B5EF4-FFF2-40B4-BE49-F238E27FC236}">
                <a16:creationId xmlns:a16="http://schemas.microsoft.com/office/drawing/2014/main" id="{81203A48-8503-4320-92A8-3CEA2FDA2D91}"/>
              </a:ext>
            </a:extLst>
          </p:cNvPr>
          <p:cNvSpPr/>
          <p:nvPr/>
        </p:nvSpPr>
        <p:spPr>
          <a:xfrm>
            <a:off x="9620766" y="5018417"/>
            <a:ext cx="468000" cy="507600"/>
          </a:xfrm>
          <a:prstGeom prst="cub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61" name="정육면체 60">
            <a:extLst>
              <a:ext uri="{FF2B5EF4-FFF2-40B4-BE49-F238E27FC236}">
                <a16:creationId xmlns:a16="http://schemas.microsoft.com/office/drawing/2014/main" id="{D7C0C581-8C84-4E23-BD58-A0976E38BD08}"/>
              </a:ext>
            </a:extLst>
          </p:cNvPr>
          <p:cNvSpPr/>
          <p:nvPr/>
        </p:nvSpPr>
        <p:spPr>
          <a:xfrm>
            <a:off x="6641666" y="6158312"/>
            <a:ext cx="468000" cy="507600"/>
          </a:xfrm>
          <a:prstGeom prst="cub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sp>
        <p:nvSpPr>
          <p:cNvPr id="62" name="정육면체 61">
            <a:extLst>
              <a:ext uri="{FF2B5EF4-FFF2-40B4-BE49-F238E27FC236}">
                <a16:creationId xmlns:a16="http://schemas.microsoft.com/office/drawing/2014/main" id="{D7633F12-E947-4BA3-981B-28AFEF843798}"/>
              </a:ext>
            </a:extLst>
          </p:cNvPr>
          <p:cNvSpPr/>
          <p:nvPr/>
        </p:nvSpPr>
        <p:spPr>
          <a:xfrm>
            <a:off x="3095854" y="6106753"/>
            <a:ext cx="468000" cy="507600"/>
          </a:xfrm>
          <a:prstGeom prst="cub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endParaRPr lang="ko-KR" altLang="en-US" dirty="0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6374713-D063-4C84-AEAF-C4CC0C891B6A}"/>
              </a:ext>
            </a:extLst>
          </p:cNvPr>
          <p:cNvCxnSpPr>
            <a:cxnSpLocks/>
          </p:cNvCxnSpPr>
          <p:nvPr/>
        </p:nvCxnSpPr>
        <p:spPr>
          <a:xfrm>
            <a:off x="8456809" y="2375672"/>
            <a:ext cx="783399" cy="1973224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331C8D75-934E-43DA-8B95-006EB5713CB7}"/>
              </a:ext>
            </a:extLst>
          </p:cNvPr>
          <p:cNvSpPr/>
          <p:nvPr/>
        </p:nvSpPr>
        <p:spPr>
          <a:xfrm rot="4092704">
            <a:off x="8228985" y="3276381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오른쪽 64">
            <a:extLst>
              <a:ext uri="{FF2B5EF4-FFF2-40B4-BE49-F238E27FC236}">
                <a16:creationId xmlns:a16="http://schemas.microsoft.com/office/drawing/2014/main" id="{E68FDEEF-D65C-49F8-B127-4CFA252CC18D}"/>
              </a:ext>
            </a:extLst>
          </p:cNvPr>
          <p:cNvSpPr/>
          <p:nvPr/>
        </p:nvSpPr>
        <p:spPr>
          <a:xfrm rot="14880000">
            <a:off x="7943154" y="3411744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E810691-23F0-44DF-9B46-0D0448E34B9C}"/>
              </a:ext>
            </a:extLst>
          </p:cNvPr>
          <p:cNvSpPr txBox="1"/>
          <p:nvPr/>
        </p:nvSpPr>
        <p:spPr>
          <a:xfrm>
            <a:off x="8315659" y="342900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E4AF480-0487-4CAC-B32C-6A5FB7AC0EBA}"/>
              </a:ext>
            </a:extLst>
          </p:cNvPr>
          <p:cNvSpPr txBox="1"/>
          <p:nvPr/>
        </p:nvSpPr>
        <p:spPr>
          <a:xfrm>
            <a:off x="9047827" y="315790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F5FBCE8-F8CB-471F-A67E-7EFDF1135588}"/>
              </a:ext>
            </a:extLst>
          </p:cNvPr>
          <p:cNvSpPr txBox="1"/>
          <p:nvPr/>
        </p:nvSpPr>
        <p:spPr>
          <a:xfrm>
            <a:off x="237863" y="665464"/>
            <a:ext cx="5314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노드는 유효성 검사를 통과한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Peer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전파</a:t>
            </a:r>
          </a:p>
        </p:txBody>
      </p:sp>
    </p:spTree>
    <p:extLst>
      <p:ext uri="{BB962C8B-B14F-4D97-AF65-F5344CB8AC3E}">
        <p14:creationId xmlns:p14="http://schemas.microsoft.com/office/powerpoint/2010/main" val="94407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/>
      <p:bldP spid="99" grpId="0" animBg="1"/>
      <p:bldP spid="100" grpId="0"/>
      <p:bldP spid="101" grpId="0" animBg="1"/>
      <p:bldP spid="102" grpId="0"/>
      <p:bldP spid="103" grpId="0" animBg="1"/>
      <p:bldP spid="104" grpId="0"/>
      <p:bldP spid="105" grpId="0" animBg="1"/>
      <p:bldP spid="106" grpId="0"/>
      <p:bldP spid="107" grpId="0" animBg="1"/>
      <p:bldP spid="108" grpId="0"/>
      <p:bldP spid="109" grpId="0" animBg="1"/>
      <p:bldP spid="111" grpId="0"/>
      <p:bldP spid="112" grpId="0" animBg="1"/>
      <p:bldP spid="115" grpId="0"/>
      <p:bldP spid="117" grpId="0"/>
      <p:bldP spid="118" grpId="0" animBg="1"/>
      <p:bldP spid="122" grpId="0" animBg="1"/>
      <p:bldP spid="123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4" grpId="0" animBg="1"/>
      <p:bldP spid="65" grpId="0" animBg="1"/>
      <p:bldP spid="66" grpId="0"/>
      <p:bldP spid="6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FE5C48-2A16-42D8-876A-B940B6273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530178"/>
          </a:xfrm>
        </p:spPr>
        <p:txBody>
          <a:bodyPr/>
          <a:lstStyle/>
          <a:p>
            <a:r>
              <a:rPr lang="ko-KR" altLang="en-US" dirty="0"/>
              <a:t>전자 데이터의 위조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·</a:t>
            </a:r>
            <a:r>
              <a:rPr lang="ko-KR" altLang="en-US" dirty="0"/>
              <a:t>변조 여부 확인 ➡ 타당성을 증명</a:t>
            </a:r>
            <a:endParaRPr lang="en-US" altLang="ko-KR" dirty="0"/>
          </a:p>
          <a:p>
            <a:r>
              <a:rPr lang="ko-KR" altLang="en-US" dirty="0"/>
              <a:t>비대칭</a:t>
            </a:r>
            <a:r>
              <a:rPr lang="en-US" altLang="ko-KR" dirty="0"/>
              <a:t>(</a:t>
            </a:r>
            <a:r>
              <a:rPr lang="ko-KR" altLang="en-US" dirty="0"/>
              <a:t>공개키</a:t>
            </a:r>
            <a:r>
              <a:rPr lang="en-US" altLang="ko-KR" dirty="0"/>
              <a:t>)</a:t>
            </a:r>
            <a:r>
              <a:rPr lang="ko-KR" altLang="en-US" dirty="0"/>
              <a:t> 암호와 해시의 응용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7AC3085-8067-4562-88AD-8C75530B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전자 서명 </a:t>
            </a:r>
            <a:r>
              <a:rPr lang="en-US" altLang="ko-KR" dirty="0"/>
              <a:t>(Digital Signature)</a:t>
            </a:r>
            <a:endParaRPr lang="ko-KR" altLang="en-US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4CE7C7A7-87CD-4A38-B4CB-DDB3E6553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3169" y="3175340"/>
            <a:ext cx="554400" cy="55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3F8196-AE84-430A-A3C4-2952F9A26C5A}"/>
              </a:ext>
            </a:extLst>
          </p:cNvPr>
          <p:cNvSpPr txBox="1"/>
          <p:nvPr/>
        </p:nvSpPr>
        <p:spPr>
          <a:xfrm>
            <a:off x="6556210" y="3172070"/>
            <a:ext cx="1093569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PublicKey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41fff0ef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73EFEC-B689-4573-8FCA-AD97C8052F33}"/>
              </a:ext>
            </a:extLst>
          </p:cNvPr>
          <p:cNvSpPr txBox="1"/>
          <p:nvPr/>
        </p:nvSpPr>
        <p:spPr>
          <a:xfrm>
            <a:off x="7649779" y="3172070"/>
            <a:ext cx="1175322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PrivateKey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KxXd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F37BF4-3103-47E7-AF57-A5DC6B98B467}"/>
              </a:ext>
            </a:extLst>
          </p:cNvPr>
          <p:cNvSpPr txBox="1"/>
          <p:nvPr/>
        </p:nvSpPr>
        <p:spPr>
          <a:xfrm>
            <a:off x="958843" y="3837094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560D61-5992-4DF2-8057-614628C5F16A}"/>
              </a:ext>
            </a:extLst>
          </p:cNvPr>
          <p:cNvSpPr txBox="1"/>
          <p:nvPr/>
        </p:nvSpPr>
        <p:spPr>
          <a:xfrm>
            <a:off x="1329492" y="5213194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Hash(Data)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D7CF7F-9BC6-4D23-85D0-8ED48135B96C}"/>
              </a:ext>
            </a:extLst>
          </p:cNvPr>
          <p:cNvSpPr txBox="1"/>
          <p:nvPr/>
        </p:nvSpPr>
        <p:spPr>
          <a:xfrm>
            <a:off x="704222" y="4171374"/>
            <a:ext cx="1126719" cy="7386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From: A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To: B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Value: 1000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86580A-C5D4-4060-B600-FC443367A016}"/>
              </a:ext>
            </a:extLst>
          </p:cNvPr>
          <p:cNvSpPr txBox="1"/>
          <p:nvPr/>
        </p:nvSpPr>
        <p:spPr>
          <a:xfrm>
            <a:off x="2309442" y="1997989"/>
            <a:ext cx="4411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02BBE5-0B98-473F-B6DC-A780634BA6C1}"/>
              </a:ext>
            </a:extLst>
          </p:cNvPr>
          <p:cNvSpPr txBox="1"/>
          <p:nvPr/>
        </p:nvSpPr>
        <p:spPr>
          <a:xfrm>
            <a:off x="3338317" y="3172070"/>
            <a:ext cx="1175322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PrivateKey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ko-KR" sz="1400" dirty="0">
                <a:solidFill>
                  <a:srgbClr val="EF296B"/>
                </a:solidFill>
                <a:latin typeface="Arial" panose="020B0604020202020204" pitchFamily="34" charset="0"/>
              </a:rPr>
              <a:t>KzJ2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B7CFA5-5170-45B7-A400-43AC05FDC7B7}"/>
              </a:ext>
            </a:extLst>
          </p:cNvPr>
          <p:cNvSpPr txBox="1"/>
          <p:nvPr/>
        </p:nvSpPr>
        <p:spPr>
          <a:xfrm>
            <a:off x="4513639" y="3172070"/>
            <a:ext cx="1093569" cy="5539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PublicKey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rgbClr val="0071FF"/>
                </a:solidFill>
                <a:latin typeface="Arial" panose="020B0604020202020204" pitchFamily="34" charset="0"/>
              </a:rPr>
              <a:t>18f517fc</a:t>
            </a:r>
            <a:endParaRPr lang="ko-KR" altLang="en-US" sz="1400" dirty="0">
              <a:solidFill>
                <a:srgbClr val="0071FF"/>
              </a:solidFill>
              <a:latin typeface="Arial" panose="020B0604020202020204" pitchFamily="34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A3F2F127-EEF1-4C79-819C-AA77CBD408CF}"/>
              </a:ext>
            </a:extLst>
          </p:cNvPr>
          <p:cNvCxnSpPr>
            <a:cxnSpLocks/>
          </p:cNvCxnSpPr>
          <p:nvPr/>
        </p:nvCxnSpPr>
        <p:spPr>
          <a:xfrm flipH="1">
            <a:off x="1267581" y="5002371"/>
            <a:ext cx="1" cy="7602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7BCC2F8-1769-4F13-86C8-418CE5A6A054}"/>
              </a:ext>
            </a:extLst>
          </p:cNvPr>
          <p:cNvSpPr/>
          <p:nvPr/>
        </p:nvSpPr>
        <p:spPr>
          <a:xfrm>
            <a:off x="550015" y="2553325"/>
            <a:ext cx="3960000" cy="3978105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래픽 24">
            <a:extLst>
              <a:ext uri="{FF2B5EF4-FFF2-40B4-BE49-F238E27FC236}">
                <a16:creationId xmlns:a16="http://schemas.microsoft.com/office/drawing/2014/main" id="{5CDC244D-7403-45D9-A305-FE039E2BB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52579" y="3166839"/>
            <a:ext cx="554400" cy="55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09F675-973A-4273-B73A-19D68DD4B100}"/>
              </a:ext>
            </a:extLst>
          </p:cNvPr>
          <p:cNvSpPr txBox="1"/>
          <p:nvPr/>
        </p:nvSpPr>
        <p:spPr>
          <a:xfrm>
            <a:off x="9409206" y="1993484"/>
            <a:ext cx="4411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5DC6FE5-08C9-463E-8667-264D94100012}"/>
              </a:ext>
            </a:extLst>
          </p:cNvPr>
          <p:cNvSpPr/>
          <p:nvPr/>
        </p:nvSpPr>
        <p:spPr>
          <a:xfrm>
            <a:off x="7649779" y="2553325"/>
            <a:ext cx="3960000" cy="3978105"/>
          </a:xfrm>
          <a:prstGeom prst="rect">
            <a:avLst/>
          </a:prstGeom>
          <a:noFill/>
          <a:ln w="254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F4689B-D5A7-4189-8D8B-F6A4DE8F1EFF}"/>
              </a:ext>
            </a:extLst>
          </p:cNvPr>
          <p:cNvSpPr txBox="1"/>
          <p:nvPr/>
        </p:nvSpPr>
        <p:spPr>
          <a:xfrm>
            <a:off x="10553691" y="3837094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C5FEE6-2866-47A6-8CEB-8EA1F50C00A6}"/>
              </a:ext>
            </a:extLst>
          </p:cNvPr>
          <p:cNvSpPr txBox="1"/>
          <p:nvPr/>
        </p:nvSpPr>
        <p:spPr>
          <a:xfrm>
            <a:off x="9541658" y="5213194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Hash(Data)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4C9737-779B-4341-A46A-6E7EDA9BEE52}"/>
              </a:ext>
            </a:extLst>
          </p:cNvPr>
          <p:cNvSpPr txBox="1"/>
          <p:nvPr/>
        </p:nvSpPr>
        <p:spPr>
          <a:xfrm>
            <a:off x="10299070" y="4171374"/>
            <a:ext cx="1126719" cy="7386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From: A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To: B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Value: 1000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7E4DD5A-5D6F-48F9-B55C-7E47F03E5B0C}"/>
              </a:ext>
            </a:extLst>
          </p:cNvPr>
          <p:cNvCxnSpPr>
            <a:cxnSpLocks/>
          </p:cNvCxnSpPr>
          <p:nvPr/>
        </p:nvCxnSpPr>
        <p:spPr>
          <a:xfrm flipH="1">
            <a:off x="10862429" y="5002371"/>
            <a:ext cx="1" cy="7602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9709D72-4969-4221-8687-C5DCE9DAE508}"/>
              </a:ext>
            </a:extLst>
          </p:cNvPr>
          <p:cNvSpPr txBox="1"/>
          <p:nvPr/>
        </p:nvSpPr>
        <p:spPr>
          <a:xfrm>
            <a:off x="9448348" y="5830503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==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9360C32-4A2B-47CD-804E-53933042F673}"/>
              </a:ext>
            </a:extLst>
          </p:cNvPr>
          <p:cNvCxnSpPr>
            <a:cxnSpLocks/>
          </p:cNvCxnSpPr>
          <p:nvPr/>
        </p:nvCxnSpPr>
        <p:spPr>
          <a:xfrm>
            <a:off x="1643868" y="6188730"/>
            <a:ext cx="1916009" cy="12843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3CAA61D-B890-45BE-90ED-26C89F40C4A0}"/>
              </a:ext>
            </a:extLst>
          </p:cNvPr>
          <p:cNvSpPr txBox="1"/>
          <p:nvPr/>
        </p:nvSpPr>
        <p:spPr>
          <a:xfrm>
            <a:off x="1564992" y="5863922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Encrypt(</a:t>
            </a:r>
            <a:r>
              <a:rPr lang="en-US" altLang="ko-KR" sz="1400" dirty="0">
                <a:solidFill>
                  <a:srgbClr val="FFC700"/>
                </a:solidFill>
                <a:latin typeface="Arial" panose="020B0604020202020204" pitchFamily="34" charset="0"/>
              </a:rPr>
              <a:t>6b68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400" dirty="0">
                <a:solidFill>
                  <a:srgbClr val="EF296B"/>
                </a:solidFill>
                <a:latin typeface="Arial" panose="020B0604020202020204" pitchFamily="34" charset="0"/>
              </a:rPr>
              <a:t>KzJ2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7DF8EB5-BEE2-4602-BECE-4D4ED2A98BD5}"/>
              </a:ext>
            </a:extLst>
          </p:cNvPr>
          <p:cNvGrpSpPr/>
          <p:nvPr/>
        </p:nvGrpSpPr>
        <p:grpSpPr>
          <a:xfrm>
            <a:off x="8079312" y="5718203"/>
            <a:ext cx="764953" cy="648932"/>
            <a:chOff x="6585542" y="5524244"/>
            <a:chExt cx="764953" cy="64893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8CE892E-4FC0-4D64-9E83-AC1359082C74}"/>
                </a:ext>
              </a:extLst>
            </p:cNvPr>
            <p:cNvSpPr txBox="1"/>
            <p:nvPr/>
          </p:nvSpPr>
          <p:spPr>
            <a:xfrm>
              <a:off x="6585542" y="5524244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Digest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EE6A272-476B-44D0-ABC0-D8A94061EC40}"/>
                </a:ext>
              </a:extLst>
            </p:cNvPr>
            <p:cNvSpPr txBox="1"/>
            <p:nvPr/>
          </p:nvSpPr>
          <p:spPr>
            <a:xfrm>
              <a:off x="6676913" y="5865399"/>
              <a:ext cx="582211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C700"/>
                  </a:solidFill>
                  <a:latin typeface="Arial" panose="020B0604020202020204" pitchFamily="34" charset="0"/>
                </a:rPr>
                <a:t>6b68</a:t>
              </a:r>
              <a:endPara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C5C33C3-E0A6-4D00-B6DC-94BB10CD38C7}"/>
              </a:ext>
            </a:extLst>
          </p:cNvPr>
          <p:cNvGrpSpPr/>
          <p:nvPr/>
        </p:nvGrpSpPr>
        <p:grpSpPr>
          <a:xfrm>
            <a:off x="10445488" y="5718203"/>
            <a:ext cx="833883" cy="648932"/>
            <a:chOff x="6551077" y="5524244"/>
            <a:chExt cx="833883" cy="648932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DF5330D-AA11-4516-AF0E-87AD167B38A7}"/>
                </a:ext>
              </a:extLst>
            </p:cNvPr>
            <p:cNvSpPr txBox="1"/>
            <p:nvPr/>
          </p:nvSpPr>
          <p:spPr>
            <a:xfrm>
              <a:off x="6551077" y="5524244"/>
              <a:ext cx="8338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Digest`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EC5A6C-5BFC-4DB4-9C62-0D09A8E6AAF7}"/>
                </a:ext>
              </a:extLst>
            </p:cNvPr>
            <p:cNvSpPr txBox="1"/>
            <p:nvPr/>
          </p:nvSpPr>
          <p:spPr>
            <a:xfrm>
              <a:off x="6676913" y="5865399"/>
              <a:ext cx="582211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DBAC7D"/>
                  </a:solidFill>
                  <a:latin typeface="Arial" panose="020B0604020202020204" pitchFamily="34" charset="0"/>
                </a:rPr>
                <a:t>6b68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AFCE2031-0278-4C52-956E-832A6E6FBB18}"/>
              </a:ext>
            </a:extLst>
          </p:cNvPr>
          <p:cNvGrpSpPr/>
          <p:nvPr/>
        </p:nvGrpSpPr>
        <p:grpSpPr>
          <a:xfrm>
            <a:off x="885105" y="5718203"/>
            <a:ext cx="764953" cy="648932"/>
            <a:chOff x="6585542" y="5524244"/>
            <a:chExt cx="764953" cy="6489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D3D2E52-02D2-4793-B59F-8A7BFA701FB1}"/>
                </a:ext>
              </a:extLst>
            </p:cNvPr>
            <p:cNvSpPr txBox="1"/>
            <p:nvPr/>
          </p:nvSpPr>
          <p:spPr>
            <a:xfrm>
              <a:off x="6585542" y="5524244"/>
              <a:ext cx="7649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Digest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2ED0585-DBA3-448B-BA7D-334872A57454}"/>
                </a:ext>
              </a:extLst>
            </p:cNvPr>
            <p:cNvSpPr txBox="1"/>
            <p:nvPr/>
          </p:nvSpPr>
          <p:spPr>
            <a:xfrm>
              <a:off x="6676913" y="5865399"/>
              <a:ext cx="582211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FFC700"/>
                  </a:solidFill>
                  <a:latin typeface="Arial" panose="020B0604020202020204" pitchFamily="34" charset="0"/>
                </a:rPr>
                <a:t>6b68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C1EE2EA6-57A9-4B34-ADBA-BA0A30F3C965}"/>
              </a:ext>
            </a:extLst>
          </p:cNvPr>
          <p:cNvGrpSpPr/>
          <p:nvPr/>
        </p:nvGrpSpPr>
        <p:grpSpPr>
          <a:xfrm>
            <a:off x="3464035" y="5718203"/>
            <a:ext cx="1061509" cy="648932"/>
            <a:chOff x="6437265" y="5524244"/>
            <a:chExt cx="1061509" cy="6489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A482532-58DF-4B66-A155-64E7105C3690}"/>
                </a:ext>
              </a:extLst>
            </p:cNvPr>
            <p:cNvSpPr txBox="1"/>
            <p:nvPr/>
          </p:nvSpPr>
          <p:spPr>
            <a:xfrm>
              <a:off x="6437265" y="5524244"/>
              <a:ext cx="10615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Signature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BA6EAEE-080B-4C20-B782-56C40EDB51A4}"/>
                </a:ext>
              </a:extLst>
            </p:cNvPr>
            <p:cNvSpPr txBox="1"/>
            <p:nvPr/>
          </p:nvSpPr>
          <p:spPr>
            <a:xfrm>
              <a:off x="6676913" y="5865399"/>
              <a:ext cx="582211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  <a:latin typeface="Arial" panose="020B0604020202020204" pitchFamily="34" charset="0"/>
                </a:rPr>
                <a:t>e2a6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780F092-9F53-4AFA-B0C6-A393991AF92D}"/>
              </a:ext>
            </a:extLst>
          </p:cNvPr>
          <p:cNvGrpSpPr/>
          <p:nvPr/>
        </p:nvGrpSpPr>
        <p:grpSpPr>
          <a:xfrm>
            <a:off x="5538633" y="3837094"/>
            <a:ext cx="1126719" cy="1721529"/>
            <a:chOff x="5249878" y="3837094"/>
            <a:chExt cx="1126719" cy="172152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44214B-B5F9-4712-9D5A-76296B53FAD5}"/>
                </a:ext>
              </a:extLst>
            </p:cNvPr>
            <p:cNvSpPr txBox="1"/>
            <p:nvPr/>
          </p:nvSpPr>
          <p:spPr>
            <a:xfrm>
              <a:off x="5504499" y="3837094"/>
              <a:ext cx="61747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Data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B97A78A-38B2-4475-8CAB-85C24F2D4EE1}"/>
                </a:ext>
              </a:extLst>
            </p:cNvPr>
            <p:cNvSpPr txBox="1"/>
            <p:nvPr/>
          </p:nvSpPr>
          <p:spPr>
            <a:xfrm>
              <a:off x="5249878" y="4171374"/>
              <a:ext cx="1126719" cy="7386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From: A</a:t>
              </a:r>
            </a:p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To: B</a:t>
              </a:r>
            </a:p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Value: 1000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64191BD-2808-4380-9F93-C9770695DBC5}"/>
                </a:ext>
              </a:extLst>
            </p:cNvPr>
            <p:cNvSpPr txBox="1"/>
            <p:nvPr/>
          </p:nvSpPr>
          <p:spPr>
            <a:xfrm>
              <a:off x="5249878" y="4912292"/>
              <a:ext cx="1126719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  <a:latin typeface="Arial" panose="020B0604020202020204" pitchFamily="34" charset="0"/>
                </a:rPr>
                <a:t>e2a6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C0CA491-11D8-40EA-94D5-61AEE79F5905}"/>
                </a:ext>
              </a:extLst>
            </p:cNvPr>
            <p:cNvSpPr txBox="1"/>
            <p:nvPr/>
          </p:nvSpPr>
          <p:spPr>
            <a:xfrm>
              <a:off x="5249878" y="5220069"/>
              <a:ext cx="11267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Signature</a:t>
              </a:r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1DAF59D-0D07-43CA-A183-CA5F247B736F}"/>
              </a:ext>
            </a:extLst>
          </p:cNvPr>
          <p:cNvCxnSpPr>
            <a:cxnSpLocks/>
          </p:cNvCxnSpPr>
          <p:nvPr/>
        </p:nvCxnSpPr>
        <p:spPr>
          <a:xfrm>
            <a:off x="6756723" y="5220069"/>
            <a:ext cx="1314151" cy="969705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AA59762-6036-4815-8E83-1B1C07D7A4D9}"/>
              </a:ext>
            </a:extLst>
          </p:cNvPr>
          <p:cNvSpPr txBox="1"/>
          <p:nvPr/>
        </p:nvSpPr>
        <p:spPr>
          <a:xfrm>
            <a:off x="7649789" y="5469707"/>
            <a:ext cx="2332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Decrypt(</a:t>
            </a:r>
            <a:r>
              <a:rPr lang="en-US" altLang="ko-KR" sz="1400" dirty="0">
                <a:solidFill>
                  <a:srgbClr val="00C8EB"/>
                </a:solidFill>
                <a:latin typeface="Arial" panose="020B0604020202020204" pitchFamily="34" charset="0"/>
              </a:rPr>
              <a:t>e2a6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400" dirty="0">
                <a:solidFill>
                  <a:srgbClr val="0071FF"/>
                </a:solidFill>
                <a:latin typeface="Arial" panose="020B0604020202020204" pitchFamily="34" charset="0"/>
              </a:rPr>
              <a:t>18f517fc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1499179-0242-476F-B9C5-529152F752C3}"/>
              </a:ext>
            </a:extLst>
          </p:cNvPr>
          <p:cNvCxnSpPr>
            <a:cxnSpLocks/>
          </p:cNvCxnSpPr>
          <p:nvPr/>
        </p:nvCxnSpPr>
        <p:spPr>
          <a:xfrm>
            <a:off x="2035056" y="4528153"/>
            <a:ext cx="3238213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F62E83D-4FC2-4CC6-885A-D29C7D5716C2}"/>
              </a:ext>
            </a:extLst>
          </p:cNvPr>
          <p:cNvCxnSpPr>
            <a:cxnSpLocks/>
          </p:cNvCxnSpPr>
          <p:nvPr/>
        </p:nvCxnSpPr>
        <p:spPr>
          <a:xfrm>
            <a:off x="6814834" y="4528153"/>
            <a:ext cx="3188564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2771523-7FE9-4F76-95E3-390D3D940D06}"/>
              </a:ext>
            </a:extLst>
          </p:cNvPr>
          <p:cNvCxnSpPr>
            <a:cxnSpLocks/>
          </p:cNvCxnSpPr>
          <p:nvPr/>
        </p:nvCxnSpPr>
        <p:spPr>
          <a:xfrm flipV="1">
            <a:off x="4364400" y="5289704"/>
            <a:ext cx="1104286" cy="923542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C74A68C-E4DF-47E9-A93C-CF93EADB9738}"/>
              </a:ext>
            </a:extLst>
          </p:cNvPr>
          <p:cNvSpPr txBox="1"/>
          <p:nvPr/>
        </p:nvSpPr>
        <p:spPr>
          <a:xfrm>
            <a:off x="5030375" y="1649753"/>
            <a:ext cx="21271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Public Area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58DD573-2A81-4BCC-89FA-1325B95DB05E}"/>
              </a:ext>
            </a:extLst>
          </p:cNvPr>
          <p:cNvSpPr txBox="1"/>
          <p:nvPr/>
        </p:nvSpPr>
        <p:spPr>
          <a:xfrm>
            <a:off x="543795" y="2564407"/>
            <a:ext cx="1809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 Private Area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E9FB74-0B3E-4BEB-95BB-3F1148B24886}"/>
              </a:ext>
            </a:extLst>
          </p:cNvPr>
          <p:cNvSpPr txBox="1"/>
          <p:nvPr/>
        </p:nvSpPr>
        <p:spPr>
          <a:xfrm>
            <a:off x="9788155" y="2564407"/>
            <a:ext cx="1823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 Private Area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1039E45-EBD3-4FC6-9488-B270A3B50399}"/>
              </a:ext>
            </a:extLst>
          </p:cNvPr>
          <p:cNvSpPr txBox="1"/>
          <p:nvPr/>
        </p:nvSpPr>
        <p:spPr>
          <a:xfrm>
            <a:off x="7561602" y="668226"/>
            <a:ext cx="43701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Data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Hash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함수로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Digest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생성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Digest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PrivateKey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로 암호화하여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Signature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생성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Data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와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Signature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같이 전송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전송받은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Data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Hash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함수로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Digest`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생성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Signature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를 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PublicKey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로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복호화하여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Digest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획득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Digest == Digest`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가 성립하면 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·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변조 되지 않음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3D26AA2-EA94-4946-B447-9547D0628C40}"/>
              </a:ext>
            </a:extLst>
          </p:cNvPr>
          <p:cNvSpPr txBox="1"/>
          <p:nvPr/>
        </p:nvSpPr>
        <p:spPr>
          <a:xfrm>
            <a:off x="4784980" y="422037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40B123A-379E-4663-9ACC-7C45CDFDFCC2}"/>
              </a:ext>
            </a:extLst>
          </p:cNvPr>
          <p:cNvSpPr txBox="1"/>
          <p:nvPr/>
        </p:nvSpPr>
        <p:spPr>
          <a:xfrm>
            <a:off x="4778164" y="531885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1658D23-4057-4AFD-9D06-E34422B5DB27}"/>
              </a:ext>
            </a:extLst>
          </p:cNvPr>
          <p:cNvSpPr txBox="1"/>
          <p:nvPr/>
        </p:nvSpPr>
        <p:spPr>
          <a:xfrm>
            <a:off x="9477227" y="421276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88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/>
      <p:bldP spid="14" grpId="0"/>
      <p:bldP spid="15" grpId="0" animBg="1"/>
      <p:bldP spid="16" grpId="0"/>
      <p:bldP spid="18" grpId="0" animBg="1"/>
      <p:bldP spid="19" grpId="0" animBg="1"/>
      <p:bldP spid="24" grpId="0" animBg="1"/>
      <p:bldP spid="30" grpId="0"/>
      <p:bldP spid="34" grpId="0" animBg="1"/>
      <p:bldP spid="27" grpId="0"/>
      <p:bldP spid="28" grpId="0"/>
      <p:bldP spid="29" grpId="0" animBg="1"/>
      <p:bldP spid="36" grpId="0"/>
      <p:bldP spid="50" grpId="0"/>
      <p:bldP spid="72" grpId="0"/>
      <p:bldP spid="81" grpId="0"/>
      <p:bldP spid="82" grpId="0"/>
      <p:bldP spid="83" grpId="0"/>
      <p:bldP spid="93" grpId="0"/>
      <p:bldP spid="94" grpId="0"/>
      <p:bldP spid="9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4FE5C48-2A16-42D8-876A-B940B6273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secp256k1</a:t>
            </a:r>
          </a:p>
          <a:p>
            <a:r>
              <a:rPr lang="en-US" altLang="ko-KR" dirty="0"/>
              <a:t>specification</a:t>
            </a:r>
          </a:p>
          <a:p>
            <a:r>
              <a:rPr lang="ko-KR" altLang="en-US" dirty="0"/>
              <a:t>서명</a:t>
            </a:r>
            <a:r>
              <a:rPr lang="en-US" altLang="ko-KR" dirty="0"/>
              <a:t> -&gt; </a:t>
            </a:r>
            <a:r>
              <a:rPr lang="ko-KR" altLang="en-US" dirty="0"/>
              <a:t>검증 </a:t>
            </a:r>
            <a:r>
              <a:rPr lang="en-US" altLang="ko-KR" dirty="0"/>
              <a:t>- &gt;</a:t>
            </a:r>
            <a:r>
              <a:rPr lang="ko-KR" altLang="en-US" dirty="0"/>
              <a:t>공개키 복구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7AC3085-8067-4562-88AD-8C75530B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ECDSA (Elliptic Curve Digital Signature Algorithm, </a:t>
            </a:r>
            <a:r>
              <a:rPr lang="ko-KR" altLang="en-US" dirty="0"/>
              <a:t>타원 곡선 전자 서명 알고리즘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1080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Autofit/>
          </a:bodyPr>
          <a:lstStyle/>
          <a:p>
            <a:pPr indent="0" algn="ctr">
              <a:buNone/>
            </a:pPr>
            <a:r>
              <a:rPr lang="ko-KR" altLang="en-US" sz="3500" dirty="0"/>
              <a:t>합의 알고리즘</a:t>
            </a:r>
            <a:endParaRPr lang="en-US" altLang="ko-KR" sz="3500" dirty="0"/>
          </a:p>
          <a:p>
            <a:pPr indent="0" algn="ctr">
              <a:buNone/>
            </a:pPr>
            <a:r>
              <a:rPr lang="ko-KR" altLang="en-US" sz="2500" dirty="0"/>
              <a:t>분산 환경에서 다른 컴퓨터들간 같은 데이터에 동의하는 메커니즘</a:t>
            </a:r>
            <a:endParaRPr lang="en-US" altLang="ko-KR" sz="2500" dirty="0"/>
          </a:p>
          <a:p>
            <a:pPr indent="0" algn="ctr">
              <a:buNone/>
            </a:pPr>
            <a:endParaRPr lang="en-US" altLang="ko-KR" sz="2500" dirty="0"/>
          </a:p>
          <a:p>
            <a:pPr indent="0" algn="ctr">
              <a:buNone/>
            </a:pPr>
            <a:r>
              <a:rPr lang="ko-KR" altLang="en-US" sz="3500" dirty="0"/>
              <a:t>블록체인 합의 알고리즘</a:t>
            </a:r>
            <a:endParaRPr lang="en-US" altLang="ko-KR" sz="3500" dirty="0"/>
          </a:p>
          <a:p>
            <a:pPr indent="0" algn="ctr">
              <a:buNone/>
            </a:pPr>
            <a:r>
              <a:rPr lang="ko-KR" altLang="en-US" sz="2500" dirty="0"/>
              <a:t>신뢰할 수 있는 블록은 무엇인가</a:t>
            </a:r>
            <a:r>
              <a:rPr lang="en-US" altLang="ko-KR" sz="2500" dirty="0"/>
              <a:t>?</a:t>
            </a:r>
          </a:p>
          <a:p>
            <a:pPr indent="0" algn="ctr">
              <a:buNone/>
            </a:pPr>
            <a:r>
              <a:rPr lang="ko-KR" altLang="en-US" sz="2500" dirty="0"/>
              <a:t>동일 </a:t>
            </a:r>
            <a:r>
              <a:rPr lang="en-US" altLang="ko-KR" sz="2500" dirty="0"/>
              <a:t>Height </a:t>
            </a:r>
            <a:r>
              <a:rPr lang="ko-KR" altLang="en-US" sz="2500" dirty="0"/>
              <a:t>블록이</a:t>
            </a:r>
            <a:r>
              <a:rPr lang="en-US" altLang="ko-KR" sz="2500" dirty="0"/>
              <a:t> 2</a:t>
            </a:r>
            <a:r>
              <a:rPr lang="ko-KR" altLang="en-US" sz="2500" dirty="0"/>
              <a:t>개 이상인 경우</a:t>
            </a:r>
            <a:r>
              <a:rPr lang="en-US" altLang="ko-KR" sz="2500" dirty="0"/>
              <a:t>?</a:t>
            </a:r>
          </a:p>
          <a:p>
            <a:pPr indent="0" algn="ctr">
              <a:buNone/>
            </a:pPr>
            <a:endParaRPr lang="en-US" altLang="ko-KR" sz="2500" dirty="0"/>
          </a:p>
          <a:p>
            <a:pPr indent="0" algn="ctr">
              <a:buNone/>
            </a:pPr>
            <a:endParaRPr lang="en-US" altLang="ko-KR" sz="2500" dirty="0"/>
          </a:p>
          <a:p>
            <a:pPr indent="0" algn="ctr">
              <a:buNone/>
            </a:pPr>
            <a:r>
              <a:rPr lang="ko-KR" altLang="en-US" sz="2500" dirty="0"/>
              <a:t>누가 블록을 만들 것인가</a:t>
            </a:r>
            <a:r>
              <a:rPr lang="en-US" altLang="ko-KR" sz="2500" dirty="0"/>
              <a:t>?</a:t>
            </a:r>
          </a:p>
          <a:p>
            <a:pPr indent="0" algn="ctr">
              <a:buNone/>
            </a:pPr>
            <a:r>
              <a:rPr lang="ko-KR" altLang="en-US" sz="2500" dirty="0"/>
              <a:t>어떤 블록을 선택할 것인가</a:t>
            </a:r>
            <a:r>
              <a:rPr lang="en-US" altLang="ko-KR" sz="2500" dirty="0"/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(Consensus</a:t>
            </a:r>
            <a:r>
              <a:rPr lang="ko-KR" altLang="en-US" dirty="0"/>
              <a:t> </a:t>
            </a:r>
            <a:r>
              <a:rPr lang="en-US" altLang="ko-KR" dirty="0"/>
              <a:t>Algorithm)</a:t>
            </a:r>
            <a:endParaRPr lang="ko-KR" altLang="en-US" dirty="0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15349659-7494-469C-A7CE-99C4AE3F9467}"/>
              </a:ext>
            </a:extLst>
          </p:cNvPr>
          <p:cNvSpPr/>
          <p:nvPr/>
        </p:nvSpPr>
        <p:spPr>
          <a:xfrm>
            <a:off x="5842427" y="4395267"/>
            <a:ext cx="507146" cy="636034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7944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9A44E48-A46E-4585-8734-11A4D6DE8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(Consensus</a:t>
            </a:r>
            <a:r>
              <a:rPr lang="ko-KR" altLang="en-US" dirty="0"/>
              <a:t> </a:t>
            </a:r>
            <a:r>
              <a:rPr lang="en-US" altLang="ko-KR" dirty="0"/>
              <a:t>Algorithm)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F7EB0A-2B13-4EAB-987F-B2676CAED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975" y="657225"/>
            <a:ext cx="5937199" cy="59329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DBDCA3-FFE9-47E3-952B-33AB733F19B8}"/>
              </a:ext>
            </a:extLst>
          </p:cNvPr>
          <p:cNvSpPr txBox="1"/>
          <p:nvPr/>
        </p:nvSpPr>
        <p:spPr>
          <a:xfrm>
            <a:off x="3039139" y="6590184"/>
            <a:ext cx="61207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https://101blockchains.com/wp-content/uploads/2018/08/Different_Consensus_Algorithms.png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2796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5854701" cy="6030740"/>
          </a:xfrm>
        </p:spPr>
        <p:txBody>
          <a:bodyPr anchor="t" anchorCtr="0">
            <a:normAutofit/>
          </a:bodyPr>
          <a:lstStyle/>
          <a:p>
            <a:pPr indent="0">
              <a:lnSpc>
                <a:spcPct val="200000"/>
              </a:lnSpc>
              <a:buNone/>
            </a:pPr>
            <a:r>
              <a:rPr lang="en-US" altLang="ko-KR" sz="4000" dirty="0" err="1"/>
              <a:t>PoW</a:t>
            </a:r>
            <a:r>
              <a:rPr lang="en-US" altLang="ko-KR" sz="4000" dirty="0"/>
              <a:t> (Proof of Work)</a:t>
            </a:r>
          </a:p>
          <a:p>
            <a:pPr indent="0">
              <a:lnSpc>
                <a:spcPct val="200000"/>
              </a:lnSpc>
              <a:buNone/>
            </a:pPr>
            <a:r>
              <a:rPr lang="en-US" altLang="ko-KR" sz="4000" dirty="0" err="1"/>
              <a:t>PoS</a:t>
            </a:r>
            <a:r>
              <a:rPr lang="en-US" altLang="ko-KR" sz="4000" dirty="0"/>
              <a:t> (Proof of State)</a:t>
            </a:r>
          </a:p>
          <a:p>
            <a:pPr indent="0">
              <a:lnSpc>
                <a:spcPct val="200000"/>
              </a:lnSpc>
              <a:buNone/>
            </a:pPr>
            <a:r>
              <a:rPr lang="en-US" altLang="ko-KR" sz="4000" dirty="0"/>
              <a:t>PBFT</a:t>
            </a:r>
          </a:p>
          <a:p>
            <a:pPr indent="0">
              <a:lnSpc>
                <a:spcPct val="200000"/>
              </a:lnSpc>
              <a:buNone/>
            </a:pPr>
            <a:r>
              <a:rPr lang="en-US" altLang="ko-KR" sz="4000" dirty="0"/>
              <a:t>Raft</a:t>
            </a:r>
            <a:endParaRPr lang="ko-KR" altLang="en-US" sz="40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(Consensus</a:t>
            </a:r>
            <a:r>
              <a:rPr lang="ko-KR" altLang="en-US" dirty="0"/>
              <a:t> </a:t>
            </a:r>
            <a:r>
              <a:rPr lang="en-US" altLang="ko-KR" dirty="0"/>
              <a:t>Algorithm)</a:t>
            </a:r>
            <a:endParaRPr lang="ko-KR" altLang="en-US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5190CC50-8A7F-4A81-B267-93A779EBF500}"/>
              </a:ext>
            </a:extLst>
          </p:cNvPr>
          <p:cNvSpPr txBox="1">
            <a:spLocks/>
          </p:cNvSpPr>
          <p:nvPr/>
        </p:nvSpPr>
        <p:spPr>
          <a:xfrm>
            <a:off x="6104216" y="665908"/>
            <a:ext cx="5854701" cy="60307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ko-KR" sz="4000" dirty="0"/>
              <a:t>➡       Bitcoin,</a:t>
            </a:r>
            <a:r>
              <a:rPr lang="ko-KR" altLang="en-US" sz="4000" dirty="0"/>
              <a:t>    </a:t>
            </a:r>
            <a:r>
              <a:rPr lang="en-US" altLang="ko-KR" sz="4000" dirty="0"/>
              <a:t>Ethereum</a:t>
            </a: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ko-KR" sz="4000" dirty="0"/>
              <a:t>➡     Ethereum 2.0</a:t>
            </a: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ko-KR" sz="4000" dirty="0"/>
              <a:t>➡       </a:t>
            </a:r>
            <a:r>
              <a:rPr lang="en-US" altLang="ko-KR" sz="4000" dirty="0" err="1"/>
              <a:t>Klaytn</a:t>
            </a:r>
            <a:r>
              <a:rPr lang="en-US" altLang="ko-KR" sz="4000" dirty="0"/>
              <a:t>, Line</a:t>
            </a: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ko-KR" sz="4000" dirty="0"/>
              <a:t>➡       Hyperledger Fabric</a:t>
            </a:r>
            <a:endParaRPr lang="ko-KR" altLang="en-US" sz="4000" dirty="0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6F7CA519-8063-4606-935B-8CD578BAE4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912" y="1132767"/>
            <a:ext cx="612000" cy="61200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1BD58443-C366-4D44-87FD-2E3E375017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49015" y="1132767"/>
            <a:ext cx="375712" cy="61200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E147A689-9457-431C-AD44-9E8EF8CDF9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43912" y="2434530"/>
            <a:ext cx="427981" cy="6480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B8062E99-2B76-4FAE-9A2F-AA3B921E53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43912" y="3826081"/>
            <a:ext cx="656203" cy="648000"/>
          </a:xfrm>
          <a:prstGeom prst="rect">
            <a:avLst/>
          </a:prstGeom>
        </p:spPr>
      </p:pic>
      <p:pic>
        <p:nvPicPr>
          <p:cNvPr id="10" name="Picture 2" descr="하이퍼레저 패브릭(Hyperledger Fabric)">
            <a:extLst>
              <a:ext uri="{FF2B5EF4-FFF2-40B4-BE49-F238E27FC236}">
                <a16:creationId xmlns:a16="http://schemas.microsoft.com/office/drawing/2014/main" id="{7241CFFB-3087-416C-8349-BF6F92CD4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912" y="5163844"/>
            <a:ext cx="648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40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94EB001-F3B6-4C4D-AE22-4E286F7D8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0" algn="ctr">
              <a:buNone/>
            </a:pPr>
            <a:r>
              <a:rPr lang="en-US" altLang="ko-KR" sz="5000" dirty="0"/>
              <a:t>Proof of Work</a:t>
            </a:r>
          </a:p>
          <a:p>
            <a:pPr indent="0" algn="ctr">
              <a:buNone/>
            </a:pPr>
            <a:r>
              <a:rPr lang="ko-KR" altLang="en-US" sz="5000" dirty="0"/>
              <a:t>작업 증명</a:t>
            </a:r>
            <a:endParaRPr lang="en-US" altLang="ko-KR" sz="50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6A5B6D8-99C3-47E7-98E5-34E6C5E6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(Proof of 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389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sz="2500" dirty="0"/>
              <a:t>누가 블록을 </a:t>
            </a:r>
            <a:r>
              <a:rPr lang="ko-KR" altLang="en-US" sz="2500" dirty="0" err="1"/>
              <a:t>만들것인가</a:t>
            </a:r>
            <a:r>
              <a:rPr lang="en-US" altLang="ko-KR" sz="2500" dirty="0"/>
              <a:t>?</a:t>
            </a:r>
          </a:p>
          <a:p>
            <a:r>
              <a:rPr lang="ko-KR" altLang="en-US" dirty="0"/>
              <a:t>퍼즐 문제를 빨리 푼 사람이 리더로서 블록 생성</a:t>
            </a:r>
            <a:endParaRPr lang="en-US" altLang="ko-KR" dirty="0"/>
          </a:p>
          <a:p>
            <a:r>
              <a:rPr lang="ko-KR" altLang="en-US" dirty="0"/>
              <a:t>퍼즐 </a:t>
            </a:r>
            <a:r>
              <a:rPr lang="en-US" altLang="ko-KR" dirty="0"/>
              <a:t>: Block</a:t>
            </a:r>
            <a:r>
              <a:rPr lang="ko-KR" altLang="en-US" dirty="0"/>
              <a:t> </a:t>
            </a:r>
            <a:r>
              <a:rPr lang="en-US" altLang="ko-KR" dirty="0"/>
              <a:t>Hash</a:t>
            </a:r>
            <a:r>
              <a:rPr lang="ko-KR" altLang="en-US" dirty="0"/>
              <a:t>값이 일정 값 이하가</a:t>
            </a:r>
            <a:r>
              <a:rPr lang="en-US" altLang="ko-KR" dirty="0"/>
              <a:t> </a:t>
            </a:r>
            <a:r>
              <a:rPr lang="ko-KR" altLang="en-US" dirty="0"/>
              <a:t>되는 </a:t>
            </a:r>
            <a:r>
              <a:rPr lang="en-US" altLang="ko-KR" dirty="0"/>
              <a:t>Nonce</a:t>
            </a:r>
            <a:r>
              <a:rPr lang="ko-KR" altLang="en-US" dirty="0"/>
              <a:t>를 찾는 문제</a:t>
            </a:r>
            <a:endParaRPr lang="en-US" altLang="ko-KR" dirty="0"/>
          </a:p>
          <a:p>
            <a:r>
              <a:rPr lang="ko-KR" altLang="en-US" dirty="0" err="1"/>
              <a:t>논스</a:t>
            </a:r>
            <a:r>
              <a:rPr lang="ko-KR" altLang="en-US" dirty="0"/>
              <a:t> </a:t>
            </a:r>
            <a:r>
              <a:rPr lang="en-US" altLang="ko-KR" dirty="0"/>
              <a:t>(Block</a:t>
            </a:r>
            <a:r>
              <a:rPr lang="ko-KR" altLang="en-US" dirty="0"/>
              <a:t> </a:t>
            </a:r>
            <a:r>
              <a:rPr lang="en-US" altLang="ko-KR" dirty="0"/>
              <a:t>Nonce) : Block Hash </a:t>
            </a:r>
            <a:r>
              <a:rPr lang="ko-KR" altLang="en-US" dirty="0"/>
              <a:t>값을 변경시키기 위한 임의의 값</a:t>
            </a:r>
            <a:endParaRPr lang="en-US" altLang="ko-KR" dirty="0"/>
          </a:p>
          <a:p>
            <a:r>
              <a:rPr lang="ko-KR" altLang="en-US" dirty="0"/>
              <a:t>채굴</a:t>
            </a:r>
            <a:r>
              <a:rPr lang="en-US" altLang="ko-KR" dirty="0"/>
              <a:t>(Mining) : </a:t>
            </a:r>
            <a:r>
              <a:rPr lang="ko-KR" altLang="en-US" dirty="0"/>
              <a:t>퍼즐을 풀어 블록을 생성하고 전파하는 것</a:t>
            </a:r>
            <a:endParaRPr lang="en-US" altLang="ko-KR" dirty="0"/>
          </a:p>
          <a:p>
            <a:r>
              <a:rPr lang="ko-KR" altLang="en-US" dirty="0"/>
              <a:t>블록 생성 시간 </a:t>
            </a:r>
            <a:r>
              <a:rPr lang="en-US" altLang="ko-KR" dirty="0"/>
              <a:t>&amp; </a:t>
            </a:r>
            <a:r>
              <a:rPr lang="ko-KR" altLang="en-US" dirty="0"/>
              <a:t>난이도 조정 </a:t>
            </a:r>
            <a:r>
              <a:rPr lang="en-US" altLang="ko-KR" dirty="0"/>
              <a:t>(Target Block Time &amp; Difficulty Target)</a:t>
            </a:r>
          </a:p>
          <a:p>
            <a:pPr lvl="1"/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블록당 </a:t>
            </a:r>
            <a:r>
              <a:rPr lang="en-US" altLang="ko-KR" dirty="0"/>
              <a:t>10</a:t>
            </a:r>
            <a:r>
              <a:rPr lang="ko-KR" altLang="en-US" dirty="0"/>
              <a:t>분 </a:t>
            </a:r>
            <a:r>
              <a:rPr lang="ko-KR" altLang="en-US" dirty="0" err="1"/>
              <a:t>타켓</a:t>
            </a:r>
            <a:r>
              <a:rPr lang="en-US" altLang="ko-KR" dirty="0"/>
              <a:t>, </a:t>
            </a:r>
            <a:r>
              <a:rPr lang="ko-KR" altLang="en-US" dirty="0"/>
              <a:t>블록 </a:t>
            </a:r>
            <a:r>
              <a:rPr lang="en-US" altLang="ko-KR" dirty="0"/>
              <a:t>40000</a:t>
            </a:r>
            <a:r>
              <a:rPr lang="ko-KR" altLang="en-US" dirty="0"/>
              <a:t>개 마다  난이도 조정 </a:t>
            </a:r>
            <a:r>
              <a:rPr lang="en-US" altLang="ko-KR" dirty="0"/>
              <a:t>(2016</a:t>
            </a:r>
            <a:r>
              <a:rPr lang="ko-KR" altLang="en-US" dirty="0"/>
              <a:t>블록 마다 재계산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이더리움 </a:t>
            </a:r>
            <a:r>
              <a:rPr lang="en-US" altLang="ko-KR" dirty="0"/>
              <a:t>: </a:t>
            </a:r>
            <a:r>
              <a:rPr lang="ko-KR" altLang="en-US" dirty="0"/>
              <a:t>블록당 </a:t>
            </a:r>
            <a:r>
              <a:rPr lang="en-US" altLang="ko-KR" dirty="0"/>
              <a:t>12~14</a:t>
            </a:r>
            <a:r>
              <a:rPr lang="ko-KR" altLang="en-US" dirty="0"/>
              <a:t>초 </a:t>
            </a:r>
            <a:r>
              <a:rPr lang="ko-KR" altLang="en-US" dirty="0" err="1"/>
              <a:t>타켓</a:t>
            </a:r>
            <a:r>
              <a:rPr lang="en-US" altLang="ko-KR" dirty="0"/>
              <a:t>, </a:t>
            </a:r>
            <a:r>
              <a:rPr lang="ko-KR" altLang="en-US" dirty="0"/>
              <a:t>블록마다 난이도 조정</a:t>
            </a:r>
            <a:endParaRPr lang="en-US" altLang="ko-KR" dirty="0"/>
          </a:p>
          <a:p>
            <a:r>
              <a:rPr lang="en-US" altLang="ko-KR" dirty="0"/>
              <a:t>Incentive, </a:t>
            </a:r>
            <a:r>
              <a:rPr lang="en-US" altLang="ko-KR" dirty="0" err="1"/>
              <a:t>Rewrad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블록생성에 대한 보상</a:t>
            </a:r>
            <a:endParaRPr lang="en-US" altLang="ko-KR" dirty="0"/>
          </a:p>
          <a:p>
            <a:pPr lvl="1"/>
            <a:r>
              <a:rPr lang="ko-KR" altLang="en-US" dirty="0" err="1"/>
              <a:t>비트코인</a:t>
            </a:r>
            <a:r>
              <a:rPr lang="en-US" altLang="ko-KR" dirty="0"/>
              <a:t>: Block</a:t>
            </a:r>
            <a:r>
              <a:rPr lang="ko-KR" altLang="en-US" dirty="0"/>
              <a:t>의 첫번째 </a:t>
            </a:r>
            <a:r>
              <a:rPr lang="en-US" altLang="ko-KR" dirty="0"/>
              <a:t>Transaction</a:t>
            </a:r>
            <a:r>
              <a:rPr lang="ko-KR" altLang="en-US" dirty="0"/>
              <a:t>은 </a:t>
            </a:r>
            <a:r>
              <a:rPr lang="en-US" altLang="ko-KR" dirty="0"/>
              <a:t>Miner</a:t>
            </a:r>
            <a:r>
              <a:rPr lang="ko-KR" altLang="en-US" dirty="0"/>
              <a:t>에게 </a:t>
            </a:r>
            <a:r>
              <a:rPr lang="en-US" altLang="ko-KR" dirty="0"/>
              <a:t>Bitcoin</a:t>
            </a:r>
            <a:r>
              <a:rPr lang="ko-KR" altLang="en-US" dirty="0"/>
              <a:t> </a:t>
            </a:r>
            <a:r>
              <a:rPr lang="en-US" altLang="ko-KR" dirty="0"/>
              <a:t>Reward</a:t>
            </a:r>
            <a:r>
              <a:rPr lang="ko-KR" altLang="en-US" dirty="0"/>
              <a:t> 지급 ➡ 화폐 유통</a:t>
            </a:r>
            <a:br>
              <a:rPr lang="en-US" altLang="ko-KR" dirty="0"/>
            </a:br>
            <a:r>
              <a:rPr lang="en-US" altLang="ko-KR" dirty="0"/>
              <a:t>Bitcoin</a:t>
            </a:r>
            <a:r>
              <a:rPr lang="ko-KR" altLang="en-US" dirty="0"/>
              <a:t> 생성 트랜잭션 ➡</a:t>
            </a:r>
            <a:r>
              <a:rPr lang="en-US" altLang="ko-KR" dirty="0"/>
              <a:t> Coinbase Transaction -&gt; 100 Block </a:t>
            </a:r>
            <a:r>
              <a:rPr lang="ko-KR" altLang="en-US" dirty="0"/>
              <a:t>동안 사용 불가</a:t>
            </a:r>
            <a:endParaRPr lang="en-US" altLang="ko-KR" dirty="0"/>
          </a:p>
          <a:p>
            <a:pPr lvl="1"/>
            <a:r>
              <a:rPr lang="ko-KR" altLang="en-US" dirty="0"/>
              <a:t>이더리움</a:t>
            </a:r>
            <a:r>
              <a:rPr lang="en-US" altLang="ko-KR" dirty="0"/>
              <a:t>: Block</a:t>
            </a:r>
            <a:r>
              <a:rPr lang="ko-KR" altLang="en-US" dirty="0"/>
              <a:t>의 </a:t>
            </a:r>
            <a:r>
              <a:rPr lang="en-US" altLang="ko-KR" dirty="0"/>
              <a:t>Beneficiary(Coinbase)</a:t>
            </a:r>
            <a:r>
              <a:rPr lang="ko-KR" altLang="en-US" dirty="0"/>
              <a:t>를 </a:t>
            </a:r>
            <a:r>
              <a:rPr lang="en-US" altLang="ko-KR" dirty="0"/>
              <a:t>Miner</a:t>
            </a:r>
            <a:r>
              <a:rPr lang="ko-KR" altLang="en-US" dirty="0"/>
              <a:t>로 지정하고</a:t>
            </a:r>
            <a:r>
              <a:rPr lang="en-US" altLang="ko-KR" dirty="0"/>
              <a:t>, Miner</a:t>
            </a:r>
            <a:r>
              <a:rPr lang="ko-KR" altLang="en-US" dirty="0"/>
              <a:t>의 상태를 수정하여 지급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(Proof of 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8994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37D9C4-7E16-4A60-85F6-C4B25FF8F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5854700" cy="5991052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2009-01-08, Bitcoin v0.1 released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3459699-A470-4557-8438-A08D00782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[ Release</a:t>
            </a:r>
            <a:r>
              <a:rPr lang="ko-KR" altLang="en-US" dirty="0"/>
              <a:t> </a:t>
            </a:r>
            <a:r>
              <a:rPr lang="en-US" altLang="ko-KR" dirty="0"/>
              <a:t>0.1]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8D22EF-158E-4C3B-9E45-79FB45BEF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780" y="1050878"/>
            <a:ext cx="2523040" cy="5554638"/>
          </a:xfrm>
          <a:prstGeom prst="rect">
            <a:avLst/>
          </a:prstGeom>
        </p:spPr>
      </p:pic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0B90289F-7AEB-4A99-AA8F-E4998B8E033F}"/>
              </a:ext>
            </a:extLst>
          </p:cNvPr>
          <p:cNvSpPr txBox="1">
            <a:spLocks/>
          </p:cNvSpPr>
          <p:nvPr/>
        </p:nvSpPr>
        <p:spPr>
          <a:xfrm>
            <a:off x="6208877" y="674860"/>
            <a:ext cx="5854700" cy="5991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en-US" altLang="ko-KR" dirty="0"/>
              <a:t>Bitcoin Core 22.0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1A33E4-BB74-4E92-83F2-32831598A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031" y="1684886"/>
            <a:ext cx="5081338" cy="397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843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03E1CD8-3741-4BA2-B3EE-F927E5112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(Proof of Work) [ Puzzle ]</a:t>
            </a:r>
            <a:endParaRPr lang="ko-KR" altLang="en-US" dirty="0"/>
          </a:p>
        </p:txBody>
      </p:sp>
      <p:sp>
        <p:nvSpPr>
          <p:cNvPr id="4" name="원통형 3">
            <a:extLst>
              <a:ext uri="{FF2B5EF4-FFF2-40B4-BE49-F238E27FC236}">
                <a16:creationId xmlns:a16="http://schemas.microsoft.com/office/drawing/2014/main" id="{BE7C2ABD-D5F3-4FA9-AA70-0B3F5B6C403C}"/>
              </a:ext>
            </a:extLst>
          </p:cNvPr>
          <p:cNvSpPr/>
          <p:nvPr/>
        </p:nvSpPr>
        <p:spPr>
          <a:xfrm>
            <a:off x="532617" y="1406399"/>
            <a:ext cx="3593709" cy="4779633"/>
          </a:xfrm>
          <a:prstGeom prst="can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46E35AF-254B-49AB-9F11-852990115ADD}"/>
              </a:ext>
            </a:extLst>
          </p:cNvPr>
          <p:cNvSpPr>
            <a:spLocks noChangeAspect="1"/>
          </p:cNvSpPr>
          <p:nvPr/>
        </p:nvSpPr>
        <p:spPr>
          <a:xfrm>
            <a:off x="1050446" y="4976033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1</a:t>
            </a:r>
            <a:endParaRPr lang="ko-KR" altLang="en-US" sz="2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D9B93B8-C8BB-49A2-A0CB-C80839171A6E}"/>
              </a:ext>
            </a:extLst>
          </p:cNvPr>
          <p:cNvSpPr>
            <a:spLocks noChangeAspect="1"/>
          </p:cNvSpPr>
          <p:nvPr/>
        </p:nvSpPr>
        <p:spPr>
          <a:xfrm>
            <a:off x="2609474" y="2869943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2</a:t>
            </a:r>
            <a:endParaRPr lang="ko-KR" altLang="en-US" sz="2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5426FE0-BA25-4244-B09F-D8B1625174A1}"/>
              </a:ext>
            </a:extLst>
          </p:cNvPr>
          <p:cNvSpPr>
            <a:spLocks noChangeAspect="1"/>
          </p:cNvSpPr>
          <p:nvPr/>
        </p:nvSpPr>
        <p:spPr>
          <a:xfrm>
            <a:off x="1714797" y="3517460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3</a:t>
            </a:r>
            <a:endParaRPr lang="ko-KR" altLang="en-US" sz="2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969B19B-634D-41EB-803C-F6BB309A3BC4}"/>
              </a:ext>
            </a:extLst>
          </p:cNvPr>
          <p:cNvSpPr>
            <a:spLocks noChangeAspect="1"/>
          </p:cNvSpPr>
          <p:nvPr/>
        </p:nvSpPr>
        <p:spPr>
          <a:xfrm>
            <a:off x="3315533" y="3589943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4</a:t>
            </a:r>
            <a:endParaRPr lang="ko-KR" altLang="en-US" sz="2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A0A625EE-49A8-4F5A-B350-C13106080960}"/>
              </a:ext>
            </a:extLst>
          </p:cNvPr>
          <p:cNvSpPr>
            <a:spLocks noChangeAspect="1"/>
          </p:cNvSpPr>
          <p:nvPr/>
        </p:nvSpPr>
        <p:spPr>
          <a:xfrm>
            <a:off x="834061" y="3771972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5</a:t>
            </a:r>
            <a:endParaRPr lang="ko-KR" altLang="en-US" sz="2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250C331-A575-428F-B660-5A08F41DDA8C}"/>
              </a:ext>
            </a:extLst>
          </p:cNvPr>
          <p:cNvSpPr>
            <a:spLocks noChangeAspect="1"/>
          </p:cNvSpPr>
          <p:nvPr/>
        </p:nvSpPr>
        <p:spPr>
          <a:xfrm>
            <a:off x="1953622" y="4644669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6</a:t>
            </a:r>
            <a:endParaRPr lang="ko-KR" altLang="en-US" sz="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6A2B1AA-A0F6-48B4-B914-E0A0F87D2371}"/>
              </a:ext>
            </a:extLst>
          </p:cNvPr>
          <p:cNvSpPr>
            <a:spLocks noChangeAspect="1"/>
          </p:cNvSpPr>
          <p:nvPr/>
        </p:nvSpPr>
        <p:spPr>
          <a:xfrm>
            <a:off x="3039974" y="4616033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7</a:t>
            </a:r>
            <a:endParaRPr lang="ko-KR" altLang="en-US" sz="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ADBE822-3B63-4308-BF71-1299694A8B1F}"/>
              </a:ext>
            </a:extLst>
          </p:cNvPr>
          <p:cNvSpPr>
            <a:spLocks noChangeAspect="1"/>
          </p:cNvSpPr>
          <p:nvPr/>
        </p:nvSpPr>
        <p:spPr>
          <a:xfrm>
            <a:off x="658424" y="2854500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8</a:t>
            </a:r>
            <a:endParaRPr lang="ko-KR" altLang="en-US" sz="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E8A389-2C8C-49E2-9DAC-CC6F56F9F969}"/>
              </a:ext>
            </a:extLst>
          </p:cNvPr>
          <p:cNvSpPr txBox="1"/>
          <p:nvPr/>
        </p:nvSpPr>
        <p:spPr>
          <a:xfrm>
            <a:off x="1730589" y="652896"/>
            <a:ext cx="119776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 ~ 8</a:t>
            </a:r>
            <a:endParaRPr lang="ko-KR" altLang="en-US" sz="3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3FF148-8841-43EB-9BA1-D06656469571}"/>
              </a:ext>
            </a:extLst>
          </p:cNvPr>
          <p:cNvSpPr txBox="1"/>
          <p:nvPr/>
        </p:nvSpPr>
        <p:spPr>
          <a:xfrm>
            <a:off x="4872313" y="1572369"/>
            <a:ext cx="41056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8</a:t>
            </a:r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이하를 뽑을 확률 ➡ 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100%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DCB548-5B00-4E76-9E7B-BBDA1D056088}"/>
              </a:ext>
            </a:extLst>
          </p:cNvPr>
          <p:cNvSpPr txBox="1"/>
          <p:nvPr/>
        </p:nvSpPr>
        <p:spPr>
          <a:xfrm>
            <a:off x="4880374" y="2823234"/>
            <a:ext cx="39276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4</a:t>
            </a:r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이하를 뽑을 확률 ➡ 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50%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DAF814-EB3B-45D7-A02A-5E3287287EFA}"/>
              </a:ext>
            </a:extLst>
          </p:cNvPr>
          <p:cNvSpPr txBox="1"/>
          <p:nvPr/>
        </p:nvSpPr>
        <p:spPr>
          <a:xfrm>
            <a:off x="4880374" y="4074099"/>
            <a:ext cx="39276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</a:t>
            </a:r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이하를 뽑을 확률 ➡ 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25%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54AE62-D852-4F4B-B13F-B04109C6F1FD}"/>
              </a:ext>
            </a:extLst>
          </p:cNvPr>
          <p:cNvSpPr txBox="1"/>
          <p:nvPr/>
        </p:nvSpPr>
        <p:spPr>
          <a:xfrm>
            <a:off x="4880374" y="5324964"/>
            <a:ext cx="41953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</a:t>
            </a:r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이하를 뽑을 확률 ➡ 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12.5%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B4F219-F8E1-40B1-81DC-1D08568B8DA2}"/>
              </a:ext>
            </a:extLst>
          </p:cNvPr>
          <p:cNvSpPr txBox="1"/>
          <p:nvPr/>
        </p:nvSpPr>
        <p:spPr>
          <a:xfrm>
            <a:off x="9329161" y="2526689"/>
            <a:ext cx="2377574" cy="23237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대상  숫자 감소</a:t>
            </a:r>
            <a:endParaRPr lang="en-US" altLang="ko-KR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ctr"/>
            <a:endParaRPr lang="en-US" altLang="ko-KR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en-US" altLang="ko-KR" sz="35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↓</a:t>
            </a:r>
          </a:p>
          <a:p>
            <a:pPr algn="ctr"/>
            <a:endParaRPr lang="en-US" altLang="ko-KR" sz="35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난이도 증가</a:t>
            </a:r>
          </a:p>
        </p:txBody>
      </p:sp>
    </p:spTree>
    <p:extLst>
      <p:ext uri="{BB962C8B-B14F-4D97-AF65-F5344CB8AC3E}">
        <p14:creationId xmlns:p14="http://schemas.microsoft.com/office/powerpoint/2010/main" val="145265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22" grpId="0"/>
      <p:bldP spid="2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717F4BF-56FF-4AEB-B8A6-41F25CFEB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(Proof of Work) [ Hash ]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2EC75-B2C4-4C32-9055-FDB9B5501805}"/>
              </a:ext>
            </a:extLst>
          </p:cNvPr>
          <p:cNvSpPr txBox="1"/>
          <p:nvPr/>
        </p:nvSpPr>
        <p:spPr>
          <a:xfrm>
            <a:off x="5721070" y="3473806"/>
            <a:ext cx="5690019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숫자 찾기 프로그램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hash = SHA-256(SHA-256(value))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C2A712-7A16-4432-BBFD-33A9794B0E20}"/>
              </a:ext>
            </a:extLst>
          </p:cNvPr>
          <p:cNvSpPr txBox="1"/>
          <p:nvPr/>
        </p:nvSpPr>
        <p:spPr>
          <a:xfrm>
            <a:off x="236016" y="664950"/>
            <a:ext cx="492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Hash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결과의 처음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0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길이가 증가하는 숫자 찾기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9D6EC317-A272-4B47-B7D2-BD7AE9F327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335152"/>
              </p:ext>
            </p:extLst>
          </p:nvPr>
        </p:nvGraphicFramePr>
        <p:xfrm>
          <a:off x="236016" y="1032134"/>
          <a:ext cx="11692459" cy="2212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065">
                  <a:extLst>
                    <a:ext uri="{9D8B030D-6E8A-4147-A177-3AD203B41FA5}">
                      <a16:colId xmlns:a16="http://schemas.microsoft.com/office/drawing/2014/main" val="2852317043"/>
                    </a:ext>
                  </a:extLst>
                </a:gridCol>
                <a:gridCol w="1124793">
                  <a:extLst>
                    <a:ext uri="{9D8B030D-6E8A-4147-A177-3AD203B41FA5}">
                      <a16:colId xmlns:a16="http://schemas.microsoft.com/office/drawing/2014/main" val="3835921749"/>
                    </a:ext>
                  </a:extLst>
                </a:gridCol>
                <a:gridCol w="9565601">
                  <a:extLst>
                    <a:ext uri="{9D8B030D-6E8A-4147-A177-3AD203B41FA5}">
                      <a16:colId xmlns:a16="http://schemas.microsoft.com/office/drawing/2014/main" val="31435868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0 </a:t>
                      </a:r>
                      <a:r>
                        <a:rPr lang="ko-KR" altLang="en-US" sz="16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길이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첫 숫자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Hash</a:t>
                      </a:r>
                      <a:endParaRPr lang="ko-KR" altLang="en-US" sz="1600" b="1" baseline="0" dirty="0">
                        <a:solidFill>
                          <a:srgbClr val="3F3F3F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70935"/>
                  </a:ext>
                </a:extLst>
              </a:tr>
              <a:tr h="375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aseline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c08173828583fc6ecd6ecdbcca7b6939c49c242ad5107e39deb7b0a5996b903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430789"/>
                  </a:ext>
                </a:extLst>
              </a:tr>
              <a:tr h="375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187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aseline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99116a207955ccc105586fe11dddebf5b94579c85c69dfd6f296bf885454b3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2705768"/>
                  </a:ext>
                </a:extLst>
              </a:tr>
              <a:tr h="375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5543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aseline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000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85591e63ec6a6b5425f9e7eb8a7daf74b511afc8e943fcbf1a55c07cc069e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349425"/>
                  </a:ext>
                </a:extLst>
              </a:tr>
              <a:tr h="375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45714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aseline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0000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a3f7add77a0e4da2eea9548d564f8b8d0e8a45aa38074da0bbd19fe4301d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0266875"/>
                  </a:ext>
                </a:extLst>
              </a:tr>
              <a:tr h="375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335394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aseline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000000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77bd7eacfe920abed2344f86dfcf746f3427587d3a568abf088466cf5e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0071997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156FD264-6A40-4C1E-8A52-CB6A48C1E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2977" y="3847254"/>
            <a:ext cx="6213447" cy="286232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ethereumjs-util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async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=&gt;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1000000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util.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sha256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(util.</a:t>
            </a:r>
            <a:r>
              <a:rPr kumimoji="0" lang="ko-KR" altLang="ko-KR" sz="1000" b="1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sha256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()))).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startsWith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zeroLength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length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(!(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charAt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'0'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{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break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zeroLength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`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${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0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length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${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zeroLength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${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`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zeroLength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++) {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})()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9A33A632-697A-4C07-A209-4F306287E79E}"/>
              </a:ext>
            </a:extLst>
          </p:cNvPr>
          <p:cNvSpPr/>
          <p:nvPr/>
        </p:nvSpPr>
        <p:spPr>
          <a:xfrm>
            <a:off x="2957232" y="3843138"/>
            <a:ext cx="445062" cy="63713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E83E38-A271-4497-8BA6-1B49694141F4}"/>
              </a:ext>
            </a:extLst>
          </p:cNvPr>
          <p:cNvSpPr txBox="1"/>
          <p:nvPr/>
        </p:nvSpPr>
        <p:spPr>
          <a:xfrm>
            <a:off x="1137858" y="4801361"/>
            <a:ext cx="4083810" cy="4770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Hash </a:t>
            </a:r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결과는 랜덤 숫자 뽑기</a:t>
            </a:r>
            <a:endParaRPr lang="en-US" altLang="ko-KR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37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2C5DE1C-A6A5-4302-B952-CE69F36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[ Bitcoin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0DBDCF6-BB96-433A-A544-691FA132FA64}"/>
              </a:ext>
            </a:extLst>
          </p:cNvPr>
          <p:cNvSpPr/>
          <p:nvPr/>
        </p:nvSpPr>
        <p:spPr>
          <a:xfrm>
            <a:off x="266302" y="1216362"/>
            <a:ext cx="4282646" cy="5449549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D0E50-77BA-4C19-90F7-8D27DBB146CA}"/>
              </a:ext>
            </a:extLst>
          </p:cNvPr>
          <p:cNvSpPr txBox="1"/>
          <p:nvPr/>
        </p:nvSpPr>
        <p:spPr>
          <a:xfrm>
            <a:off x="1930572" y="764317"/>
            <a:ext cx="954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42026-8848-4C2D-9327-0177171C86B1}"/>
              </a:ext>
            </a:extLst>
          </p:cNvPr>
          <p:cNvSpPr txBox="1"/>
          <p:nvPr/>
        </p:nvSpPr>
        <p:spPr>
          <a:xfrm>
            <a:off x="1763987" y="6209665"/>
            <a:ext cx="1287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Transactions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F00B54-3BCA-4DDE-9041-BAD2FC6E75AB}"/>
              </a:ext>
            </a:extLst>
          </p:cNvPr>
          <p:cNvSpPr txBox="1"/>
          <p:nvPr/>
        </p:nvSpPr>
        <p:spPr>
          <a:xfrm>
            <a:off x="1970326" y="1318338"/>
            <a:ext cx="874598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Header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B9F0224-45D1-4E56-92B3-D20DCB827C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780839"/>
              </p:ext>
            </p:extLst>
          </p:nvPr>
        </p:nvGraphicFramePr>
        <p:xfrm>
          <a:off x="1324927" y="1696153"/>
          <a:ext cx="2165396" cy="235409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65396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3923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Version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392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Previous Block Hash</a:t>
                      </a:r>
                      <a:endParaRPr lang="en-US" altLang="ko-KR" sz="16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3564991"/>
                  </a:ext>
                </a:extLst>
              </a:tr>
              <a:tr h="392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Merkle Root</a:t>
                      </a:r>
                      <a:endParaRPr lang="ko-KR" altLang="en-US" sz="16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392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Timestamp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5302745"/>
                  </a:ext>
                </a:extLst>
              </a:tr>
              <a:tr h="392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Difficulty Target</a:t>
                      </a:r>
                      <a:endParaRPr lang="ko-KR" altLang="en-US" sz="16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7989071"/>
                  </a:ext>
                </a:extLst>
              </a:tr>
              <a:tr h="3923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031605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2E22739-AE73-4274-80B4-94A839C558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721299"/>
              </p:ext>
            </p:extLst>
          </p:nvPr>
        </p:nvGraphicFramePr>
        <p:xfrm>
          <a:off x="9251826" y="950446"/>
          <a:ext cx="2673873" cy="1859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13934">
                  <a:extLst>
                    <a:ext uri="{9D8B030D-6E8A-4147-A177-3AD203B41FA5}">
                      <a16:colId xmlns:a16="http://schemas.microsoft.com/office/drawing/2014/main" val="46348313"/>
                    </a:ext>
                  </a:extLst>
                </a:gridCol>
                <a:gridCol w="888477">
                  <a:extLst>
                    <a:ext uri="{9D8B030D-6E8A-4147-A177-3AD203B41FA5}">
                      <a16:colId xmlns:a16="http://schemas.microsoft.com/office/drawing/2014/main" val="1313055064"/>
                    </a:ext>
                  </a:extLst>
                </a:gridCol>
                <a:gridCol w="671462">
                  <a:extLst>
                    <a:ext uri="{9D8B030D-6E8A-4147-A177-3AD203B41FA5}">
                      <a16:colId xmlns:a16="http://schemas.microsoft.com/office/drawing/2014/main" val="2529914267"/>
                    </a:ext>
                  </a:extLst>
                </a:gridCol>
              </a:tblGrid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Field</a:t>
                      </a:r>
                      <a:endParaRPr lang="ko-KR" altLang="en-US" sz="1000" b="1" baseline="0" dirty="0">
                        <a:solidFill>
                          <a:srgbClr val="3F3F3F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Size (bits)</a:t>
                      </a:r>
                      <a:endParaRPr lang="ko-KR" altLang="en-US" sz="1000" b="1" baseline="0" dirty="0">
                        <a:solidFill>
                          <a:srgbClr val="3F3F3F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baseline="0" dirty="0">
                          <a:solidFill>
                            <a:srgbClr val="3F3F3F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000" b="1" baseline="0" dirty="0">
                        <a:solidFill>
                          <a:srgbClr val="3F3F3F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1999"/>
                  </a:ext>
                </a:extLst>
              </a:tr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Version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int32_t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717816"/>
                  </a:ext>
                </a:extLst>
              </a:tr>
              <a:tr h="1409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Previous Block Hash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char[32]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57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Merkle Root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char[32]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6287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Timestamp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uin32_t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062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Bits (Difficulty)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uin32_t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4553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uin32_t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92932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412169D-21B0-472E-9396-E9AB8EE14749}"/>
              </a:ext>
            </a:extLst>
          </p:cNvPr>
          <p:cNvSpPr txBox="1"/>
          <p:nvPr/>
        </p:nvSpPr>
        <p:spPr>
          <a:xfrm>
            <a:off x="9251826" y="669220"/>
            <a:ext cx="611706" cy="27699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Header</a:t>
            </a:r>
            <a:endParaRPr lang="ko-KR" altLang="en-US" sz="12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A59719A-CC21-44D1-B37B-FDDDC164D4C7}"/>
              </a:ext>
            </a:extLst>
          </p:cNvPr>
          <p:cNvGrpSpPr/>
          <p:nvPr/>
        </p:nvGrpSpPr>
        <p:grpSpPr>
          <a:xfrm>
            <a:off x="390089" y="4368981"/>
            <a:ext cx="4032838" cy="1831794"/>
            <a:chOff x="564960" y="4368981"/>
            <a:chExt cx="3031277" cy="183179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81279B-7357-4AA9-A4CA-7251905BBAF1}"/>
                </a:ext>
              </a:extLst>
            </p:cNvPr>
            <p:cNvSpPr txBox="1"/>
            <p:nvPr/>
          </p:nvSpPr>
          <p:spPr>
            <a:xfrm>
              <a:off x="564960" y="5890309"/>
              <a:ext cx="1461205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A71D8E-AF59-4C60-B5F1-C61E3CD28040}"/>
                </a:ext>
              </a:extLst>
            </p:cNvPr>
            <p:cNvSpPr txBox="1"/>
            <p:nvPr/>
          </p:nvSpPr>
          <p:spPr>
            <a:xfrm>
              <a:off x="2134006" y="5892998"/>
              <a:ext cx="1461205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DB54FD-D6C7-4A6A-85C3-F679B27AD312}"/>
                </a:ext>
              </a:extLst>
            </p:cNvPr>
            <p:cNvSpPr txBox="1"/>
            <p:nvPr/>
          </p:nvSpPr>
          <p:spPr>
            <a:xfrm>
              <a:off x="564960" y="5111373"/>
              <a:ext cx="1461205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= SHA256(SHA256(Tx0))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EDF675-3F45-4237-BE10-426832A87535}"/>
                </a:ext>
              </a:extLst>
            </p:cNvPr>
            <p:cNvSpPr txBox="1"/>
            <p:nvPr/>
          </p:nvSpPr>
          <p:spPr>
            <a:xfrm>
              <a:off x="732841" y="4368981"/>
              <a:ext cx="2638864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=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SHA256(SHA256(Hash1+Hash2))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01806355-81E6-4D6C-9A8F-0CA6F6CD2321}"/>
                </a:ext>
              </a:extLst>
            </p:cNvPr>
            <p:cNvCxnSpPr>
              <a:cxnSpLocks/>
              <a:stCxn id="15" idx="0"/>
              <a:endCxn id="17" idx="2"/>
            </p:cNvCxnSpPr>
            <p:nvPr/>
          </p:nvCxnSpPr>
          <p:spPr>
            <a:xfrm flipV="1">
              <a:off x="1295562" y="5634593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B767DE47-1F50-4F60-A979-01E69C2E5ABC}"/>
                </a:ext>
              </a:extLst>
            </p:cNvPr>
            <p:cNvCxnSpPr>
              <a:cxnSpLocks/>
              <a:stCxn id="16" idx="0"/>
              <a:endCxn id="30" idx="2"/>
            </p:cNvCxnSpPr>
            <p:nvPr/>
          </p:nvCxnSpPr>
          <p:spPr>
            <a:xfrm flipV="1">
              <a:off x="2864609" y="5641638"/>
              <a:ext cx="1026" cy="25136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33762C9C-C7A1-4687-BF55-134FD032ACA5}"/>
                </a:ext>
              </a:extLst>
            </p:cNvPr>
            <p:cNvCxnSpPr>
              <a:cxnSpLocks/>
              <a:stCxn id="17" idx="0"/>
              <a:endCxn id="19" idx="2"/>
            </p:cNvCxnSpPr>
            <p:nvPr/>
          </p:nvCxnSpPr>
          <p:spPr>
            <a:xfrm flipV="1">
              <a:off x="1295562" y="4892201"/>
              <a:ext cx="756710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613667BD-D943-46E7-B271-A953CC0407D2}"/>
                </a:ext>
              </a:extLst>
            </p:cNvPr>
            <p:cNvCxnSpPr>
              <a:cxnSpLocks/>
              <a:stCxn id="30" idx="0"/>
              <a:endCxn id="19" idx="2"/>
            </p:cNvCxnSpPr>
            <p:nvPr/>
          </p:nvCxnSpPr>
          <p:spPr>
            <a:xfrm flipH="1" flipV="1">
              <a:off x="2052273" y="4892201"/>
              <a:ext cx="813361" cy="226217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254F4FB-E60B-4A9F-83A6-4EC45AA4D49A}"/>
                </a:ext>
              </a:extLst>
            </p:cNvPr>
            <p:cNvSpPr txBox="1"/>
            <p:nvPr/>
          </p:nvSpPr>
          <p:spPr>
            <a:xfrm>
              <a:off x="2135032" y="5118418"/>
              <a:ext cx="1461205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= SHA256(SHA256(Tx1))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83048939-D4C9-47FF-8560-70DAD1A6FBF6}"/>
              </a:ext>
            </a:extLst>
          </p:cNvPr>
          <p:cNvCxnSpPr>
            <a:cxnSpLocks/>
            <a:stCxn id="19" idx="1"/>
            <a:endCxn id="35" idx="1"/>
          </p:cNvCxnSpPr>
          <p:nvPr/>
        </p:nvCxnSpPr>
        <p:spPr>
          <a:xfrm rot="10800000" flipH="1">
            <a:off x="613439" y="2678053"/>
            <a:ext cx="648664" cy="1952539"/>
          </a:xfrm>
          <a:prstGeom prst="bentConnector3">
            <a:avLst>
              <a:gd name="adj1" fmla="val -35242"/>
            </a:avLst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7132275-AC5B-4042-AA7D-9C7A99CACBA1}"/>
              </a:ext>
            </a:extLst>
          </p:cNvPr>
          <p:cNvSpPr txBox="1"/>
          <p:nvPr/>
        </p:nvSpPr>
        <p:spPr>
          <a:xfrm>
            <a:off x="1262103" y="2524163"/>
            <a:ext cx="313123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E074B45-427D-47C6-9D81-2EC889866373}"/>
              </a:ext>
            </a:extLst>
          </p:cNvPr>
          <p:cNvSpPr/>
          <p:nvPr/>
        </p:nvSpPr>
        <p:spPr>
          <a:xfrm>
            <a:off x="5043893" y="2353412"/>
            <a:ext cx="2574000" cy="5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</a:rPr>
              <a:t>Set Nonce = 0</a:t>
            </a:r>
            <a:endParaRPr lang="ko-KR" altLang="en-US" sz="1600" dirty="0">
              <a:latin typeface="Arial" panose="020B0604020202020204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DF35C0D-F792-45E1-ACB7-F26E888587F1}"/>
              </a:ext>
            </a:extLst>
          </p:cNvPr>
          <p:cNvSpPr/>
          <p:nvPr/>
        </p:nvSpPr>
        <p:spPr>
          <a:xfrm>
            <a:off x="5043893" y="3392856"/>
            <a:ext cx="2574000" cy="83907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</a:rPr>
              <a:t>Hash</a:t>
            </a:r>
          </a:p>
          <a:p>
            <a:pPr algn="ctr"/>
            <a:r>
              <a:rPr lang="en-US" altLang="ko-KR" sz="1600" dirty="0">
                <a:latin typeface="Arial" panose="020B0604020202020204" pitchFamily="34" charset="0"/>
              </a:rPr>
              <a:t>∥</a:t>
            </a:r>
          </a:p>
          <a:p>
            <a:pPr algn="ctr"/>
            <a:r>
              <a:rPr lang="en-US" altLang="ko-KR" sz="1600" dirty="0">
                <a:latin typeface="Arial" panose="020B0604020202020204" pitchFamily="34" charset="0"/>
              </a:rPr>
              <a:t>SHA256(SHA256(Header))</a:t>
            </a:r>
            <a:endParaRPr lang="ko-KR" altLang="en-US" sz="1600" dirty="0">
              <a:latin typeface="Arial" panose="020B0604020202020204" pitchFamily="34" charset="0"/>
            </a:endParaRPr>
          </a:p>
        </p:txBody>
      </p:sp>
      <p:sp>
        <p:nvSpPr>
          <p:cNvPr id="43" name="순서도: 판단 42">
            <a:extLst>
              <a:ext uri="{FF2B5EF4-FFF2-40B4-BE49-F238E27FC236}">
                <a16:creationId xmlns:a16="http://schemas.microsoft.com/office/drawing/2014/main" id="{6CD005B0-DD95-4971-B80E-AE190C8D3B58}"/>
              </a:ext>
            </a:extLst>
          </p:cNvPr>
          <p:cNvSpPr/>
          <p:nvPr/>
        </p:nvSpPr>
        <p:spPr>
          <a:xfrm>
            <a:off x="5043893" y="4731370"/>
            <a:ext cx="2574000" cy="784075"/>
          </a:xfrm>
          <a:prstGeom prst="flowChartDecisi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Hash &lt;= Target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4BF5A34-54FE-4A24-9242-9496C6407104}"/>
              </a:ext>
            </a:extLst>
          </p:cNvPr>
          <p:cNvSpPr/>
          <p:nvPr/>
        </p:nvSpPr>
        <p:spPr>
          <a:xfrm>
            <a:off x="8498622" y="4725455"/>
            <a:ext cx="1998012" cy="784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Arial" panose="020B0604020202020204" pitchFamily="34" charset="0"/>
              </a:rPr>
              <a:t>Set Nonce += 1</a:t>
            </a:r>
            <a:endParaRPr lang="ko-KR" altLang="en-US" sz="1600" dirty="0">
              <a:latin typeface="Arial" panose="020B0604020202020204" pitchFamily="34" charset="0"/>
            </a:endParaRPr>
          </a:p>
        </p:txBody>
      </p:sp>
      <p:sp>
        <p:nvSpPr>
          <p:cNvPr id="45" name="순서도: 수행의 시작/종료 44">
            <a:extLst>
              <a:ext uri="{FF2B5EF4-FFF2-40B4-BE49-F238E27FC236}">
                <a16:creationId xmlns:a16="http://schemas.microsoft.com/office/drawing/2014/main" id="{DA294357-9F15-4767-B6DF-EEB7FB2A801C}"/>
              </a:ext>
            </a:extLst>
          </p:cNvPr>
          <p:cNvSpPr/>
          <p:nvPr/>
        </p:nvSpPr>
        <p:spPr>
          <a:xfrm>
            <a:off x="5043893" y="1313968"/>
            <a:ext cx="2574000" cy="540000"/>
          </a:xfrm>
          <a:prstGeom prst="flowChartTerminator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atin typeface="Arial" panose="020B0604020202020204" pitchFamily="34" charset="0"/>
              </a:rPr>
              <a:t>Find</a:t>
            </a:r>
            <a:r>
              <a:rPr lang="ko-KR" altLang="en-US" sz="1800" dirty="0">
                <a:latin typeface="Arial" panose="020B0604020202020204" pitchFamily="34" charset="0"/>
              </a:rPr>
              <a:t> </a:t>
            </a:r>
            <a:r>
              <a:rPr lang="en-US" altLang="ko-KR" sz="1800" dirty="0">
                <a:latin typeface="Arial" panose="020B0604020202020204" pitchFamily="34" charset="0"/>
              </a:rPr>
              <a:t>Nonce</a:t>
            </a:r>
            <a:endParaRPr lang="ko-KR" altLang="en-US" sz="1800" dirty="0">
              <a:latin typeface="Arial" panose="020B0604020202020204" pitchFamily="34" charset="0"/>
            </a:endParaRPr>
          </a:p>
        </p:txBody>
      </p:sp>
      <p:sp>
        <p:nvSpPr>
          <p:cNvPr id="46" name="순서도: 수행의 시작/종료 45">
            <a:extLst>
              <a:ext uri="{FF2B5EF4-FFF2-40B4-BE49-F238E27FC236}">
                <a16:creationId xmlns:a16="http://schemas.microsoft.com/office/drawing/2014/main" id="{8D613284-7893-43E6-85FC-7ECB5D96B2C6}"/>
              </a:ext>
            </a:extLst>
          </p:cNvPr>
          <p:cNvSpPr/>
          <p:nvPr/>
        </p:nvSpPr>
        <p:spPr>
          <a:xfrm>
            <a:off x="5043893" y="6014889"/>
            <a:ext cx="2574000" cy="540000"/>
          </a:xfrm>
          <a:prstGeom prst="flowChartTerminator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atin typeface="Arial" panose="020B0604020202020204" pitchFamily="34" charset="0"/>
              </a:rPr>
              <a:t>Nonce</a:t>
            </a:r>
            <a:r>
              <a:rPr lang="ko-KR" altLang="en-US" dirty="0">
                <a:latin typeface="Arial" panose="020B0604020202020204" pitchFamily="34" charset="0"/>
              </a:rPr>
              <a:t> </a:t>
            </a:r>
            <a:r>
              <a:rPr lang="en-US" altLang="ko-KR" sz="1800" dirty="0">
                <a:latin typeface="Arial" panose="020B0604020202020204" pitchFamily="34" charset="0"/>
              </a:rPr>
              <a:t>Found</a:t>
            </a:r>
            <a:endParaRPr lang="ko-KR" altLang="en-US" sz="1800" dirty="0">
              <a:latin typeface="Arial" panose="020B0604020202020204" pitchFamily="34" charset="0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0EA986C-8E2B-4B67-B3B9-A3351CE4869A}"/>
              </a:ext>
            </a:extLst>
          </p:cNvPr>
          <p:cNvCxnSpPr>
            <a:stCxn id="45" idx="2"/>
            <a:endCxn id="41" idx="0"/>
          </p:cNvCxnSpPr>
          <p:nvPr/>
        </p:nvCxnSpPr>
        <p:spPr>
          <a:xfrm>
            <a:off x="6330893" y="1853968"/>
            <a:ext cx="0" cy="49944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96C1F94-81BA-4F05-92E8-993949D8F32F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6330893" y="2893412"/>
            <a:ext cx="0" cy="49944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C816A8B-91A4-49D6-ABB5-1013336D945B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>
            <a:off x="6330893" y="4231926"/>
            <a:ext cx="0" cy="49944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79AA8F77-5F57-4B0E-A907-C2A8A1CB1AEB}"/>
              </a:ext>
            </a:extLst>
          </p:cNvPr>
          <p:cNvCxnSpPr>
            <a:cxnSpLocks/>
            <a:stCxn id="43" idx="2"/>
            <a:endCxn id="46" idx="0"/>
          </p:cNvCxnSpPr>
          <p:nvPr/>
        </p:nvCxnSpPr>
        <p:spPr>
          <a:xfrm>
            <a:off x="6330893" y="5515445"/>
            <a:ext cx="0" cy="499444"/>
          </a:xfrm>
          <a:prstGeom prst="straightConnector1">
            <a:avLst/>
          </a:prstGeom>
          <a:ln w="38100">
            <a:solidFill>
              <a:srgbClr val="5AFA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9D37D3CE-169A-4B1D-84E1-FB40D15D9352}"/>
              </a:ext>
            </a:extLst>
          </p:cNvPr>
          <p:cNvCxnSpPr>
            <a:cxnSpLocks/>
            <a:stCxn id="44" idx="0"/>
            <a:endCxn id="42" idx="3"/>
          </p:cNvCxnSpPr>
          <p:nvPr/>
        </p:nvCxnSpPr>
        <p:spPr>
          <a:xfrm rot="16200000" flipV="1">
            <a:off x="8101229" y="3329055"/>
            <a:ext cx="913064" cy="1879735"/>
          </a:xfrm>
          <a:prstGeom prst="bentConnector2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AF00A85-7386-46C6-9ECF-5C7CBF18DC02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 flipV="1">
            <a:off x="7617893" y="5117855"/>
            <a:ext cx="880729" cy="5553"/>
          </a:xfrm>
          <a:prstGeom prst="straightConnector1">
            <a:avLst/>
          </a:prstGeom>
          <a:ln w="381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29FDB03-9B20-4AAA-8340-91B257977168}"/>
              </a:ext>
            </a:extLst>
          </p:cNvPr>
          <p:cNvSpPr txBox="1"/>
          <p:nvPr/>
        </p:nvSpPr>
        <p:spPr>
          <a:xfrm>
            <a:off x="6422156" y="5580242"/>
            <a:ext cx="401457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1400" b="1" dirty="0">
                <a:solidFill>
                  <a:srgbClr val="5AFA6E"/>
                </a:solidFill>
                <a:latin typeface="Arial" panose="020B0604020202020204" pitchFamily="34" charset="0"/>
              </a:rPr>
              <a:t>Yes</a:t>
            </a:r>
            <a:endParaRPr lang="ko-KR" altLang="en-US" sz="1400" b="1" dirty="0">
              <a:solidFill>
                <a:srgbClr val="5AFA6E"/>
              </a:solidFill>
              <a:latin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4CEBEF1-7F21-4063-8B54-FF3B74B2E01B}"/>
              </a:ext>
            </a:extLst>
          </p:cNvPr>
          <p:cNvSpPr txBox="1"/>
          <p:nvPr/>
        </p:nvSpPr>
        <p:spPr>
          <a:xfrm>
            <a:off x="7825097" y="4744533"/>
            <a:ext cx="331181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1400" b="1" dirty="0">
                <a:solidFill>
                  <a:srgbClr val="EF296B"/>
                </a:solidFill>
                <a:latin typeface="Arial" panose="020B0604020202020204" pitchFamily="34" charset="0"/>
              </a:rPr>
              <a:t>No</a:t>
            </a:r>
            <a:endParaRPr lang="ko-KR" altLang="en-US" sz="1400" b="1" dirty="0">
              <a:solidFill>
                <a:srgbClr val="EF296B"/>
              </a:solidFill>
              <a:latin typeface="Arial" panose="020B0604020202020204" pitchFamily="34" charset="0"/>
            </a:endParaRPr>
          </a:p>
        </p:txBody>
      </p: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44BAF72C-5864-4003-ADAB-F8732DB8D69E}"/>
              </a:ext>
            </a:extLst>
          </p:cNvPr>
          <p:cNvCxnSpPr/>
          <p:nvPr/>
        </p:nvCxnSpPr>
        <p:spPr>
          <a:xfrm>
            <a:off x="390089" y="5777819"/>
            <a:ext cx="40314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24D7E6B-9688-484D-BF58-4CE7988DD9B3}"/>
              </a:ext>
            </a:extLst>
          </p:cNvPr>
          <p:cNvSpPr txBox="1"/>
          <p:nvPr/>
        </p:nvSpPr>
        <p:spPr>
          <a:xfrm>
            <a:off x="3282253" y="597308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Difficulty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Level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=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Difficulty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Target /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Current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Target</a:t>
            </a:r>
          </a:p>
        </p:txBody>
      </p:sp>
    </p:spTree>
    <p:extLst>
      <p:ext uri="{BB962C8B-B14F-4D97-AF65-F5344CB8AC3E}">
        <p14:creationId xmlns:p14="http://schemas.microsoft.com/office/powerpoint/2010/main" val="168363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69" grpId="0"/>
      <p:bldP spid="7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0ECD289-85C0-4811-9746-FE383AD4C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 블록</a:t>
            </a:r>
            <a:r>
              <a:rPr lang="en-US" altLang="ko-KR" dirty="0"/>
              <a:t> (Difficulty Epoch)</a:t>
            </a:r>
            <a:r>
              <a:rPr lang="ko-KR" altLang="en-US" dirty="0"/>
              <a:t> 마다 난이도 조정</a:t>
            </a:r>
            <a:endParaRPr lang="en-US" altLang="ko-KR" dirty="0"/>
          </a:p>
          <a:p>
            <a:r>
              <a:rPr lang="ko-KR" altLang="en-US" dirty="0"/>
              <a:t>난이도 조정 비율 </a:t>
            </a:r>
            <a:r>
              <a:rPr lang="en-US" altLang="ko-KR" dirty="0"/>
              <a:t>= 2016 </a:t>
            </a:r>
            <a:r>
              <a:rPr lang="ko-KR" altLang="en-US" dirty="0"/>
              <a:t>블록의 채굴 총 소요 시간 </a:t>
            </a:r>
            <a:r>
              <a:rPr lang="en-US" altLang="ko-KR" dirty="0"/>
              <a:t>/ 20,160</a:t>
            </a:r>
            <a:r>
              <a:rPr lang="ko-KR" altLang="en-US" dirty="0"/>
              <a:t>분</a:t>
            </a:r>
            <a:r>
              <a:rPr lang="en-US" altLang="ko-KR" dirty="0"/>
              <a:t>(10</a:t>
            </a:r>
            <a:r>
              <a:rPr lang="ko-KR" altLang="en-US" dirty="0"/>
              <a:t>분 </a:t>
            </a:r>
            <a:r>
              <a:rPr lang="en-US" altLang="ko-KR" dirty="0"/>
              <a:t>* 2016) (2</a:t>
            </a:r>
            <a:r>
              <a:rPr lang="ko-KR" altLang="en-US" dirty="0"/>
              <a:t>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다음 난이도 </a:t>
            </a:r>
            <a:r>
              <a:rPr lang="en-US" altLang="ko-KR" dirty="0"/>
              <a:t>= </a:t>
            </a:r>
            <a:r>
              <a:rPr lang="ko-KR" altLang="en-US" dirty="0"/>
              <a:t>현재 난이도 </a:t>
            </a:r>
            <a:r>
              <a:rPr lang="en-US" altLang="ko-KR" dirty="0"/>
              <a:t>* </a:t>
            </a:r>
            <a:r>
              <a:rPr lang="ko-KR" altLang="en-US" dirty="0"/>
              <a:t>비율</a:t>
            </a:r>
            <a:endParaRPr lang="en-US" altLang="ko-KR" dirty="0"/>
          </a:p>
          <a:p>
            <a:r>
              <a:rPr lang="ko-KR" altLang="en-US" dirty="0"/>
              <a:t>하한은 </a:t>
            </a:r>
            <a:r>
              <a:rPr lang="en-US" altLang="ko-KR" dirty="0"/>
              <a:t>1,</a:t>
            </a:r>
            <a:r>
              <a:rPr lang="ko-KR" altLang="en-US" dirty="0"/>
              <a:t> 상한은 제한 없음</a:t>
            </a:r>
            <a:endParaRPr lang="en-US" altLang="ko-KR" dirty="0"/>
          </a:p>
          <a:p>
            <a:r>
              <a:rPr lang="ko-KR" altLang="en-US" dirty="0"/>
              <a:t>난이도 보정 계수는 최대 </a:t>
            </a:r>
            <a:r>
              <a:rPr lang="en-US" altLang="ko-KR" dirty="0"/>
              <a:t>4</a:t>
            </a:r>
            <a:r>
              <a:rPr lang="ko-KR" altLang="en-US" dirty="0"/>
              <a:t>배</a:t>
            </a:r>
            <a:r>
              <a:rPr lang="en-US" altLang="ko-KR" dirty="0"/>
              <a:t>, </a:t>
            </a:r>
            <a:r>
              <a:rPr lang="ko-KR" altLang="en-US" dirty="0"/>
              <a:t>최소 </a:t>
            </a:r>
            <a:r>
              <a:rPr lang="en-US" altLang="ko-KR" dirty="0"/>
              <a:t>¼</a:t>
            </a:r>
            <a:r>
              <a:rPr lang="ko-KR" altLang="en-US" dirty="0"/>
              <a:t>배 </a:t>
            </a:r>
            <a:r>
              <a:rPr lang="en-US" altLang="ko-KR" dirty="0"/>
              <a:t>➡ </a:t>
            </a:r>
            <a:r>
              <a:rPr lang="ko-KR" altLang="en-US" dirty="0"/>
              <a:t>급격한 변화 방지 ➡</a:t>
            </a:r>
            <a:r>
              <a:rPr lang="en-US" altLang="ko-KR" dirty="0"/>
              <a:t> Epoch </a:t>
            </a:r>
            <a:r>
              <a:rPr lang="ko-KR" altLang="en-US" dirty="0"/>
              <a:t>당 </a:t>
            </a:r>
            <a:r>
              <a:rPr lang="en-US" altLang="ko-KR" dirty="0"/>
              <a:t>+300%(4x) </a:t>
            </a:r>
            <a:r>
              <a:rPr lang="ko-KR" altLang="en-US" dirty="0"/>
              <a:t>또는 </a:t>
            </a:r>
            <a:r>
              <a:rPr lang="en-US" altLang="ko-KR" dirty="0"/>
              <a:t>-75%(1/4) </a:t>
            </a:r>
            <a:r>
              <a:rPr lang="ko-KR" altLang="en-US" dirty="0"/>
              <a:t>로 제한</a:t>
            </a:r>
            <a:endParaRPr lang="en-US" altLang="ko-KR" dirty="0"/>
          </a:p>
          <a:p>
            <a:r>
              <a:rPr lang="en-US" altLang="ko-KR" dirty="0" err="1"/>
              <a:t>bdiff</a:t>
            </a:r>
            <a:r>
              <a:rPr lang="en-US" altLang="ko-KR" dirty="0"/>
              <a:t> -&gt; </a:t>
            </a:r>
            <a:r>
              <a:rPr lang="ko-KR" altLang="en-US" dirty="0"/>
              <a:t>대략적인 난이도</a:t>
            </a:r>
            <a:endParaRPr lang="en-US" altLang="ko-KR" dirty="0"/>
          </a:p>
          <a:p>
            <a:r>
              <a:rPr lang="en-US" altLang="ko-KR" dirty="0"/>
              <a:t>difficulty = difficulty_1_target / </a:t>
            </a:r>
            <a:r>
              <a:rPr lang="en-US" altLang="ko-KR" dirty="0" err="1"/>
              <a:t>current_target</a:t>
            </a:r>
            <a:r>
              <a:rPr lang="en-US" altLang="ko-KR" dirty="0"/>
              <a:t> = </a:t>
            </a:r>
            <a:r>
              <a:rPr lang="en-US" altLang="ko-KR" dirty="0" err="1"/>
              <a:t>maximum_target</a:t>
            </a:r>
            <a:r>
              <a:rPr lang="en-US" altLang="ko-KR" dirty="0"/>
              <a:t> / </a:t>
            </a:r>
            <a:r>
              <a:rPr lang="en-US" altLang="ko-KR" dirty="0" err="1"/>
              <a:t>current_target</a:t>
            </a:r>
            <a:endParaRPr lang="en-US" altLang="ko-KR" dirty="0"/>
          </a:p>
          <a:p>
            <a:pPr lvl="1"/>
            <a:r>
              <a:rPr lang="en-US" altLang="ko-KR" dirty="0" err="1"/>
              <a:t>current_target</a:t>
            </a:r>
            <a:r>
              <a:rPr lang="en-US" altLang="ko-KR" dirty="0"/>
              <a:t> </a:t>
            </a:r>
            <a:r>
              <a:rPr lang="ko-KR" altLang="en-US" dirty="0"/>
              <a:t>이 작으면 난이도가 </a:t>
            </a:r>
            <a:r>
              <a:rPr lang="ko-KR" altLang="en-US" dirty="0" err="1"/>
              <a:t>높이진다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difficulty_1_target (pool difficulty, </a:t>
            </a:r>
            <a:r>
              <a:rPr lang="en-US" altLang="ko-KR" dirty="0" err="1"/>
              <a:t>pdiff</a:t>
            </a:r>
            <a:r>
              <a:rPr lang="en-US" altLang="ko-KR" dirty="0"/>
              <a:t>) = </a:t>
            </a:r>
            <a:r>
              <a:rPr lang="ko-KR" altLang="en-US" dirty="0"/>
              <a:t>선행 </a:t>
            </a:r>
            <a:r>
              <a:rPr lang="en-US" altLang="ko-KR" dirty="0"/>
              <a:t>32bit 0, </a:t>
            </a:r>
            <a:r>
              <a:rPr lang="ko-KR" altLang="en-US" dirty="0"/>
              <a:t>나머지 </a:t>
            </a:r>
            <a:r>
              <a:rPr lang="en-US" altLang="ko-KR" dirty="0"/>
              <a:t>1</a:t>
            </a:r>
            <a:r>
              <a:rPr lang="ko-KR" altLang="en-US" dirty="0"/>
              <a:t>인</a:t>
            </a:r>
            <a:r>
              <a:rPr lang="en-US" altLang="ko-KR" dirty="0"/>
              <a:t> </a:t>
            </a:r>
            <a:r>
              <a:rPr lang="ko-KR" altLang="en-US" dirty="0"/>
              <a:t>해시</a:t>
            </a:r>
            <a:br>
              <a:rPr lang="en-US" altLang="ko-KR" dirty="0"/>
            </a:br>
            <a:r>
              <a:rPr lang="en-US" altLang="ko-KR" dirty="0"/>
              <a:t>0x1d00ffff  -&gt; </a:t>
            </a:r>
            <a:r>
              <a:rPr lang="en-US" altLang="ko-KR" dirty="0" err="1"/>
              <a:t>maximum_target</a:t>
            </a:r>
            <a:r>
              <a:rPr lang="en-US" altLang="ko-KR" dirty="0"/>
              <a:t> = 0x00ffff * 2**(8*(0x1d - 3)) = 0x00000000FFFF00000000000000000000000000000000000000000000000000</a:t>
            </a:r>
            <a:br>
              <a:rPr lang="en-US" altLang="ko-KR" dirty="0"/>
            </a:br>
            <a:r>
              <a:rPr lang="ko-KR" altLang="en-US" dirty="0"/>
              <a:t>종종 잘리지 않은 </a:t>
            </a:r>
            <a:r>
              <a:rPr lang="en-US" altLang="ko-KR" dirty="0"/>
              <a:t>0x00000000FFFFFFFFFFFFFFFFFFFFFFFFFFFFFFFFFFFFFFFFFFFFFFFFFFFFFFFF </a:t>
            </a:r>
            <a:r>
              <a:rPr lang="ko-KR" altLang="en-US" dirty="0"/>
              <a:t>를 사용함을 유의</a:t>
            </a:r>
            <a:endParaRPr lang="en-US" altLang="ko-KR" dirty="0"/>
          </a:p>
          <a:p>
            <a:r>
              <a:rPr lang="en-US" altLang="ko-KR" dirty="0"/>
              <a:t>difficulty target : targe</a:t>
            </a:r>
            <a:r>
              <a:rPr lang="ko-KR" altLang="en-US" dirty="0"/>
              <a:t>의 압축된 표현 </a:t>
            </a:r>
            <a:r>
              <a:rPr lang="en-US" altLang="ko-KR" dirty="0"/>
              <a:t>-&gt; 0x</a:t>
            </a:r>
            <a:r>
              <a:rPr lang="en-US" altLang="ko-KR" dirty="0">
                <a:solidFill>
                  <a:srgbClr val="0071FF"/>
                </a:solidFill>
              </a:rPr>
              <a:t>1b</a:t>
            </a:r>
            <a:r>
              <a:rPr lang="en-US" altLang="ko-KR" dirty="0">
                <a:solidFill>
                  <a:srgbClr val="EF296B"/>
                </a:solidFill>
              </a:rPr>
              <a:t>0404db</a:t>
            </a:r>
            <a:r>
              <a:rPr lang="en-US" altLang="ko-KR" dirty="0"/>
              <a:t> (little endian)</a:t>
            </a:r>
          </a:p>
          <a:p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0404cb</a:t>
            </a:r>
            <a:r>
              <a:rPr lang="en-US" altLang="ko-KR" dirty="0"/>
              <a:t> * 2**(8*(0x</a:t>
            </a:r>
            <a:r>
              <a:rPr lang="en-US" altLang="ko-KR" dirty="0">
                <a:solidFill>
                  <a:srgbClr val="0071FF"/>
                </a:solidFill>
              </a:rPr>
              <a:t>1b</a:t>
            </a:r>
            <a:r>
              <a:rPr lang="en-US" altLang="ko-KR" dirty="0"/>
              <a:t> - 3)) = 0x00000000000404CB0000000000000000000000000000000000000000000000</a:t>
            </a:r>
          </a:p>
          <a:p>
            <a:r>
              <a:rPr lang="en-US" altLang="ko-KR" dirty="0"/>
              <a:t>0x00000000FFFF00000000000000000000000000000000000000000000000000 /</a:t>
            </a:r>
            <a:br>
              <a:rPr lang="en-US" altLang="ko-KR" dirty="0"/>
            </a:br>
            <a:r>
              <a:rPr lang="en-US" altLang="ko-KR" dirty="0"/>
              <a:t>0x00000000000404CB00000000000000000000000000000000000000000000000</a:t>
            </a:r>
            <a:br>
              <a:rPr lang="en-US" altLang="ko-KR" dirty="0"/>
            </a:br>
            <a:r>
              <a:rPr lang="en-US" altLang="ko-KR" dirty="0"/>
              <a:t>= 16307.420938523983(</a:t>
            </a:r>
            <a:r>
              <a:rPr lang="en-US" altLang="ko-KR" dirty="0" err="1"/>
              <a:t>bdiff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0x00000000FFFFFFFFFFFFFFFFFFFFFFFFFFFFFFFFFFFFFFFFFFFFFFFFFFFFFFFF / 0x00000000000404CB00000000000000000000000000000000000000000000000</a:t>
            </a:r>
            <a:br>
              <a:rPr lang="en-US" altLang="ko-KR" dirty="0"/>
            </a:br>
            <a:r>
              <a:rPr lang="en-US" altLang="ko-KR" dirty="0"/>
              <a:t>= 16307.669773817162 (</a:t>
            </a:r>
            <a:r>
              <a:rPr lang="en-US" altLang="ko-KR" dirty="0" err="1"/>
              <a:t>pdiff</a:t>
            </a:r>
            <a:r>
              <a:rPr lang="en-US" altLang="ko-KR" dirty="0"/>
              <a:t>)(pool difficulty)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7D7712D-0DFF-4D75-ACB2-CF2DCAD17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Bitcoin Difficulty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65779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5777B84-61E1-444E-BE0A-DDB6C543C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Difficulty 1 = 0x</a:t>
            </a:r>
            <a:r>
              <a:rPr lang="en-US" altLang="ko-KR" dirty="0">
                <a:solidFill>
                  <a:srgbClr val="0071FF"/>
                </a:solidFill>
              </a:rPr>
              <a:t>1d</a:t>
            </a:r>
            <a:r>
              <a:rPr lang="en-US" altLang="ko-KR" dirty="0">
                <a:solidFill>
                  <a:srgbClr val="EF296B"/>
                </a:solidFill>
              </a:rPr>
              <a:t>00ffff</a:t>
            </a:r>
          </a:p>
          <a:p>
            <a:r>
              <a:rPr lang="en-US" altLang="ko-KR" dirty="0" err="1"/>
              <a:t>maximum_target</a:t>
            </a:r>
            <a:r>
              <a:rPr lang="en-US" altLang="ko-KR" dirty="0"/>
              <a:t> = 0x</a:t>
            </a:r>
            <a:r>
              <a:rPr lang="en-US" altLang="ko-KR" dirty="0">
                <a:solidFill>
                  <a:srgbClr val="EF296B"/>
                </a:solidFill>
              </a:rPr>
              <a:t>00ffff</a:t>
            </a:r>
            <a:r>
              <a:rPr lang="en-US" altLang="ko-KR" dirty="0"/>
              <a:t> * 2**(8*(0x</a:t>
            </a:r>
            <a:r>
              <a:rPr lang="en-US" altLang="ko-KR" dirty="0">
                <a:solidFill>
                  <a:srgbClr val="0071FF"/>
                </a:solidFill>
              </a:rPr>
              <a:t>1d</a:t>
            </a:r>
            <a:r>
              <a:rPr lang="en-US" altLang="ko-KR" dirty="0"/>
              <a:t> - 3)) = 0x00000000FFFF00000000000000000000000000000000000000000000000000</a:t>
            </a:r>
          </a:p>
          <a:p>
            <a:r>
              <a:rPr lang="en-US" altLang="ko-KR" dirty="0"/>
              <a:t>Current Target </a:t>
            </a:r>
            <a:r>
              <a:rPr lang="ko-KR" altLang="en-US" dirty="0"/>
              <a:t>보다 작은 것을 찾기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ED00412-71CB-4FA3-8700-6BD582EBB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3836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71EC512-9186-4EF0-920E-D5ADA23E1D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인센티브</a:t>
            </a:r>
            <a:endParaRPr lang="en-US" altLang="ko-KR" dirty="0"/>
          </a:p>
          <a:p>
            <a:pPr indent="0">
              <a:buNone/>
            </a:pPr>
            <a:r>
              <a:rPr lang="ko-KR" altLang="en-US" sz="1600" dirty="0"/>
              <a:t> 관례상 </a:t>
            </a:r>
            <a:r>
              <a:rPr lang="ko-KR" altLang="en-US" sz="1600" dirty="0">
                <a:solidFill>
                  <a:srgbClr val="DBAC7D"/>
                </a:solidFill>
              </a:rPr>
              <a:t>블록 안의 첫 거래는 블록을 만든 이의 몫이 될 새 화폐로 시작하는 특별한 거래</a:t>
            </a:r>
            <a:r>
              <a:rPr lang="ko-KR" altLang="en-US" sz="1600" dirty="0"/>
              <a:t>다</a:t>
            </a:r>
            <a:r>
              <a:rPr lang="en-US" altLang="ko-KR" sz="1600" dirty="0"/>
              <a:t>. </a:t>
            </a:r>
            <a:r>
              <a:rPr lang="ko-KR" altLang="en-US" sz="1600" dirty="0"/>
              <a:t>이는 화폐를 발행하는 중앙기관 없이</a:t>
            </a:r>
            <a:r>
              <a:rPr lang="en-US" altLang="ko-KR" sz="1600" dirty="0"/>
              <a:t>, </a:t>
            </a:r>
            <a:r>
              <a:rPr lang="ko-KR" altLang="en-US" sz="1600" dirty="0">
                <a:solidFill>
                  <a:srgbClr val="DBAC7D"/>
                </a:solidFill>
              </a:rPr>
              <a:t>노드가 네트워크를 지원할 인센티브</a:t>
            </a:r>
            <a:r>
              <a:rPr lang="ko-KR" altLang="en-US" sz="1600" dirty="0"/>
              <a:t>를 더해 주며 </a:t>
            </a:r>
            <a:r>
              <a:rPr lang="ko-KR" altLang="en-US" sz="1600" dirty="0">
                <a:solidFill>
                  <a:srgbClr val="DBAC7D"/>
                </a:solidFill>
              </a:rPr>
              <a:t>초기에 발행한 화폐를 유통할 방법을 제공</a:t>
            </a:r>
            <a:r>
              <a:rPr lang="ko-KR" altLang="en-US" sz="1600" dirty="0"/>
              <a:t>한다</a:t>
            </a:r>
            <a:r>
              <a:rPr lang="en-US" altLang="ko-KR" sz="1600" dirty="0"/>
              <a:t>. </a:t>
            </a:r>
            <a:r>
              <a:rPr lang="ko-KR" altLang="en-US" sz="1600" dirty="0"/>
              <a:t>새 화폐를 일정량 꾸준히 추가하는 것은 금 채굴자가 유통하는 금을 추가하기 위해 자원을 소비하는 것과 유사하다</a:t>
            </a:r>
            <a:r>
              <a:rPr lang="en-US" altLang="ko-KR" sz="1600" dirty="0"/>
              <a:t>. </a:t>
            </a:r>
            <a:r>
              <a:rPr lang="ko-KR" altLang="en-US" sz="1600" dirty="0"/>
              <a:t>우리의 경우 </a:t>
            </a:r>
            <a:r>
              <a:rPr lang="ko-KR" altLang="en-US" sz="1600" dirty="0">
                <a:solidFill>
                  <a:srgbClr val="DBAC7D"/>
                </a:solidFill>
              </a:rPr>
              <a:t>소비되는 것은 </a:t>
            </a:r>
            <a:r>
              <a:rPr lang="en-US" altLang="ko-KR" sz="1600" dirty="0">
                <a:solidFill>
                  <a:srgbClr val="DBAC7D"/>
                </a:solidFill>
              </a:rPr>
              <a:t>CPU </a:t>
            </a:r>
            <a:r>
              <a:rPr lang="ko-KR" altLang="en-US" sz="1600" dirty="0">
                <a:solidFill>
                  <a:srgbClr val="DBAC7D"/>
                </a:solidFill>
              </a:rPr>
              <a:t>시간과 전기</a:t>
            </a:r>
            <a:r>
              <a:rPr lang="ko-KR" altLang="en-US" sz="1600" dirty="0"/>
              <a:t>다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r>
              <a:rPr lang="ko-KR" altLang="en-US" sz="1600" dirty="0">
                <a:solidFill>
                  <a:srgbClr val="DBAC7D"/>
                </a:solidFill>
              </a:rPr>
              <a:t> 이 인센티브는 거래 수수료</a:t>
            </a:r>
            <a:r>
              <a:rPr lang="en-US" altLang="ko-KR" sz="1600" dirty="0">
                <a:solidFill>
                  <a:srgbClr val="DBAC7D"/>
                </a:solidFill>
              </a:rPr>
              <a:t>(transaction fees)</a:t>
            </a:r>
            <a:r>
              <a:rPr lang="ko-KR" altLang="en-US" sz="1600" dirty="0">
                <a:solidFill>
                  <a:srgbClr val="DBAC7D"/>
                </a:solidFill>
              </a:rPr>
              <a:t>로 충당</a:t>
            </a:r>
            <a:r>
              <a:rPr lang="ko-KR" altLang="en-US" sz="1600" dirty="0"/>
              <a:t>될 수도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만일 거래에서 도출된 가치가 투입된 가치보다 작다면</a:t>
            </a:r>
            <a:r>
              <a:rPr lang="en-US" altLang="ko-KR" sz="1600" dirty="0"/>
              <a:t>, </a:t>
            </a:r>
            <a:r>
              <a:rPr lang="ko-KR" altLang="en-US" sz="1600" dirty="0"/>
              <a:t>그 차이가 거래를 포함한 블록의 인센티브 가치에 더해질 거래 수수료다</a:t>
            </a:r>
            <a:r>
              <a:rPr lang="en-US" altLang="ko-KR" sz="1600" dirty="0"/>
              <a:t>. </a:t>
            </a:r>
            <a:r>
              <a:rPr lang="ko-KR" altLang="en-US" sz="1600" dirty="0"/>
              <a:t>애초 </a:t>
            </a:r>
            <a:r>
              <a:rPr lang="ko-KR" altLang="en-US" sz="1600" dirty="0">
                <a:solidFill>
                  <a:srgbClr val="DBAC7D"/>
                </a:solidFill>
              </a:rPr>
              <a:t>정해 놓은 수 만큼의 화폐가 유통되면</a:t>
            </a:r>
            <a:r>
              <a:rPr lang="en-US" altLang="ko-KR" sz="1600" dirty="0">
                <a:solidFill>
                  <a:srgbClr val="DBAC7D"/>
                </a:solidFill>
              </a:rPr>
              <a:t>, </a:t>
            </a:r>
            <a:r>
              <a:rPr lang="ko-KR" altLang="en-US" sz="1600" dirty="0">
                <a:solidFill>
                  <a:srgbClr val="DBAC7D"/>
                </a:solidFill>
              </a:rPr>
              <a:t>인센티브는 전부 거래 수수료로 바뀌어 인플레이션에서 완전히 자유로워질 수 있다</a:t>
            </a:r>
            <a:r>
              <a:rPr lang="en-US" altLang="ko-KR" sz="1600" dirty="0"/>
              <a:t>.</a:t>
            </a:r>
          </a:p>
          <a:p>
            <a:pPr indent="0">
              <a:buNone/>
            </a:pPr>
            <a:r>
              <a:rPr lang="ko-KR" altLang="en-US" sz="1600" dirty="0"/>
              <a:t> 이 인센티브는 </a:t>
            </a:r>
            <a:r>
              <a:rPr lang="ko-KR" altLang="en-US" sz="1600" dirty="0">
                <a:solidFill>
                  <a:srgbClr val="DBAC7D"/>
                </a:solidFill>
              </a:rPr>
              <a:t>노드가 계속 정직하게 행동하길 유도</a:t>
            </a:r>
            <a:r>
              <a:rPr lang="ko-KR" altLang="en-US" sz="1600" dirty="0"/>
              <a:t>하는 데 도움을 줄 수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만일 탐욕스러운 공격자가 모든 정직한 노드보다 더 많은 </a:t>
            </a:r>
            <a:r>
              <a:rPr lang="en-US" altLang="ko-KR" sz="1600" dirty="0"/>
              <a:t>CPU </a:t>
            </a:r>
            <a:r>
              <a:rPr lang="ko-KR" altLang="en-US" sz="1600" dirty="0"/>
              <a:t>파워를 모을 수 있다면</a:t>
            </a:r>
            <a:r>
              <a:rPr lang="en-US" altLang="ko-KR" sz="1600" dirty="0"/>
              <a:t>, </a:t>
            </a:r>
            <a:r>
              <a:rPr lang="ko-KR" altLang="en-US" sz="1600" dirty="0"/>
              <a:t>그는 그걸 자신의 결제를 도로 훔쳐 사람들을 속이는 데 쓰는 것</a:t>
            </a:r>
            <a:r>
              <a:rPr lang="en-US" altLang="ko-KR" sz="1600" dirty="0"/>
              <a:t>, </a:t>
            </a:r>
            <a:r>
              <a:rPr lang="ko-KR" altLang="en-US" sz="1600" dirty="0"/>
              <a:t>또는 새로운 화폐를 만들어내는 데 쓰는 것 사이에서 선택해야 한다</a:t>
            </a:r>
            <a:r>
              <a:rPr lang="en-US" altLang="ko-KR" sz="1600" dirty="0"/>
              <a:t>. </a:t>
            </a:r>
            <a:r>
              <a:rPr lang="ko-KR" altLang="en-US" sz="1600" dirty="0"/>
              <a:t>그는 </a:t>
            </a:r>
            <a:r>
              <a:rPr lang="ko-KR" altLang="en-US" sz="1600" dirty="0">
                <a:solidFill>
                  <a:srgbClr val="DBAC7D"/>
                </a:solidFill>
              </a:rPr>
              <a:t>규칙대로 움직이는 게 더 이득</a:t>
            </a:r>
            <a:r>
              <a:rPr lang="ko-KR" altLang="en-US" sz="1600" dirty="0"/>
              <a:t>임을 알게 돼 있는데</a:t>
            </a:r>
            <a:r>
              <a:rPr lang="en-US" altLang="ko-KR" sz="1600" dirty="0"/>
              <a:t>, </a:t>
            </a:r>
            <a:r>
              <a:rPr lang="ko-KR" altLang="en-US" sz="1600" dirty="0"/>
              <a:t>규칙은 그에게 다른 모두의 몫을 합친 것보다</a:t>
            </a:r>
            <a:r>
              <a:rPr lang="en-US" altLang="ko-KR" sz="1600" dirty="0"/>
              <a:t>, </a:t>
            </a:r>
            <a:r>
              <a:rPr lang="ko-KR" altLang="en-US" sz="1600" dirty="0"/>
              <a:t>시스템과 그가 보유한 부의 유효성을 해치는 것보다 더 많은 새 화폐를 베푼다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EA5FBFF-8C71-441F-B3DE-8384709A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[ Incentive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55234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8D5FE2-28FC-432A-B50F-7F043F596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5854701" cy="4351338"/>
          </a:xfrm>
        </p:spPr>
        <p:txBody>
          <a:bodyPr/>
          <a:lstStyle/>
          <a:p>
            <a:r>
              <a:rPr lang="ko-KR" altLang="en-US" dirty="0"/>
              <a:t>최초 보상은 </a:t>
            </a:r>
            <a:r>
              <a:rPr lang="en-US" altLang="ko-KR" dirty="0"/>
              <a:t>Block </a:t>
            </a:r>
            <a:r>
              <a:rPr lang="ko-KR" altLang="en-US" dirty="0"/>
              <a:t>당 </a:t>
            </a:r>
            <a:r>
              <a:rPr lang="en-US" altLang="ko-KR" dirty="0"/>
              <a:t>50 BTC</a:t>
            </a:r>
          </a:p>
          <a:p>
            <a:r>
              <a:rPr lang="en-US" altLang="ko-KR" dirty="0"/>
              <a:t>21</a:t>
            </a:r>
            <a:r>
              <a:rPr lang="ko-KR" altLang="en-US" dirty="0"/>
              <a:t>만 블록마다 절반으로 감소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2325258-3DC8-40D0-A103-0D0044E0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944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56D1F0-0312-4623-9884-9351ED56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[ Bitcoin </a:t>
            </a:r>
            <a:r>
              <a:rPr lang="ko-KR" altLang="en-US" dirty="0"/>
              <a:t>반감기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ABFFFD-2B3C-42EB-910B-62FDF5C39DCC}"/>
              </a:ext>
            </a:extLst>
          </p:cNvPr>
          <p:cNvSpPr txBox="1"/>
          <p:nvPr/>
        </p:nvSpPr>
        <p:spPr>
          <a:xfrm>
            <a:off x="6095999" y="674860"/>
            <a:ext cx="5832475" cy="5201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Bitcoin v0.1 released </a:t>
            </a:r>
            <a:r>
              <a:rPr lang="en-US" altLang="ko-KR" sz="1200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Satoshi Nakamoto, 2009-01-08 19:27:40 UTC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…</a:t>
            </a:r>
          </a:p>
          <a:p>
            <a:endParaRPr lang="en-US" altLang="ko-KR" sz="1200" b="0" i="0" dirty="0"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Total circulation will be 21,000,000 coins. It'll be </a:t>
            </a:r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distributed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to network nodes when they make blocks, with the amount cut in half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every 4 years.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first 4 years: 10,500,000 coins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next 4 years: 5,250,000 coins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next 4 years: 2,625,000 coins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next 4 years: 1,312,500 coins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etc...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When that runs out, the system can support transaction fees if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needed. It's based on open market competition, and there will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probably always be nodes willing to process transactions for free.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b="0" i="0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Satoshi Nakamoto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986A2-95CD-4136-91BC-107503B1471B}"/>
              </a:ext>
            </a:extLst>
          </p:cNvPr>
          <p:cNvSpPr txBox="1"/>
          <p:nvPr/>
        </p:nvSpPr>
        <p:spPr>
          <a:xfrm>
            <a:off x="6915178" y="6590184"/>
            <a:ext cx="476879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3"/>
              </a:rPr>
              <a:t>https://satoshi.nakamotoinstitute.org/emails/cryptography/16/#selection-123.0-151.16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4E562CB1-7E98-438B-8183-DFB82B1AD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5854701" cy="4351338"/>
          </a:xfrm>
        </p:spPr>
        <p:txBody>
          <a:bodyPr/>
          <a:lstStyle/>
          <a:p>
            <a:r>
              <a:rPr lang="ko-KR" altLang="en-US" dirty="0"/>
              <a:t>최초 보상은 </a:t>
            </a:r>
            <a:r>
              <a:rPr lang="en-US" altLang="ko-KR" dirty="0"/>
              <a:t>Block </a:t>
            </a:r>
            <a:r>
              <a:rPr lang="ko-KR" altLang="en-US" dirty="0"/>
              <a:t>당 </a:t>
            </a:r>
            <a:r>
              <a:rPr lang="en-US" altLang="ko-KR" dirty="0"/>
              <a:t>50 BTC</a:t>
            </a:r>
          </a:p>
          <a:p>
            <a:r>
              <a:rPr lang="en-US" altLang="ko-KR" dirty="0"/>
              <a:t>21</a:t>
            </a:r>
            <a:r>
              <a:rPr lang="ko-KR" altLang="en-US" dirty="0"/>
              <a:t>만 블록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4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  <a:r>
              <a:rPr lang="ko-KR" altLang="en-US" dirty="0"/>
              <a:t>마다 절반으로 감소</a:t>
            </a: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E00DE277-7A7D-4DFD-BB61-675EB41A53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0271761"/>
              </p:ext>
            </p:extLst>
          </p:nvPr>
        </p:nvGraphicFramePr>
        <p:xfrm>
          <a:off x="225397" y="1423284"/>
          <a:ext cx="5832475" cy="5434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340199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A280B97-4A9A-4B9D-A487-06CC008D9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7AE61021-54FC-4858-A8B3-2F6C8048A7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8993472"/>
              </p:ext>
            </p:extLst>
          </p:nvPr>
        </p:nvGraphicFramePr>
        <p:xfrm>
          <a:off x="241299" y="657225"/>
          <a:ext cx="11687175" cy="5616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122327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FF3EA1F-DD5B-45FC-9605-F4BF4D665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[ Bitcoin ]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3AD3F-8256-4B73-9A6E-DD11A777976E}"/>
              </a:ext>
            </a:extLst>
          </p:cNvPr>
          <p:cNvSpPr txBox="1"/>
          <p:nvPr/>
        </p:nvSpPr>
        <p:spPr>
          <a:xfrm>
            <a:off x="5840124" y="277168"/>
            <a:ext cx="60946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https://github.com/bitcoin/bitcoin/blob/master/src/rpc/mining.cpp#L117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69AF8-CD70-4DC1-A94C-1C4342EA9B33}"/>
              </a:ext>
            </a:extLst>
          </p:cNvPr>
          <p:cNvSpPr txBox="1"/>
          <p:nvPr/>
        </p:nvSpPr>
        <p:spPr>
          <a:xfrm>
            <a:off x="5367151" y="1373024"/>
            <a:ext cx="728849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Block Header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63BF32-2728-40B2-A92D-4BE07A7E6A20}"/>
              </a:ext>
            </a:extLst>
          </p:cNvPr>
          <p:cNvSpPr txBox="1"/>
          <p:nvPr/>
        </p:nvSpPr>
        <p:spPr>
          <a:xfrm>
            <a:off x="5611917" y="3136351"/>
            <a:ext cx="478780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Serialize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BC2C347-A7DC-4B95-9718-B8C56E73C27F}"/>
              </a:ext>
            </a:extLst>
          </p:cNvPr>
          <p:cNvCxnSpPr/>
          <p:nvPr/>
        </p:nvCxnSpPr>
        <p:spPr>
          <a:xfrm flipV="1">
            <a:off x="6096000" y="730507"/>
            <a:ext cx="0" cy="6038703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3270EF0F-9C9C-4BEE-BB78-EB22D126E3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9" y="669518"/>
            <a:ext cx="5958175" cy="52168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src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hash.h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CHashWriter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endParaRPr lang="en-US" altLang="ko-KR" sz="9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endParaRPr lang="en-US" altLang="ko-KR" sz="900" dirty="0">
              <a:latin typeface="Consolas" panose="020B0609020204030204" pitchFamily="49" charset="0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/**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double-SHA256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written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*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Invalidates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*/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uint256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ctx.Finalize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result.begin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ctx.Reset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Write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result.begin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(),CSHA256::OUTPUT_SIZE).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Finalize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result.begin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}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template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CHashWriter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operator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Serialize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stream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Serialize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/**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256-bit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object's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serialization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*/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template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SerializeHash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=SER_GETHASH,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nVersion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=PROTOCOL_VERSION)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CHashWriter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nType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nVersion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&lt;&lt;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ss.GetHash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5E3381AB-DC8E-47E4-BA48-0BA3141B5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644" y="664782"/>
            <a:ext cx="5858356" cy="45243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block.h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CBlcockHeader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B51BA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class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CBlockHeader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int32_t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nVersion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uint256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hashPrevBlock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uint256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hashMerkleRoot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uint32_t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nTime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uint32_t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nBits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uint32_t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CBlockHeader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SetNull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SERIALIZE_METHODS(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CBlockHeader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READWRITE(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obj.nVersion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obj.hashPrevBlock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obj.hashMerkleRoot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obj.nTime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obj.nBits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obj.nNonce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); }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block.cpp -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CBlcock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CBlockHeader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SerializeHash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9C5A8B-281A-4532-A8E2-D6A27EC4A9A5}"/>
              </a:ext>
            </a:extLst>
          </p:cNvPr>
          <p:cNvSpPr txBox="1"/>
          <p:nvPr/>
        </p:nvSpPr>
        <p:spPr>
          <a:xfrm>
            <a:off x="5470851" y="4409885"/>
            <a:ext cx="619846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Block Hash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5C8AA0-E9CE-4011-B097-62E385A51DC5}"/>
              </a:ext>
            </a:extLst>
          </p:cNvPr>
          <p:cNvSpPr txBox="1"/>
          <p:nvPr/>
        </p:nvSpPr>
        <p:spPr>
          <a:xfrm>
            <a:off x="2186611" y="664782"/>
            <a:ext cx="3918005" cy="230832"/>
          </a:xfrm>
          <a:prstGeom prst="rect">
            <a:avLst/>
          </a:prstGeom>
          <a:noFill/>
        </p:spPr>
        <p:txBody>
          <a:bodyPr wrap="square" rIns="3600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https://github.com/bitcoin/bitcoin/blob/master/src/primitives/block.h#L20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E2F1B5-D0BA-4AD5-A6E6-3C8E5373D100}"/>
              </a:ext>
            </a:extLst>
          </p:cNvPr>
          <p:cNvSpPr txBox="1"/>
          <p:nvPr/>
        </p:nvSpPr>
        <p:spPr>
          <a:xfrm>
            <a:off x="2188594" y="3945946"/>
            <a:ext cx="3918005" cy="230832"/>
          </a:xfrm>
          <a:prstGeom prst="rect">
            <a:avLst/>
          </a:prstGeom>
          <a:noFill/>
        </p:spPr>
        <p:txBody>
          <a:bodyPr wrap="square" rIns="3600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https://github.com/bitcoin/bitcoin/blob/master/src/primitives/block.cpp#L11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ECAA21-1164-4982-BA07-3B3C8F15158B}"/>
              </a:ext>
            </a:extLst>
          </p:cNvPr>
          <p:cNvSpPr txBox="1"/>
          <p:nvPr/>
        </p:nvSpPr>
        <p:spPr>
          <a:xfrm>
            <a:off x="11057023" y="2117612"/>
            <a:ext cx="863501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Double SHA256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173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4E6F79D-5C7B-4381-A5FE-8B930009A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5854700" cy="5637230"/>
          </a:xfrm>
        </p:spPr>
        <p:txBody>
          <a:bodyPr/>
          <a:lstStyle/>
          <a:p>
            <a:pPr indent="0" algn="ctr">
              <a:buNone/>
            </a:pPr>
            <a:r>
              <a:rPr lang="en-US" altLang="ko-KR" dirty="0"/>
              <a:t>2013-11-27, </a:t>
            </a:r>
            <a:r>
              <a:rPr lang="ko-KR" altLang="en-US" dirty="0" err="1"/>
              <a:t>비탈릭</a:t>
            </a:r>
            <a:r>
              <a:rPr lang="ko-KR" altLang="en-US" dirty="0"/>
              <a:t> </a:t>
            </a:r>
            <a:r>
              <a:rPr lang="ko-KR" altLang="en-US" dirty="0" err="1"/>
              <a:t>부테린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이더리움</a:t>
            </a:r>
            <a:r>
              <a:rPr lang="ko-KR" altLang="en-US" dirty="0"/>
              <a:t> 백서</a:t>
            </a:r>
            <a:r>
              <a:rPr lang="en-US" altLang="ko-KR" dirty="0"/>
              <a:t>, </a:t>
            </a:r>
            <a:r>
              <a:rPr lang="ko-KR" altLang="en-US" dirty="0"/>
              <a:t>개발 제안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838D3D5-1CC3-43F3-B534-50A137CF2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en-US" altLang="ko-KR" dirty="0"/>
              <a:t>(Ethereum)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90808A-63CE-4A2B-80A5-99A218283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64" y="1106787"/>
            <a:ext cx="4076272" cy="5284057"/>
          </a:xfrm>
          <a:prstGeom prst="rect">
            <a:avLst/>
          </a:prstGeom>
        </p:spPr>
      </p:pic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8E486B11-2977-4362-A8BD-2548A65F4D03}"/>
              </a:ext>
            </a:extLst>
          </p:cNvPr>
          <p:cNvSpPr txBox="1">
            <a:spLocks/>
          </p:cNvSpPr>
          <p:nvPr/>
        </p:nvSpPr>
        <p:spPr>
          <a:xfrm>
            <a:off x="6096000" y="674860"/>
            <a:ext cx="5854700" cy="5637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2015-07-30 15:25:13 UTC, Genesis Block </a:t>
            </a:r>
            <a:r>
              <a:rPr lang="ko-KR" altLang="en-US" dirty="0"/>
              <a:t>생성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763F33-9F28-4A19-B0CB-8722D9744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731" y="1076361"/>
            <a:ext cx="4422087" cy="53449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D28BB-0779-4DAF-9929-2ABE187B4B3D}"/>
              </a:ext>
            </a:extLst>
          </p:cNvPr>
          <p:cNvSpPr txBox="1"/>
          <p:nvPr/>
        </p:nvSpPr>
        <p:spPr>
          <a:xfrm>
            <a:off x="7920935" y="6590184"/>
            <a:ext cx="24715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hlinkClick r:id="rId5"/>
              </a:rPr>
              <a:t>https://etherscan.io/block/0</a:t>
            </a:r>
            <a:endParaRPr lang="en-US" altLang="ko-KR" sz="9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2487CE-1349-49B0-8EF1-91FE355A0772}"/>
              </a:ext>
            </a:extLst>
          </p:cNvPr>
          <p:cNvSpPr txBox="1"/>
          <p:nvPr/>
        </p:nvSpPr>
        <p:spPr>
          <a:xfrm>
            <a:off x="1696830" y="6590184"/>
            <a:ext cx="267693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hlinkClick r:id="rId6"/>
              </a:rPr>
              <a:t>https://ethereum.org/en/whitepaper/</a:t>
            </a:r>
            <a:r>
              <a:rPr lang="en-US" altLang="ko-KR" sz="900" dirty="0"/>
              <a:t> </a:t>
            </a:r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7"/>
              </a:rPr>
              <a:t>한글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9158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FF3EA1F-DD5B-45FC-9605-F4BF4D665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[ Bitcoin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CFBFCBD-FC3B-48DB-930C-1A6C095C7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98" y="666897"/>
            <a:ext cx="6405991" cy="4662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mining.cpp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GenerateBlock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ChainstateManager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chainman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uint64_t&amp;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max_tries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uint256&amp;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block_hash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block_hash.SetNull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block.hashMerkleRoot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BlockMerkleRoot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CChainParams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while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max_tries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&gt;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block.nNonce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&lt;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numeric_limits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&lt;uint32_t&gt;::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!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CheckProofOfWork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block.GetHash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block.nBits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chainparams.GetConsensus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()) 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!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ShutdownRequested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++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block.nNonce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--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max_tries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max_tries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ShutdownRequested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block.nNonce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numeric_limits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&lt;uint32_t&gt;::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shared_ptr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shared_pblock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make_shared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&lt;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&gt;(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(!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chainman.ProcessNewBlock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shared_pblock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nullptr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throw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JSONRPCError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(RPC_INTERNAL_ERROR, 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ProcessNewBlock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accepted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block_hash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block.GetHash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D3AD3F-8256-4B73-9A6E-DD11A777976E}"/>
              </a:ext>
            </a:extLst>
          </p:cNvPr>
          <p:cNvSpPr txBox="1"/>
          <p:nvPr/>
        </p:nvSpPr>
        <p:spPr>
          <a:xfrm>
            <a:off x="551291" y="668340"/>
            <a:ext cx="60946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https://github.com/bitcoin/bitcoin/blob/master/src/rpc/mining.cpp#L117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69AF8-CD70-4DC1-A94C-1C4342EA9B33}"/>
              </a:ext>
            </a:extLst>
          </p:cNvPr>
          <p:cNvSpPr txBox="1"/>
          <p:nvPr/>
        </p:nvSpPr>
        <p:spPr>
          <a:xfrm>
            <a:off x="5988971" y="1514039"/>
            <a:ext cx="65831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Merkle Root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63BF32-2728-40B2-A92D-4BE07A7E6A20}"/>
              </a:ext>
            </a:extLst>
          </p:cNvPr>
          <p:cNvSpPr txBox="1"/>
          <p:nvPr/>
        </p:nvSpPr>
        <p:spPr>
          <a:xfrm>
            <a:off x="6021031" y="1922096"/>
            <a:ext cx="62625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Find Nonce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E8A3E5D-2A7D-45B9-BFD2-DC1E1F9EF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6802" y="515821"/>
            <a:ext cx="5343278" cy="28623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pow.cpp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CheckProofOfWork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(uint256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unsigned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nBits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fNegative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fOverflow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arith_uint256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bnTarget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bnTarget.SetCompact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nBits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fNegative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fOverflow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range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fNegative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||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bnTarget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 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fOverflow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||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bnTarget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&gt; UintToArith256(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params.powLimit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proof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work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matches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claimed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amount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(UintToArith256(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bnTarget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BC2C347-A7DC-4B95-9718-B8C56E73C27F}"/>
              </a:ext>
            </a:extLst>
          </p:cNvPr>
          <p:cNvCxnSpPr/>
          <p:nvPr/>
        </p:nvCxnSpPr>
        <p:spPr>
          <a:xfrm flipV="1">
            <a:off x="6647294" y="666897"/>
            <a:ext cx="0" cy="6038703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B2490CE-4FB3-4BAF-B4E5-53D7210FCFA6}"/>
              </a:ext>
            </a:extLst>
          </p:cNvPr>
          <p:cNvSpPr txBox="1"/>
          <p:nvPr/>
        </p:nvSpPr>
        <p:spPr>
          <a:xfrm>
            <a:off x="8010470" y="515821"/>
            <a:ext cx="3918005" cy="202842"/>
          </a:xfrm>
          <a:prstGeom prst="rect">
            <a:avLst/>
          </a:prstGeom>
          <a:noFill/>
        </p:spPr>
        <p:txBody>
          <a:bodyPr wrap="square" tIns="18000" rIns="3600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https://github.com/bitcoin/bitcoin/blob/master/src/pow.cpp#L74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68D757-CB13-419B-9EA0-882EF4A90DA5}"/>
              </a:ext>
            </a:extLst>
          </p:cNvPr>
          <p:cNvSpPr txBox="1"/>
          <p:nvPr/>
        </p:nvSpPr>
        <p:spPr>
          <a:xfrm>
            <a:off x="11157948" y="2618954"/>
            <a:ext cx="770527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Hash &lt; Target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9">
            <a:extLst>
              <a:ext uri="{FF2B5EF4-FFF2-40B4-BE49-F238E27FC236}">
                <a16:creationId xmlns:a16="http://schemas.microsoft.com/office/drawing/2014/main" id="{AC53E1E2-C103-4EB7-8875-4664F12F4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7479" y="3378143"/>
            <a:ext cx="5269368" cy="32778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arith_uint256.cpp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implementation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directly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shifts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instead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going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through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intermediate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MPI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representation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arith_uint256&amp; arith_uint256::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SetCompact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uint32_t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nCompact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pfNegative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pfOverflow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nCompact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&gt;&gt;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24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uint32_t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nWord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nCompact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&amp;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0x007fffff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&lt;=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nWord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&gt;&gt;=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* 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3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nWord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nWord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&lt;&lt;=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*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pfNegative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pfNegative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nWord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!=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nCompact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&amp;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0x00800000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pfOverflow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pfOverflow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nWord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!=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((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&gt;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34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||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                    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nWord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&gt;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0xff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&gt;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33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||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                    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nWord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&gt;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0xffff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&gt;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456E6D-FC5E-4710-9F25-8A8B87174661}"/>
              </a:ext>
            </a:extLst>
          </p:cNvPr>
          <p:cNvSpPr txBox="1"/>
          <p:nvPr/>
        </p:nvSpPr>
        <p:spPr>
          <a:xfrm>
            <a:off x="11039110" y="1491196"/>
            <a:ext cx="88273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Calculate Target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7CAD8A-90A4-4CE4-B856-6A5316944309}"/>
              </a:ext>
            </a:extLst>
          </p:cNvPr>
          <p:cNvSpPr txBox="1"/>
          <p:nvPr/>
        </p:nvSpPr>
        <p:spPr>
          <a:xfrm>
            <a:off x="8003843" y="3433225"/>
            <a:ext cx="3918005" cy="202842"/>
          </a:xfrm>
          <a:prstGeom prst="rect">
            <a:avLst/>
          </a:prstGeom>
          <a:noFill/>
        </p:spPr>
        <p:txBody>
          <a:bodyPr wrap="square" tIns="18000" rIns="3600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https://github.com/bitcoin/bitcoin/blob/master/src/arith_uint256.cpp#L198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C11F35-DD6F-4865-AC44-78C445A33E67}"/>
              </a:ext>
            </a:extLst>
          </p:cNvPr>
          <p:cNvSpPr txBox="1"/>
          <p:nvPr/>
        </p:nvSpPr>
        <p:spPr>
          <a:xfrm>
            <a:off x="6059288" y="4123392"/>
            <a:ext cx="581374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New Block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4640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0EFE749-6926-4A8A-ADE5-5CE72D48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pow.cpp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E9CA025-E145-4531-8CAF-1E9F8F85C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6946" y="1753294"/>
            <a:ext cx="4905955" cy="3693319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unsigned int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CalculateNextWorkRequired(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CBlockIndex* pindexLast, int64_t nFirstBlockTime,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Consensus::Params&amp; params)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(params.fPowNoRetargeting)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pindexLast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nBits;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Limit adjustment step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int64_t nActualTimespan = pindexLast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GetBlockTime() - nFirstBlockTime;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(nActualTimespan &lt; params.nPowTargetTimespan/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nActualTimespan = params.nPowTargetTimespan/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(nActualTimespan &gt; params.nPowTargetTimespan*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nActualTimespan = params.nPowTargetTimespan*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Retarget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arith_uint256 bnPowLimit = UintToArith256(params.powLimit);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arith_uint256 bnNew;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bnNew.SetCompact(pindexLast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nBits);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bnNew *= nActualTimespan;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bnNew /= params.nPowTargetTimespan;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(bnNew &gt; bnPowLimit)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bnNew = bnPowLimit;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bnNew.GetCompact();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03268F-E2A2-4271-8340-80042769B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005" y="612844"/>
            <a:ext cx="5891917" cy="563231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unsigned int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GetNextWorkRequired(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CBlockIndex* pindexLast,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CBlockHeader *pblock,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Consensus::Params&amp; params)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assert(pindexLast != nullptr);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unsigned int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nProofOfWorkLimit = UintToArith256(params.powLimit).GetCompact();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Only change once per difficulty adjustment interval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((pindexLast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nHeight+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% params.DifficultyAdjustmentInterval() !=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(params.fPowAllowMinDifficultyBlocks)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Special difficulty rule for testnet: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// If the new block's timestamp is more than 2* 10 minutes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// then allow mining of a min-difficulty block.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(pblock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GetBlockTime() &gt; pindexLast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GetBlockTime() + params.nPowTargetSpacing*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nProofOfWorkLimit;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else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Return the last non-special-min-difficulty-rules-block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CBlockIndex* pindex = pindexLast;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while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(pindex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pprev &amp;&amp; pindex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nHeight % params.DifficultyAdjustmentInterval() !=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pindex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nBits == nProofOfWorkLimit)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    pindex = pindex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pprev;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nBits;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}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}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pindexLast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nBits;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}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Go back by what we want to be 14 days worth of blocks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nHeightFirst = pindexLast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nHeight - (params.DifficultyAdjustmentInterval()-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assert(nHeightFirst &gt;=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CBlockIndex* pindexFirst = pindexLast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GetAncestor(nHeightFirst);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assert(pindexFirst);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CalculateNextWorkRequired(pindexLast, pindexFirst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GetBlockTime(), params);</a:t>
            </a:r>
            <a:b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2018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E981B8D-69CF-4382-9674-9FC4468E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[ </a:t>
            </a:r>
            <a:r>
              <a:rPr lang="ko-KR" altLang="en-US" dirty="0"/>
              <a:t>트랜잭션 전파</a:t>
            </a:r>
            <a:r>
              <a:rPr lang="en-US" altLang="ko-KR" dirty="0"/>
              <a:t>(Transaction Broadcast) ]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4A70033-6F07-4499-B03D-C253B5BFBDEF}"/>
              </a:ext>
            </a:extLst>
          </p:cNvPr>
          <p:cNvSpPr>
            <a:spLocks noChangeAspect="1"/>
          </p:cNvSpPr>
          <p:nvPr/>
        </p:nvSpPr>
        <p:spPr>
          <a:xfrm>
            <a:off x="2459763" y="3474932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A</a:t>
            </a:r>
            <a:endParaRPr lang="ko-KR" altLang="en-US" sz="2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634A7A5-0C66-4F1C-B442-E3636388600E}"/>
              </a:ext>
            </a:extLst>
          </p:cNvPr>
          <p:cNvSpPr>
            <a:spLocks noChangeAspect="1"/>
          </p:cNvSpPr>
          <p:nvPr/>
        </p:nvSpPr>
        <p:spPr>
          <a:xfrm>
            <a:off x="10760278" y="147098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I</a:t>
            </a:r>
            <a:endParaRPr lang="ko-KR" altLang="en-US" sz="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4F277DB-9785-4EA5-A709-CF5B232AC505}"/>
              </a:ext>
            </a:extLst>
          </p:cNvPr>
          <p:cNvSpPr>
            <a:spLocks noChangeAspect="1"/>
          </p:cNvSpPr>
          <p:nvPr/>
        </p:nvSpPr>
        <p:spPr>
          <a:xfrm>
            <a:off x="9539366" y="424345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H</a:t>
            </a:r>
            <a:endParaRPr lang="ko-KR" altLang="en-US" sz="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6856C23-D42B-403E-9B7E-673AE7643CEB}"/>
              </a:ext>
            </a:extLst>
          </p:cNvPr>
          <p:cNvSpPr>
            <a:spLocks noChangeAspect="1"/>
          </p:cNvSpPr>
          <p:nvPr/>
        </p:nvSpPr>
        <p:spPr>
          <a:xfrm>
            <a:off x="8246851" y="176111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G</a:t>
            </a:r>
            <a:endParaRPr lang="ko-KR" altLang="en-US" sz="2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7CB6966-F440-45E5-9374-581BA785F7AD}"/>
              </a:ext>
            </a:extLst>
          </p:cNvPr>
          <p:cNvSpPr>
            <a:spLocks noChangeAspect="1"/>
          </p:cNvSpPr>
          <p:nvPr/>
        </p:nvSpPr>
        <p:spPr>
          <a:xfrm>
            <a:off x="7468538" y="546712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F</a:t>
            </a:r>
            <a:endParaRPr lang="ko-KR" altLang="en-US" sz="2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12327A-BFB2-4808-8FFD-DC6DF5E25454}"/>
              </a:ext>
            </a:extLst>
          </p:cNvPr>
          <p:cNvSpPr>
            <a:spLocks noChangeAspect="1"/>
          </p:cNvSpPr>
          <p:nvPr/>
        </p:nvSpPr>
        <p:spPr>
          <a:xfrm>
            <a:off x="5684217" y="103087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E</a:t>
            </a:r>
            <a:endParaRPr lang="ko-KR" altLang="en-US" sz="2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E2FE97A-CF72-494D-B732-45D797C47193}"/>
              </a:ext>
            </a:extLst>
          </p:cNvPr>
          <p:cNvSpPr>
            <a:spLocks noChangeAspect="1"/>
          </p:cNvSpPr>
          <p:nvPr/>
        </p:nvSpPr>
        <p:spPr>
          <a:xfrm>
            <a:off x="5912392" y="3608999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D</a:t>
            </a:r>
            <a:endParaRPr lang="ko-KR" altLang="en-US" sz="2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E24EDA-DD97-4DB4-A409-C86BBCA27AED}"/>
              </a:ext>
            </a:extLst>
          </p:cNvPr>
          <p:cNvSpPr>
            <a:spLocks noChangeAspect="1"/>
          </p:cNvSpPr>
          <p:nvPr/>
        </p:nvSpPr>
        <p:spPr>
          <a:xfrm>
            <a:off x="4072503" y="556070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C</a:t>
            </a:r>
            <a:endParaRPr lang="ko-KR" altLang="en-US" sz="2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DC5F176-2267-40BE-8AFA-72ED487EB0D6}"/>
              </a:ext>
            </a:extLst>
          </p:cNvPr>
          <p:cNvSpPr>
            <a:spLocks noChangeAspect="1"/>
          </p:cNvSpPr>
          <p:nvPr/>
        </p:nvSpPr>
        <p:spPr>
          <a:xfrm>
            <a:off x="3524249" y="1747466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B</a:t>
            </a:r>
            <a:endParaRPr lang="ko-KR" altLang="en-US" sz="200" dirty="0"/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26F7293E-E17A-4C1C-A5F3-56F84586B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8031" y="3415077"/>
            <a:ext cx="720000" cy="720000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9042284-2452-45C2-8635-36B27EA1B610}"/>
              </a:ext>
            </a:extLst>
          </p:cNvPr>
          <p:cNvCxnSpPr>
            <a:cxnSpLocks/>
            <a:stCxn id="4" idx="0"/>
            <a:endCxn id="20" idx="3"/>
          </p:cNvCxnSpPr>
          <p:nvPr/>
        </p:nvCxnSpPr>
        <p:spPr>
          <a:xfrm flipV="1">
            <a:off x="2819763" y="2362024"/>
            <a:ext cx="809928" cy="111290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969694D-781D-4449-851B-B11D5C2906E2}"/>
              </a:ext>
            </a:extLst>
          </p:cNvPr>
          <p:cNvCxnSpPr>
            <a:cxnSpLocks/>
            <a:stCxn id="17" idx="2"/>
            <a:endCxn id="20" idx="7"/>
          </p:cNvCxnSpPr>
          <p:nvPr/>
        </p:nvCxnSpPr>
        <p:spPr>
          <a:xfrm flipH="1">
            <a:off x="4138807" y="1390878"/>
            <a:ext cx="1545410" cy="46203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3E6BACF-D5B6-4ACB-9603-EF209F46CE9E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6044217" y="1750878"/>
            <a:ext cx="228175" cy="185812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3046C8-F1F7-4620-8D10-11D0E8345D0E}"/>
              </a:ext>
            </a:extLst>
          </p:cNvPr>
          <p:cNvCxnSpPr>
            <a:cxnSpLocks/>
            <a:stCxn id="4" idx="5"/>
            <a:endCxn id="19" idx="1"/>
          </p:cNvCxnSpPr>
          <p:nvPr/>
        </p:nvCxnSpPr>
        <p:spPr>
          <a:xfrm>
            <a:off x="3074321" y="4089490"/>
            <a:ext cx="1103624" cy="157665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819E480-E2C1-47F5-A3F6-8705028296A3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 flipV="1">
            <a:off x="4792503" y="5827121"/>
            <a:ext cx="2676035" cy="9358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B78954C-EE7F-4177-8E45-11064F46DCB9}"/>
              </a:ext>
            </a:extLst>
          </p:cNvPr>
          <p:cNvCxnSpPr>
            <a:cxnSpLocks/>
            <a:stCxn id="16" idx="6"/>
            <a:endCxn id="14" idx="3"/>
          </p:cNvCxnSpPr>
          <p:nvPr/>
        </p:nvCxnSpPr>
        <p:spPr>
          <a:xfrm flipV="1">
            <a:off x="8188538" y="4858012"/>
            <a:ext cx="1456270" cy="96910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321EA6B-DC23-46D5-820F-87D43F328BB8}"/>
              </a:ext>
            </a:extLst>
          </p:cNvPr>
          <p:cNvCxnSpPr>
            <a:cxnSpLocks/>
            <a:stCxn id="18" idx="7"/>
            <a:endCxn id="15" idx="3"/>
          </p:cNvCxnSpPr>
          <p:nvPr/>
        </p:nvCxnSpPr>
        <p:spPr>
          <a:xfrm flipV="1">
            <a:off x="6526950" y="2375672"/>
            <a:ext cx="1825343" cy="133876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77623A9-0E70-4897-9478-0D45AB94C467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8966851" y="1830988"/>
            <a:ext cx="1793427" cy="29012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0413763-CCC4-4CF3-9F5B-5D44338B8606}"/>
              </a:ext>
            </a:extLst>
          </p:cNvPr>
          <p:cNvCxnSpPr>
            <a:cxnSpLocks/>
            <a:stCxn id="15" idx="2"/>
            <a:endCxn id="17" idx="6"/>
          </p:cNvCxnSpPr>
          <p:nvPr/>
        </p:nvCxnSpPr>
        <p:spPr>
          <a:xfrm flipH="1" flipV="1">
            <a:off x="6404217" y="1390878"/>
            <a:ext cx="1842634" cy="73023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7E9A457-4ED7-4789-870E-7CDFEFF5D247}"/>
              </a:ext>
            </a:extLst>
          </p:cNvPr>
          <p:cNvCxnSpPr>
            <a:cxnSpLocks/>
          </p:cNvCxnSpPr>
          <p:nvPr/>
        </p:nvCxnSpPr>
        <p:spPr>
          <a:xfrm>
            <a:off x="1022663" y="3834932"/>
            <a:ext cx="1263337" cy="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DEC406D3-6EF0-4EE9-9CCC-AFB6BEA17045}"/>
              </a:ext>
            </a:extLst>
          </p:cNvPr>
          <p:cNvSpPr/>
          <p:nvPr/>
        </p:nvSpPr>
        <p:spPr>
          <a:xfrm rot="18369864">
            <a:off x="2533707" y="2802954"/>
            <a:ext cx="1051409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8D33A564-4959-4D75-BC64-309690B4AB4F}"/>
              </a:ext>
            </a:extLst>
          </p:cNvPr>
          <p:cNvSpPr/>
          <p:nvPr/>
        </p:nvSpPr>
        <p:spPr>
          <a:xfrm rot="3303274">
            <a:off x="2769932" y="4806855"/>
            <a:ext cx="134302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화살표: 오른쪽 108">
            <a:extLst>
              <a:ext uri="{FF2B5EF4-FFF2-40B4-BE49-F238E27FC236}">
                <a16:creationId xmlns:a16="http://schemas.microsoft.com/office/drawing/2014/main" id="{1B99005A-45C0-4314-A1E0-EF96AD36E08C}"/>
              </a:ext>
            </a:extLst>
          </p:cNvPr>
          <p:cNvSpPr/>
          <p:nvPr/>
        </p:nvSpPr>
        <p:spPr>
          <a:xfrm rot="8760000">
            <a:off x="8387035" y="5358254"/>
            <a:ext cx="1260509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32A363D-3CC2-426C-B794-9C9B8A95C539}"/>
              </a:ext>
            </a:extLst>
          </p:cNvPr>
          <p:cNvCxnSpPr>
            <a:cxnSpLocks/>
            <a:stCxn id="15" idx="5"/>
            <a:endCxn id="14" idx="1"/>
          </p:cNvCxnSpPr>
          <p:nvPr/>
        </p:nvCxnSpPr>
        <p:spPr>
          <a:xfrm>
            <a:off x="8861409" y="2375672"/>
            <a:ext cx="783399" cy="1973224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19F24CC8-A5CA-4DC2-9D4C-C5D7B9C58CD4}"/>
              </a:ext>
            </a:extLst>
          </p:cNvPr>
          <p:cNvSpPr/>
          <p:nvPr/>
        </p:nvSpPr>
        <p:spPr>
          <a:xfrm rot="14880000">
            <a:off x="8686950" y="3411744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래픽 57">
            <a:extLst>
              <a:ext uri="{FF2B5EF4-FFF2-40B4-BE49-F238E27FC236}">
                <a16:creationId xmlns:a16="http://schemas.microsoft.com/office/drawing/2014/main" id="{4F6E9536-5E86-42FF-99FB-D49695D83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8475" y="4189524"/>
            <a:ext cx="720000" cy="720000"/>
          </a:xfrm>
          <a:prstGeom prst="rect">
            <a:avLst/>
          </a:prstGeom>
        </p:spPr>
      </p:pic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1FBA89A-65BE-4445-BB53-C2A1C5C61433}"/>
              </a:ext>
            </a:extLst>
          </p:cNvPr>
          <p:cNvCxnSpPr>
            <a:cxnSpLocks/>
            <a:stCxn id="58" idx="1"/>
          </p:cNvCxnSpPr>
          <p:nvPr/>
        </p:nvCxnSpPr>
        <p:spPr>
          <a:xfrm flipH="1" flipV="1">
            <a:off x="10393251" y="4542662"/>
            <a:ext cx="815224" cy="6862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6C71DBA-6A0E-44D2-BC1D-A7CD91FF493B}"/>
              </a:ext>
            </a:extLst>
          </p:cNvPr>
          <p:cNvSpPr/>
          <p:nvPr/>
        </p:nvSpPr>
        <p:spPr>
          <a:xfrm>
            <a:off x="6965534" y="6095327"/>
            <a:ext cx="360000" cy="507600"/>
          </a:xfrm>
          <a:prstGeom prst="rect">
            <a:avLst/>
          </a:prstGeom>
          <a:solidFill>
            <a:srgbClr val="0071FF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Tx2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4BCE8FD-C655-494B-8174-CE505FD1535F}"/>
              </a:ext>
            </a:extLst>
          </p:cNvPr>
          <p:cNvSpPr/>
          <p:nvPr/>
        </p:nvSpPr>
        <p:spPr>
          <a:xfrm>
            <a:off x="2157444" y="4160482"/>
            <a:ext cx="360000" cy="507600"/>
          </a:xfrm>
          <a:prstGeom prst="rect">
            <a:avLst/>
          </a:prstGeom>
          <a:solidFill>
            <a:srgbClr val="DBAC7D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Tx1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DA097011-CBED-4400-9497-D29AC61C427D}"/>
              </a:ext>
            </a:extLst>
          </p:cNvPr>
          <p:cNvSpPr/>
          <p:nvPr/>
        </p:nvSpPr>
        <p:spPr>
          <a:xfrm>
            <a:off x="2021605" y="4056464"/>
            <a:ext cx="360000" cy="507600"/>
          </a:xfrm>
          <a:prstGeom prst="rect">
            <a:avLst/>
          </a:prstGeom>
          <a:solidFill>
            <a:srgbClr val="0071FF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Tx2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2050D2E-E36A-4052-A600-54600304228B}"/>
              </a:ext>
            </a:extLst>
          </p:cNvPr>
          <p:cNvSpPr/>
          <p:nvPr/>
        </p:nvSpPr>
        <p:spPr>
          <a:xfrm>
            <a:off x="10323681" y="4987231"/>
            <a:ext cx="360000" cy="507600"/>
          </a:xfrm>
          <a:prstGeom prst="rect">
            <a:avLst/>
          </a:prstGeom>
          <a:solidFill>
            <a:srgbClr val="0071FF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Tx2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434386F-77CD-4F1C-A72E-B2C4ED996E4A}"/>
              </a:ext>
            </a:extLst>
          </p:cNvPr>
          <p:cNvSpPr/>
          <p:nvPr/>
        </p:nvSpPr>
        <p:spPr>
          <a:xfrm>
            <a:off x="10183783" y="4901669"/>
            <a:ext cx="360000" cy="507600"/>
          </a:xfrm>
          <a:prstGeom prst="rect">
            <a:avLst/>
          </a:prstGeom>
          <a:solidFill>
            <a:srgbClr val="DBAC7D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Tx1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6063324-F7CB-42F2-B437-BF9AD7A693AE}"/>
              </a:ext>
            </a:extLst>
          </p:cNvPr>
          <p:cNvSpPr/>
          <p:nvPr/>
        </p:nvSpPr>
        <p:spPr>
          <a:xfrm>
            <a:off x="6818178" y="6002378"/>
            <a:ext cx="360000" cy="507600"/>
          </a:xfrm>
          <a:prstGeom prst="rect">
            <a:avLst/>
          </a:prstGeom>
          <a:solidFill>
            <a:srgbClr val="DBAC7D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Tx1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5CC4852C-B804-4A8B-A22C-704C223B4143}"/>
              </a:ext>
            </a:extLst>
          </p:cNvPr>
          <p:cNvGrpSpPr/>
          <p:nvPr/>
        </p:nvGrpSpPr>
        <p:grpSpPr>
          <a:xfrm>
            <a:off x="10283228" y="2111469"/>
            <a:ext cx="499898" cy="593162"/>
            <a:chOff x="10183783" y="4901669"/>
            <a:chExt cx="499898" cy="593162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090D576-ED2C-401F-8714-0BF49CF417A4}"/>
                </a:ext>
              </a:extLst>
            </p:cNvPr>
            <p:cNvSpPr/>
            <p:nvPr/>
          </p:nvSpPr>
          <p:spPr>
            <a:xfrm>
              <a:off x="10323681" y="4987231"/>
              <a:ext cx="360000" cy="507600"/>
            </a:xfrm>
            <a:prstGeom prst="rect">
              <a:avLst/>
            </a:prstGeom>
            <a:solidFill>
              <a:srgbClr val="0071F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Tx2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A59E9D0-CA21-430C-A476-0047C2CFECC0}"/>
                </a:ext>
              </a:extLst>
            </p:cNvPr>
            <p:cNvSpPr/>
            <p:nvPr/>
          </p:nvSpPr>
          <p:spPr>
            <a:xfrm>
              <a:off x="10183783" y="4901669"/>
              <a:ext cx="360000" cy="507600"/>
            </a:xfrm>
            <a:prstGeom prst="rect">
              <a:avLst/>
            </a:prstGeom>
            <a:solidFill>
              <a:srgbClr val="DBAC7D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Tx1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42271F86-AD7D-4325-9188-451C4147A48B}"/>
              </a:ext>
            </a:extLst>
          </p:cNvPr>
          <p:cNvSpPr/>
          <p:nvPr/>
        </p:nvSpPr>
        <p:spPr>
          <a:xfrm>
            <a:off x="8318779" y="2687871"/>
            <a:ext cx="360000" cy="507600"/>
          </a:xfrm>
          <a:prstGeom prst="rect">
            <a:avLst/>
          </a:prstGeom>
          <a:solidFill>
            <a:srgbClr val="0071FF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Tx2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5350F50A-005A-431B-AA52-30830D7A36E0}"/>
              </a:ext>
            </a:extLst>
          </p:cNvPr>
          <p:cNvSpPr/>
          <p:nvPr/>
        </p:nvSpPr>
        <p:spPr>
          <a:xfrm>
            <a:off x="8178881" y="2602309"/>
            <a:ext cx="360000" cy="507600"/>
          </a:xfrm>
          <a:prstGeom prst="rect">
            <a:avLst/>
          </a:prstGeom>
          <a:solidFill>
            <a:srgbClr val="DBAC7D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Tx1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578B5BEC-E50A-4995-9A9A-EC8573DD370D}"/>
              </a:ext>
            </a:extLst>
          </p:cNvPr>
          <p:cNvGrpSpPr/>
          <p:nvPr/>
        </p:nvGrpSpPr>
        <p:grpSpPr>
          <a:xfrm>
            <a:off x="5573292" y="4306873"/>
            <a:ext cx="499898" cy="593162"/>
            <a:chOff x="10183783" y="4901669"/>
            <a:chExt cx="499898" cy="593162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A64C552D-6C2A-4DC3-9E52-0F637F980970}"/>
                </a:ext>
              </a:extLst>
            </p:cNvPr>
            <p:cNvSpPr/>
            <p:nvPr/>
          </p:nvSpPr>
          <p:spPr>
            <a:xfrm>
              <a:off x="10323681" y="4987231"/>
              <a:ext cx="360000" cy="507600"/>
            </a:xfrm>
            <a:prstGeom prst="rect">
              <a:avLst/>
            </a:prstGeom>
            <a:solidFill>
              <a:srgbClr val="0071F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Tx2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F648ADC-F7BF-40CD-AA4F-30FBF86C0F00}"/>
                </a:ext>
              </a:extLst>
            </p:cNvPr>
            <p:cNvSpPr/>
            <p:nvPr/>
          </p:nvSpPr>
          <p:spPr>
            <a:xfrm>
              <a:off x="10183783" y="4901669"/>
              <a:ext cx="360000" cy="507600"/>
            </a:xfrm>
            <a:prstGeom prst="rect">
              <a:avLst/>
            </a:prstGeom>
            <a:solidFill>
              <a:srgbClr val="DBAC7D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Tx1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9A22FD6-DD2C-45A7-AF03-824EA6A11E2F}"/>
              </a:ext>
            </a:extLst>
          </p:cNvPr>
          <p:cNvGrpSpPr/>
          <p:nvPr/>
        </p:nvGrpSpPr>
        <p:grpSpPr>
          <a:xfrm>
            <a:off x="6318280" y="1761114"/>
            <a:ext cx="499898" cy="593162"/>
            <a:chOff x="10183783" y="4901669"/>
            <a:chExt cx="499898" cy="593162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9355C2BA-9C08-46E3-9066-B642FABBF806}"/>
                </a:ext>
              </a:extLst>
            </p:cNvPr>
            <p:cNvSpPr/>
            <p:nvPr/>
          </p:nvSpPr>
          <p:spPr>
            <a:xfrm>
              <a:off x="10323681" y="4987231"/>
              <a:ext cx="360000" cy="507600"/>
            </a:xfrm>
            <a:prstGeom prst="rect">
              <a:avLst/>
            </a:prstGeom>
            <a:solidFill>
              <a:srgbClr val="0071FF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Tx2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0B97A3FB-C68D-43E9-A140-0E0FAC0262BE}"/>
                </a:ext>
              </a:extLst>
            </p:cNvPr>
            <p:cNvSpPr/>
            <p:nvPr/>
          </p:nvSpPr>
          <p:spPr>
            <a:xfrm>
              <a:off x="10183783" y="4901669"/>
              <a:ext cx="360000" cy="507600"/>
            </a:xfrm>
            <a:prstGeom prst="rect">
              <a:avLst/>
            </a:prstGeom>
            <a:solidFill>
              <a:srgbClr val="DBAC7D"/>
            </a:solidFill>
            <a:ln>
              <a:solidFill>
                <a:srgbClr val="3F3F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1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latin typeface="Arial" panose="020B0604020202020204" pitchFamily="34" charset="0"/>
                </a:rPr>
                <a:t>Tx1</a:t>
              </a:r>
              <a:endParaRPr lang="ko-KR" altLang="en-US" sz="1400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58BE7D69-489B-44CC-A9E2-03F0DB976DD6}"/>
              </a:ext>
            </a:extLst>
          </p:cNvPr>
          <p:cNvSpPr/>
          <p:nvPr/>
        </p:nvSpPr>
        <p:spPr>
          <a:xfrm>
            <a:off x="3524577" y="5998984"/>
            <a:ext cx="360000" cy="507600"/>
          </a:xfrm>
          <a:prstGeom prst="rect">
            <a:avLst/>
          </a:prstGeom>
          <a:solidFill>
            <a:srgbClr val="DBAC7D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Tx1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A6489085-B162-40B8-98B3-5E4F3E870920}"/>
              </a:ext>
            </a:extLst>
          </p:cNvPr>
          <p:cNvSpPr/>
          <p:nvPr/>
        </p:nvSpPr>
        <p:spPr>
          <a:xfrm>
            <a:off x="3388738" y="5894966"/>
            <a:ext cx="360000" cy="507600"/>
          </a:xfrm>
          <a:prstGeom prst="rect">
            <a:avLst/>
          </a:prstGeom>
          <a:solidFill>
            <a:srgbClr val="0071FF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Tx2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231253B3-101B-4F1C-A1D4-C8795EAD5617}"/>
              </a:ext>
            </a:extLst>
          </p:cNvPr>
          <p:cNvSpPr/>
          <p:nvPr/>
        </p:nvSpPr>
        <p:spPr>
          <a:xfrm>
            <a:off x="3772853" y="2778553"/>
            <a:ext cx="360000" cy="507600"/>
          </a:xfrm>
          <a:prstGeom prst="rect">
            <a:avLst/>
          </a:prstGeom>
          <a:solidFill>
            <a:srgbClr val="DBAC7D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Tx1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559A91D-631A-4818-A66F-C633ED767AB9}"/>
              </a:ext>
            </a:extLst>
          </p:cNvPr>
          <p:cNvSpPr/>
          <p:nvPr/>
        </p:nvSpPr>
        <p:spPr>
          <a:xfrm>
            <a:off x="3637014" y="2674535"/>
            <a:ext cx="360000" cy="507600"/>
          </a:xfrm>
          <a:prstGeom prst="rect">
            <a:avLst/>
          </a:prstGeom>
          <a:solidFill>
            <a:srgbClr val="0071FF"/>
          </a:solidFill>
          <a:ln>
            <a:solidFill>
              <a:srgbClr val="3F3F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Arial" panose="020B0604020202020204" pitchFamily="34" charset="0"/>
              </a:rPr>
              <a:t>Tx2</a:t>
            </a:r>
            <a:endParaRPr lang="ko-KR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B7263BD-AF8E-4B72-9934-FD82F107848F}"/>
              </a:ext>
            </a:extLst>
          </p:cNvPr>
          <p:cNvSpPr txBox="1"/>
          <p:nvPr/>
        </p:nvSpPr>
        <p:spPr>
          <a:xfrm>
            <a:off x="4570537" y="513067"/>
            <a:ext cx="7353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트랜잭션 도착 순서는 네트워크 지연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노드 다운 등으로 달라질 수 있음</a:t>
            </a:r>
          </a:p>
        </p:txBody>
      </p:sp>
    </p:spTree>
    <p:extLst>
      <p:ext uri="{BB962C8B-B14F-4D97-AF65-F5344CB8AC3E}">
        <p14:creationId xmlns:p14="http://schemas.microsoft.com/office/powerpoint/2010/main" val="147999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9" grpId="0" animBg="1"/>
      <p:bldP spid="109" grpId="0" animBg="1"/>
      <p:bldP spid="129" grpId="0" animBg="1"/>
      <p:bldP spid="61" grpId="0" animBg="1"/>
      <p:bldP spid="69" grpId="0" animBg="1"/>
      <p:bldP spid="79" grpId="0" animBg="1"/>
      <p:bldP spid="81" grpId="0" animBg="1"/>
      <p:bldP spid="88" grpId="0" animBg="1"/>
      <p:bldP spid="90" grpId="0" animBg="1"/>
      <p:bldP spid="114" grpId="0" animBg="1"/>
      <p:bldP spid="116" grpId="0" animBg="1"/>
      <p:bldP spid="120" grpId="0" animBg="1"/>
      <p:bldP spid="121" grpId="0" animBg="1"/>
      <p:bldP spid="5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E981B8D-69CF-4382-9674-9FC4468E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[ </a:t>
            </a:r>
            <a:r>
              <a:rPr lang="ko-KR" altLang="en-US" dirty="0"/>
              <a:t>블록 전파 </a:t>
            </a:r>
            <a:r>
              <a:rPr lang="en-US" altLang="ko-KR" dirty="0"/>
              <a:t>(Block Broadcast) ]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4A70033-6F07-4499-B03D-C253B5BFBDEF}"/>
              </a:ext>
            </a:extLst>
          </p:cNvPr>
          <p:cNvSpPr>
            <a:spLocks noChangeAspect="1"/>
          </p:cNvSpPr>
          <p:nvPr/>
        </p:nvSpPr>
        <p:spPr>
          <a:xfrm>
            <a:off x="2459763" y="3474932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>
                <a:latin typeface="Arial" panose="020B0604020202020204" pitchFamily="34" charset="0"/>
              </a:rPr>
              <a:t>A</a:t>
            </a:r>
            <a:endParaRPr lang="ko-KR" altLang="en-US" sz="200" dirty="0">
              <a:latin typeface="Arial" panose="020B0604020202020204" pitchFamily="34" charset="0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634A7A5-0C66-4F1C-B442-E3636388600E}"/>
              </a:ext>
            </a:extLst>
          </p:cNvPr>
          <p:cNvSpPr>
            <a:spLocks noChangeAspect="1"/>
          </p:cNvSpPr>
          <p:nvPr/>
        </p:nvSpPr>
        <p:spPr>
          <a:xfrm>
            <a:off x="10760278" y="147098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>
                <a:latin typeface="Arial" panose="020B0604020202020204" pitchFamily="34" charset="0"/>
              </a:rPr>
              <a:t>I</a:t>
            </a:r>
            <a:endParaRPr lang="ko-KR" altLang="en-US" sz="200" dirty="0">
              <a:latin typeface="Arial" panose="020B0604020202020204" pitchFamily="34" charset="0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4F277DB-9785-4EA5-A709-CF5B232AC505}"/>
              </a:ext>
            </a:extLst>
          </p:cNvPr>
          <p:cNvSpPr>
            <a:spLocks noChangeAspect="1"/>
          </p:cNvSpPr>
          <p:nvPr/>
        </p:nvSpPr>
        <p:spPr>
          <a:xfrm>
            <a:off x="9539366" y="424345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>
                <a:latin typeface="Arial" panose="020B0604020202020204" pitchFamily="34" charset="0"/>
              </a:rPr>
              <a:t>H</a:t>
            </a:r>
            <a:endParaRPr lang="ko-KR" altLang="en-US" sz="200" dirty="0">
              <a:latin typeface="Arial" panose="020B0604020202020204" pitchFamily="34" charset="0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6856C23-D42B-403E-9B7E-673AE7643CEB}"/>
              </a:ext>
            </a:extLst>
          </p:cNvPr>
          <p:cNvSpPr>
            <a:spLocks noChangeAspect="1"/>
          </p:cNvSpPr>
          <p:nvPr/>
        </p:nvSpPr>
        <p:spPr>
          <a:xfrm>
            <a:off x="8246851" y="176111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>
                <a:latin typeface="Arial" panose="020B0604020202020204" pitchFamily="34" charset="0"/>
              </a:rPr>
              <a:t>G</a:t>
            </a:r>
            <a:endParaRPr lang="ko-KR" altLang="en-US" sz="200" dirty="0">
              <a:latin typeface="Arial" panose="020B0604020202020204" pitchFamily="34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7CB6966-F440-45E5-9374-581BA785F7AD}"/>
              </a:ext>
            </a:extLst>
          </p:cNvPr>
          <p:cNvSpPr>
            <a:spLocks noChangeAspect="1"/>
          </p:cNvSpPr>
          <p:nvPr/>
        </p:nvSpPr>
        <p:spPr>
          <a:xfrm>
            <a:off x="7468538" y="546712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>
                <a:latin typeface="Arial" panose="020B0604020202020204" pitchFamily="34" charset="0"/>
              </a:rPr>
              <a:t>F</a:t>
            </a:r>
            <a:endParaRPr lang="ko-KR" altLang="en-US" sz="200" dirty="0">
              <a:latin typeface="Arial" panose="020B0604020202020204" pitchFamily="34" charset="0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12327A-BFB2-4808-8FFD-DC6DF5E25454}"/>
              </a:ext>
            </a:extLst>
          </p:cNvPr>
          <p:cNvSpPr>
            <a:spLocks noChangeAspect="1"/>
          </p:cNvSpPr>
          <p:nvPr/>
        </p:nvSpPr>
        <p:spPr>
          <a:xfrm>
            <a:off x="5684217" y="103087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E</a:t>
            </a:r>
            <a:endParaRPr lang="ko-KR" altLang="en-US" sz="2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E2FE97A-CF72-494D-B732-45D797C47193}"/>
              </a:ext>
            </a:extLst>
          </p:cNvPr>
          <p:cNvSpPr>
            <a:spLocks noChangeAspect="1"/>
          </p:cNvSpPr>
          <p:nvPr/>
        </p:nvSpPr>
        <p:spPr>
          <a:xfrm>
            <a:off x="5912392" y="3608999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>
                <a:latin typeface="Arial" panose="020B0604020202020204" pitchFamily="34" charset="0"/>
              </a:rPr>
              <a:t>D</a:t>
            </a:r>
            <a:endParaRPr lang="ko-KR" altLang="en-US" sz="200" dirty="0">
              <a:latin typeface="Arial" panose="020B0604020202020204" pitchFamily="34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E24EDA-DD97-4DB4-A409-C86BBCA27AED}"/>
              </a:ext>
            </a:extLst>
          </p:cNvPr>
          <p:cNvSpPr>
            <a:spLocks noChangeAspect="1"/>
          </p:cNvSpPr>
          <p:nvPr/>
        </p:nvSpPr>
        <p:spPr>
          <a:xfrm>
            <a:off x="4072503" y="556070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>
                <a:latin typeface="Arial" panose="020B0604020202020204" pitchFamily="34" charset="0"/>
              </a:rPr>
              <a:t>C</a:t>
            </a:r>
            <a:endParaRPr lang="ko-KR" altLang="en-US" sz="200" dirty="0">
              <a:latin typeface="Arial" panose="020B0604020202020204" pitchFamily="34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DC5F176-2267-40BE-8AFA-72ED487EB0D6}"/>
              </a:ext>
            </a:extLst>
          </p:cNvPr>
          <p:cNvSpPr>
            <a:spLocks noChangeAspect="1"/>
          </p:cNvSpPr>
          <p:nvPr/>
        </p:nvSpPr>
        <p:spPr>
          <a:xfrm>
            <a:off x="3524249" y="1747466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>
                <a:latin typeface="Arial" panose="020B0604020202020204" pitchFamily="34" charset="0"/>
              </a:rPr>
              <a:t>B</a:t>
            </a:r>
            <a:endParaRPr lang="ko-KR" altLang="en-US" sz="200" dirty="0">
              <a:latin typeface="Arial" panose="020B0604020202020204" pitchFamily="34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9042284-2452-45C2-8635-36B27EA1B610}"/>
              </a:ext>
            </a:extLst>
          </p:cNvPr>
          <p:cNvCxnSpPr>
            <a:cxnSpLocks/>
            <a:stCxn id="4" idx="0"/>
            <a:endCxn id="20" idx="3"/>
          </p:cNvCxnSpPr>
          <p:nvPr/>
        </p:nvCxnSpPr>
        <p:spPr>
          <a:xfrm flipV="1">
            <a:off x="2819763" y="2362024"/>
            <a:ext cx="809928" cy="111290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969694D-781D-4449-851B-B11D5C2906E2}"/>
              </a:ext>
            </a:extLst>
          </p:cNvPr>
          <p:cNvCxnSpPr>
            <a:cxnSpLocks/>
            <a:stCxn id="17" idx="2"/>
            <a:endCxn id="20" idx="7"/>
          </p:cNvCxnSpPr>
          <p:nvPr/>
        </p:nvCxnSpPr>
        <p:spPr>
          <a:xfrm flipH="1">
            <a:off x="4138807" y="1390878"/>
            <a:ext cx="1545410" cy="46203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3E6BACF-D5B6-4ACB-9603-EF209F46CE9E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6044217" y="1750878"/>
            <a:ext cx="228175" cy="185812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3046C8-F1F7-4620-8D10-11D0E8345D0E}"/>
              </a:ext>
            </a:extLst>
          </p:cNvPr>
          <p:cNvCxnSpPr>
            <a:cxnSpLocks/>
            <a:stCxn id="4" idx="5"/>
            <a:endCxn id="19" idx="1"/>
          </p:cNvCxnSpPr>
          <p:nvPr/>
        </p:nvCxnSpPr>
        <p:spPr>
          <a:xfrm>
            <a:off x="3074321" y="4089490"/>
            <a:ext cx="1103624" cy="157665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819E480-E2C1-47F5-A3F6-8705028296A3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 flipV="1">
            <a:off x="4792503" y="5827121"/>
            <a:ext cx="2676035" cy="9358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B78954C-EE7F-4177-8E45-11064F46DCB9}"/>
              </a:ext>
            </a:extLst>
          </p:cNvPr>
          <p:cNvCxnSpPr>
            <a:cxnSpLocks/>
            <a:stCxn id="16" idx="6"/>
            <a:endCxn id="14" idx="3"/>
          </p:cNvCxnSpPr>
          <p:nvPr/>
        </p:nvCxnSpPr>
        <p:spPr>
          <a:xfrm flipV="1">
            <a:off x="8188538" y="4858012"/>
            <a:ext cx="1456270" cy="96910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321EA6B-DC23-46D5-820F-87D43F328BB8}"/>
              </a:ext>
            </a:extLst>
          </p:cNvPr>
          <p:cNvCxnSpPr>
            <a:cxnSpLocks/>
            <a:stCxn id="18" idx="7"/>
            <a:endCxn id="15" idx="3"/>
          </p:cNvCxnSpPr>
          <p:nvPr/>
        </p:nvCxnSpPr>
        <p:spPr>
          <a:xfrm flipV="1">
            <a:off x="6526950" y="2375672"/>
            <a:ext cx="1825343" cy="133876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77623A9-0E70-4897-9478-0D45AB94C467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8966851" y="1830988"/>
            <a:ext cx="1793427" cy="29012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0413763-CCC4-4CF3-9F5B-5D44338B8606}"/>
              </a:ext>
            </a:extLst>
          </p:cNvPr>
          <p:cNvCxnSpPr>
            <a:cxnSpLocks/>
            <a:stCxn id="15" idx="2"/>
            <a:endCxn id="17" idx="6"/>
          </p:cNvCxnSpPr>
          <p:nvPr/>
        </p:nvCxnSpPr>
        <p:spPr>
          <a:xfrm flipH="1" flipV="1">
            <a:off x="6404217" y="1390878"/>
            <a:ext cx="1842634" cy="73023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화살표: 오른쪽 108">
            <a:extLst>
              <a:ext uri="{FF2B5EF4-FFF2-40B4-BE49-F238E27FC236}">
                <a16:creationId xmlns:a16="http://schemas.microsoft.com/office/drawing/2014/main" id="{1B99005A-45C0-4314-A1E0-EF96AD36E08C}"/>
              </a:ext>
            </a:extLst>
          </p:cNvPr>
          <p:cNvSpPr/>
          <p:nvPr/>
        </p:nvSpPr>
        <p:spPr>
          <a:xfrm rot="8760000">
            <a:off x="8387035" y="5358254"/>
            <a:ext cx="1260509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32A363D-3CC2-426C-B794-9C9B8A95C539}"/>
              </a:ext>
            </a:extLst>
          </p:cNvPr>
          <p:cNvCxnSpPr>
            <a:cxnSpLocks/>
            <a:stCxn id="15" idx="5"/>
            <a:endCxn id="14" idx="1"/>
          </p:cNvCxnSpPr>
          <p:nvPr/>
        </p:nvCxnSpPr>
        <p:spPr>
          <a:xfrm>
            <a:off x="8861409" y="2375672"/>
            <a:ext cx="783399" cy="1973224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19F24CC8-A5CA-4DC2-9D4C-C5D7B9C58CD4}"/>
              </a:ext>
            </a:extLst>
          </p:cNvPr>
          <p:cNvSpPr/>
          <p:nvPr/>
        </p:nvSpPr>
        <p:spPr>
          <a:xfrm rot="14880000">
            <a:off x="8686950" y="3411744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56" name="정육면체 55">
            <a:extLst>
              <a:ext uri="{FF2B5EF4-FFF2-40B4-BE49-F238E27FC236}">
                <a16:creationId xmlns:a16="http://schemas.microsoft.com/office/drawing/2014/main" id="{D9A849C4-37E8-48BF-901B-8E9669A6139C}"/>
              </a:ext>
            </a:extLst>
          </p:cNvPr>
          <p:cNvSpPr/>
          <p:nvPr/>
        </p:nvSpPr>
        <p:spPr>
          <a:xfrm>
            <a:off x="6857230" y="6123524"/>
            <a:ext cx="468000" cy="507600"/>
          </a:xfrm>
          <a:prstGeom prst="cube">
            <a:avLst/>
          </a:prstGeom>
          <a:solidFill>
            <a:srgbClr val="0071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5E32C30-2E53-4BFD-8DAA-4D1F78493723}"/>
              </a:ext>
            </a:extLst>
          </p:cNvPr>
          <p:cNvSpPr txBox="1"/>
          <p:nvPr/>
        </p:nvSpPr>
        <p:spPr>
          <a:xfrm>
            <a:off x="10043321" y="5555859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가 블록 생성</a:t>
            </a:r>
          </a:p>
        </p:txBody>
      </p:sp>
      <p:sp>
        <p:nvSpPr>
          <p:cNvPr id="62" name="정육면체 61">
            <a:extLst>
              <a:ext uri="{FF2B5EF4-FFF2-40B4-BE49-F238E27FC236}">
                <a16:creationId xmlns:a16="http://schemas.microsoft.com/office/drawing/2014/main" id="{2E54C1DA-022C-4070-A8E1-B7D2F55F2611}"/>
              </a:ext>
            </a:extLst>
          </p:cNvPr>
          <p:cNvSpPr/>
          <p:nvPr/>
        </p:nvSpPr>
        <p:spPr>
          <a:xfrm>
            <a:off x="10195721" y="5011853"/>
            <a:ext cx="468000" cy="507600"/>
          </a:xfrm>
          <a:prstGeom prst="cube">
            <a:avLst/>
          </a:prstGeom>
          <a:solidFill>
            <a:srgbClr val="0071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3CE0F230-C245-47FE-A583-56EC110AEA46}"/>
              </a:ext>
            </a:extLst>
          </p:cNvPr>
          <p:cNvSpPr/>
          <p:nvPr/>
        </p:nvSpPr>
        <p:spPr>
          <a:xfrm>
            <a:off x="8267409" y="2679938"/>
            <a:ext cx="468000" cy="507600"/>
          </a:xfrm>
          <a:prstGeom prst="cube">
            <a:avLst/>
          </a:prstGeom>
          <a:solidFill>
            <a:srgbClr val="0071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4" name="정육면체 63">
            <a:extLst>
              <a:ext uri="{FF2B5EF4-FFF2-40B4-BE49-F238E27FC236}">
                <a16:creationId xmlns:a16="http://schemas.microsoft.com/office/drawing/2014/main" id="{BA16BCF7-7220-47CD-8FD8-D22D29333B8F}"/>
              </a:ext>
            </a:extLst>
          </p:cNvPr>
          <p:cNvSpPr/>
          <p:nvPr/>
        </p:nvSpPr>
        <p:spPr>
          <a:xfrm>
            <a:off x="10218752" y="2157520"/>
            <a:ext cx="468000" cy="507600"/>
          </a:xfrm>
          <a:prstGeom prst="cube">
            <a:avLst/>
          </a:prstGeom>
          <a:solidFill>
            <a:srgbClr val="0071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5" name="정육면체 64">
            <a:extLst>
              <a:ext uri="{FF2B5EF4-FFF2-40B4-BE49-F238E27FC236}">
                <a16:creationId xmlns:a16="http://schemas.microsoft.com/office/drawing/2014/main" id="{C50B2C50-6064-46AB-8081-AF909B5DE26F}"/>
              </a:ext>
            </a:extLst>
          </p:cNvPr>
          <p:cNvSpPr/>
          <p:nvPr/>
        </p:nvSpPr>
        <p:spPr>
          <a:xfrm>
            <a:off x="6322379" y="1775827"/>
            <a:ext cx="468000" cy="507600"/>
          </a:xfrm>
          <a:prstGeom prst="cube">
            <a:avLst/>
          </a:prstGeom>
          <a:solidFill>
            <a:srgbClr val="0071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6" name="정육면체 65">
            <a:extLst>
              <a:ext uri="{FF2B5EF4-FFF2-40B4-BE49-F238E27FC236}">
                <a16:creationId xmlns:a16="http://schemas.microsoft.com/office/drawing/2014/main" id="{5F413BBA-5968-414D-BF78-E7A96104F810}"/>
              </a:ext>
            </a:extLst>
          </p:cNvPr>
          <p:cNvSpPr/>
          <p:nvPr/>
        </p:nvSpPr>
        <p:spPr>
          <a:xfrm>
            <a:off x="5628000" y="4372714"/>
            <a:ext cx="468000" cy="507600"/>
          </a:xfrm>
          <a:prstGeom prst="cube">
            <a:avLst/>
          </a:prstGeom>
          <a:solidFill>
            <a:srgbClr val="0071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8" name="정육면체 67">
            <a:extLst>
              <a:ext uri="{FF2B5EF4-FFF2-40B4-BE49-F238E27FC236}">
                <a16:creationId xmlns:a16="http://schemas.microsoft.com/office/drawing/2014/main" id="{F8E789E3-693F-4167-8CB3-C3BA6C6F4040}"/>
              </a:ext>
            </a:extLst>
          </p:cNvPr>
          <p:cNvSpPr/>
          <p:nvPr/>
        </p:nvSpPr>
        <p:spPr>
          <a:xfrm>
            <a:off x="3613267" y="2671135"/>
            <a:ext cx="468000" cy="507600"/>
          </a:xfrm>
          <a:prstGeom prst="cube">
            <a:avLst/>
          </a:prstGeom>
          <a:solidFill>
            <a:srgbClr val="0071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0" name="정육면체 69">
            <a:extLst>
              <a:ext uri="{FF2B5EF4-FFF2-40B4-BE49-F238E27FC236}">
                <a16:creationId xmlns:a16="http://schemas.microsoft.com/office/drawing/2014/main" id="{B4FFAF85-D84A-4356-AAAC-391405E76154}"/>
              </a:ext>
            </a:extLst>
          </p:cNvPr>
          <p:cNvSpPr/>
          <p:nvPr/>
        </p:nvSpPr>
        <p:spPr>
          <a:xfrm>
            <a:off x="2065042" y="4243454"/>
            <a:ext cx="468000" cy="507600"/>
          </a:xfrm>
          <a:prstGeom prst="cube">
            <a:avLst/>
          </a:prstGeom>
          <a:solidFill>
            <a:srgbClr val="0071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2" name="정육면체 71">
            <a:extLst>
              <a:ext uri="{FF2B5EF4-FFF2-40B4-BE49-F238E27FC236}">
                <a16:creationId xmlns:a16="http://schemas.microsoft.com/office/drawing/2014/main" id="{D17CDB9D-8E07-499C-A047-3293320A520C}"/>
              </a:ext>
            </a:extLst>
          </p:cNvPr>
          <p:cNvSpPr/>
          <p:nvPr/>
        </p:nvSpPr>
        <p:spPr>
          <a:xfrm>
            <a:off x="3375487" y="6026901"/>
            <a:ext cx="468000" cy="507600"/>
          </a:xfrm>
          <a:prstGeom prst="cube">
            <a:avLst/>
          </a:prstGeom>
          <a:solidFill>
            <a:srgbClr val="0071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Arial" panose="020B0604020202020204" pitchFamily="34" charset="0"/>
              </a:rPr>
              <a:t>B</a:t>
            </a:r>
            <a:endParaRPr lang="ko-KR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153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29" grpId="0" animBg="1"/>
      <p:bldP spid="56" grpId="0" animBg="1"/>
      <p:bldP spid="63" grpId="0" animBg="1"/>
      <p:bldP spid="64" grpId="0" animBg="1"/>
      <p:bldP spid="65" grpId="0" animBg="1"/>
      <p:bldP spid="66" grpId="0" animBg="1"/>
      <p:bldP spid="68" grpId="0" animBg="1"/>
      <p:bldP spid="70" grpId="0" animBg="1"/>
      <p:bldP spid="7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FFA5AFD-66F5-4911-A2A8-20BCE4AFE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[ </a:t>
            </a:r>
            <a:r>
              <a:rPr lang="ko-KR" altLang="en-US" dirty="0"/>
              <a:t>블록 검증 </a:t>
            </a:r>
            <a:r>
              <a:rPr lang="en-US" altLang="ko-KR" dirty="0"/>
              <a:t>(Block Validation) , </a:t>
            </a:r>
            <a:r>
              <a:rPr lang="en-US" altLang="ko-KR" dirty="0" err="1"/>
              <a:t>BitCoin</a:t>
            </a:r>
            <a:r>
              <a:rPr lang="en-US" altLang="ko-KR" dirty="0"/>
              <a:t>]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88CFB24-E0FF-4662-8DE7-871B9DBBB597}"/>
              </a:ext>
            </a:extLst>
          </p:cNvPr>
          <p:cNvGrpSpPr/>
          <p:nvPr/>
        </p:nvGrpSpPr>
        <p:grpSpPr>
          <a:xfrm>
            <a:off x="1271450" y="2507187"/>
            <a:ext cx="10137497" cy="1683150"/>
            <a:chOff x="3179763" y="2120265"/>
            <a:chExt cx="3085361" cy="512269"/>
          </a:xfrm>
        </p:grpSpPr>
        <p:sp>
          <p:nvSpPr>
            <p:cNvPr id="4" name="정육면체 3">
              <a:extLst>
                <a:ext uri="{FF2B5EF4-FFF2-40B4-BE49-F238E27FC236}">
                  <a16:creationId xmlns:a16="http://schemas.microsoft.com/office/drawing/2014/main" id="{029BDD8A-839C-41A8-BFBA-168C40A61AE9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0071FF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정육면체 4">
              <a:extLst>
                <a:ext uri="{FF2B5EF4-FFF2-40B4-BE49-F238E27FC236}">
                  <a16:creationId xmlns:a16="http://schemas.microsoft.com/office/drawing/2014/main" id="{DFBC853A-16A7-40C5-B06C-D0198DF6D573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정육면체 5">
              <a:extLst>
                <a:ext uri="{FF2B5EF4-FFF2-40B4-BE49-F238E27FC236}">
                  <a16:creationId xmlns:a16="http://schemas.microsoft.com/office/drawing/2014/main" id="{DCE62376-4DFC-4533-AFA8-2458972BCCC8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정육면체 6">
              <a:extLst>
                <a:ext uri="{FF2B5EF4-FFF2-40B4-BE49-F238E27FC236}">
                  <a16:creationId xmlns:a16="http://schemas.microsoft.com/office/drawing/2014/main" id="{B2EBB1BA-4153-4495-9AC4-BDFBB4E11312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CB0FD4E-BE70-47FA-B05C-1BB502ECB5FF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905F3A6F-333F-451F-B156-5FAF7283C896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998B3AC-434E-47BC-9DF9-195FF36C200F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1986CB-E395-471F-BB72-3CE4DD20F6DB}"/>
                </a:ext>
              </a:extLst>
            </p:cNvPr>
            <p:cNvSpPr txBox="1"/>
            <p:nvPr/>
          </p:nvSpPr>
          <p:spPr>
            <a:xfrm>
              <a:off x="4523032" y="2227813"/>
              <a:ext cx="425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DEAF06E-7EC4-4E86-9EA8-25538DEA42F9}"/>
              </a:ext>
            </a:extLst>
          </p:cNvPr>
          <p:cNvSpPr txBox="1"/>
          <p:nvPr/>
        </p:nvSpPr>
        <p:spPr>
          <a:xfrm>
            <a:off x="3149526" y="880061"/>
            <a:ext cx="58929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모든</a:t>
            </a:r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노드는 블록을 검증</a:t>
            </a:r>
            <a:endParaRPr lang="en-US" altLang="ko-KR" sz="3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검증을 통과하면 블록체인에 추가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9572AE-D429-4E7A-99D7-DFEEA97097F2}"/>
              </a:ext>
            </a:extLst>
          </p:cNvPr>
          <p:cNvSpPr txBox="1"/>
          <p:nvPr/>
        </p:nvSpPr>
        <p:spPr>
          <a:xfrm>
            <a:off x="550695" y="4598059"/>
            <a:ext cx="274273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블록 자체 검증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1.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블록 구조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2.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(Hash &lt; Difficulty Target)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3. Merkle Root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4. Size &lt;= 4000000 bytes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5.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첫번째 트랜잭션만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Coinbase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여부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6.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모든 트랜잭션 검증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7.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Sigop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Count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&lt;=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80000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FBB633-B102-489C-BB3F-D850A41CEAEE}"/>
              </a:ext>
            </a:extLst>
          </p:cNvPr>
          <p:cNvSpPr txBox="1"/>
          <p:nvPr/>
        </p:nvSpPr>
        <p:spPr>
          <a:xfrm>
            <a:off x="3845587" y="4598059"/>
            <a:ext cx="449350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블록체인 연관 검증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1. bits(difficulty)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유효성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이전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epoch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와 비교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2.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blockTime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&gt;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이전 블록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blockTime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(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mediumTime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체크 필요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*)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3.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blockTime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&lt;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adjustedBlockTime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+ 2 hours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4. version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유효성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- 1: height &lt; 227931(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3"/>
              </a:rPr>
              <a:t>BIP-34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Height in Coinbase)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- 2: height &lt; 363725(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4"/>
              </a:rPr>
              <a:t>BIP-66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String DER signatures)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- 3: height &lt; 388381(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5"/>
              </a:rPr>
              <a:t>BIP-65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OP_CHECKLOCKTIMEVERIFY)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AA77F1-31CF-424C-A95C-7E16E8170016}"/>
              </a:ext>
            </a:extLst>
          </p:cNvPr>
          <p:cNvSpPr txBox="1"/>
          <p:nvPr/>
        </p:nvSpPr>
        <p:spPr>
          <a:xfrm>
            <a:off x="8573862" y="4598059"/>
            <a:ext cx="34803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트랜잭션 검증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1. inputs not empty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2. outputs not empty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3. Size &lt;= 4000000 bytes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4. 0 &lt;= outputs total value &lt;= 21000000 BTC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5. input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중복 사용 체크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6. IF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coinbase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: 2 &lt;=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scriptsigSize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&lt;= 100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7. IF !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conbase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: in's out not empty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D98FF2-73B0-485E-8E10-27C110AD1E2C}"/>
              </a:ext>
            </a:extLst>
          </p:cNvPr>
          <p:cNvSpPr txBox="1"/>
          <p:nvPr/>
        </p:nvSpPr>
        <p:spPr>
          <a:xfrm>
            <a:off x="227013" y="6397890"/>
            <a:ext cx="8996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Size :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트랜잭션 전체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Size &lt;= 1000000 bytes,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블록 전체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Size &lt;= 4000000 bytes 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수정 필요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51B1411-5B8E-4D55-B1B5-9E1C80BC3FB8}"/>
              </a:ext>
            </a:extLst>
          </p:cNvPr>
          <p:cNvCxnSpPr>
            <a:cxnSpLocks/>
          </p:cNvCxnSpPr>
          <p:nvPr/>
        </p:nvCxnSpPr>
        <p:spPr>
          <a:xfrm flipV="1">
            <a:off x="9198616" y="3419465"/>
            <a:ext cx="672635" cy="871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정육면체 27">
            <a:extLst>
              <a:ext uri="{FF2B5EF4-FFF2-40B4-BE49-F238E27FC236}">
                <a16:creationId xmlns:a16="http://schemas.microsoft.com/office/drawing/2014/main" id="{35B3579F-2C1D-4BFF-BD0D-8D876074E813}"/>
              </a:ext>
            </a:extLst>
          </p:cNvPr>
          <p:cNvSpPr/>
          <p:nvPr/>
        </p:nvSpPr>
        <p:spPr>
          <a:xfrm>
            <a:off x="9875950" y="2507186"/>
            <a:ext cx="1537696" cy="1667809"/>
          </a:xfrm>
          <a:prstGeom prst="cube">
            <a:avLst/>
          </a:prstGeom>
          <a:solidFill>
            <a:srgbClr val="00D35A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18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  <p:bldP spid="24" grpId="0"/>
      <p:bldP spid="25" grpId="0"/>
      <p:bldP spid="2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E981B8D-69CF-4382-9674-9FC4468E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[ </a:t>
            </a:r>
            <a:r>
              <a:rPr lang="ko-KR" altLang="en-US" dirty="0"/>
              <a:t>블록체인에 검증된 블록 추가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4A70033-6F07-4499-B03D-C253B5BFBDEF}"/>
              </a:ext>
            </a:extLst>
          </p:cNvPr>
          <p:cNvSpPr>
            <a:spLocks noChangeAspect="1"/>
          </p:cNvSpPr>
          <p:nvPr/>
        </p:nvSpPr>
        <p:spPr>
          <a:xfrm>
            <a:off x="2459763" y="3474932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A</a:t>
            </a:r>
            <a:endParaRPr lang="ko-KR" altLang="en-US" sz="2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634A7A5-0C66-4F1C-B442-E3636388600E}"/>
              </a:ext>
            </a:extLst>
          </p:cNvPr>
          <p:cNvSpPr>
            <a:spLocks noChangeAspect="1"/>
          </p:cNvSpPr>
          <p:nvPr/>
        </p:nvSpPr>
        <p:spPr>
          <a:xfrm>
            <a:off x="10760278" y="147098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I</a:t>
            </a:r>
            <a:endParaRPr lang="ko-KR" altLang="en-US" sz="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4F277DB-9785-4EA5-A709-CF5B232AC505}"/>
              </a:ext>
            </a:extLst>
          </p:cNvPr>
          <p:cNvSpPr>
            <a:spLocks noChangeAspect="1"/>
          </p:cNvSpPr>
          <p:nvPr/>
        </p:nvSpPr>
        <p:spPr>
          <a:xfrm>
            <a:off x="9539366" y="424345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H</a:t>
            </a:r>
            <a:endParaRPr lang="ko-KR" altLang="en-US" sz="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6856C23-D42B-403E-9B7E-673AE7643CEB}"/>
              </a:ext>
            </a:extLst>
          </p:cNvPr>
          <p:cNvSpPr>
            <a:spLocks noChangeAspect="1"/>
          </p:cNvSpPr>
          <p:nvPr/>
        </p:nvSpPr>
        <p:spPr>
          <a:xfrm>
            <a:off x="8246851" y="176111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G</a:t>
            </a:r>
            <a:endParaRPr lang="ko-KR" altLang="en-US" sz="2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7CB6966-F440-45E5-9374-581BA785F7AD}"/>
              </a:ext>
            </a:extLst>
          </p:cNvPr>
          <p:cNvSpPr>
            <a:spLocks noChangeAspect="1"/>
          </p:cNvSpPr>
          <p:nvPr/>
        </p:nvSpPr>
        <p:spPr>
          <a:xfrm>
            <a:off x="7468538" y="546712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F</a:t>
            </a:r>
            <a:endParaRPr lang="ko-KR" altLang="en-US" sz="2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12327A-BFB2-4808-8FFD-DC6DF5E25454}"/>
              </a:ext>
            </a:extLst>
          </p:cNvPr>
          <p:cNvSpPr>
            <a:spLocks noChangeAspect="1"/>
          </p:cNvSpPr>
          <p:nvPr/>
        </p:nvSpPr>
        <p:spPr>
          <a:xfrm>
            <a:off x="5684217" y="103087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E</a:t>
            </a:r>
            <a:endParaRPr lang="ko-KR" altLang="en-US" sz="2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E2FE97A-CF72-494D-B732-45D797C47193}"/>
              </a:ext>
            </a:extLst>
          </p:cNvPr>
          <p:cNvSpPr>
            <a:spLocks noChangeAspect="1"/>
          </p:cNvSpPr>
          <p:nvPr/>
        </p:nvSpPr>
        <p:spPr>
          <a:xfrm>
            <a:off x="5912392" y="3608999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D</a:t>
            </a:r>
            <a:endParaRPr lang="ko-KR" altLang="en-US" sz="2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E24EDA-DD97-4DB4-A409-C86BBCA27AED}"/>
              </a:ext>
            </a:extLst>
          </p:cNvPr>
          <p:cNvSpPr>
            <a:spLocks noChangeAspect="1"/>
          </p:cNvSpPr>
          <p:nvPr/>
        </p:nvSpPr>
        <p:spPr>
          <a:xfrm>
            <a:off x="4072503" y="556070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C</a:t>
            </a:r>
            <a:endParaRPr lang="ko-KR" altLang="en-US" sz="2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DC5F176-2267-40BE-8AFA-72ED487EB0D6}"/>
              </a:ext>
            </a:extLst>
          </p:cNvPr>
          <p:cNvSpPr>
            <a:spLocks noChangeAspect="1"/>
          </p:cNvSpPr>
          <p:nvPr/>
        </p:nvSpPr>
        <p:spPr>
          <a:xfrm>
            <a:off x="3524249" y="1747466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B</a:t>
            </a:r>
            <a:endParaRPr lang="ko-KR" altLang="en-US" sz="20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9042284-2452-45C2-8635-36B27EA1B610}"/>
              </a:ext>
            </a:extLst>
          </p:cNvPr>
          <p:cNvCxnSpPr>
            <a:cxnSpLocks/>
            <a:stCxn id="4" idx="0"/>
            <a:endCxn id="20" idx="3"/>
          </p:cNvCxnSpPr>
          <p:nvPr/>
        </p:nvCxnSpPr>
        <p:spPr>
          <a:xfrm flipV="1">
            <a:off x="2819763" y="2362024"/>
            <a:ext cx="809928" cy="111290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969694D-781D-4449-851B-B11D5C2906E2}"/>
              </a:ext>
            </a:extLst>
          </p:cNvPr>
          <p:cNvCxnSpPr>
            <a:cxnSpLocks/>
            <a:stCxn id="17" idx="2"/>
            <a:endCxn id="20" idx="7"/>
          </p:cNvCxnSpPr>
          <p:nvPr/>
        </p:nvCxnSpPr>
        <p:spPr>
          <a:xfrm flipH="1">
            <a:off x="4138807" y="1390878"/>
            <a:ext cx="1545410" cy="46203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3E6BACF-D5B6-4ACB-9603-EF209F46CE9E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6044217" y="1750878"/>
            <a:ext cx="228175" cy="185812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3046C8-F1F7-4620-8D10-11D0E8345D0E}"/>
              </a:ext>
            </a:extLst>
          </p:cNvPr>
          <p:cNvCxnSpPr>
            <a:cxnSpLocks/>
            <a:stCxn id="4" idx="5"/>
            <a:endCxn id="19" idx="1"/>
          </p:cNvCxnSpPr>
          <p:nvPr/>
        </p:nvCxnSpPr>
        <p:spPr>
          <a:xfrm>
            <a:off x="3074321" y="4089490"/>
            <a:ext cx="1103624" cy="157665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819E480-E2C1-47F5-A3F6-8705028296A3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 flipV="1">
            <a:off x="4792503" y="5827121"/>
            <a:ext cx="2676035" cy="9358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B78954C-EE7F-4177-8E45-11064F46DCB9}"/>
              </a:ext>
            </a:extLst>
          </p:cNvPr>
          <p:cNvCxnSpPr>
            <a:cxnSpLocks/>
            <a:stCxn id="16" idx="6"/>
            <a:endCxn id="14" idx="3"/>
          </p:cNvCxnSpPr>
          <p:nvPr/>
        </p:nvCxnSpPr>
        <p:spPr>
          <a:xfrm flipV="1">
            <a:off x="8188538" y="4858012"/>
            <a:ext cx="1456270" cy="96910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321EA6B-DC23-46D5-820F-87D43F328BB8}"/>
              </a:ext>
            </a:extLst>
          </p:cNvPr>
          <p:cNvCxnSpPr>
            <a:cxnSpLocks/>
            <a:stCxn id="18" idx="7"/>
            <a:endCxn id="15" idx="3"/>
          </p:cNvCxnSpPr>
          <p:nvPr/>
        </p:nvCxnSpPr>
        <p:spPr>
          <a:xfrm flipV="1">
            <a:off x="6526950" y="2375672"/>
            <a:ext cx="1825343" cy="133876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77623A9-0E70-4897-9478-0D45AB94C467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8966851" y="1830988"/>
            <a:ext cx="1793427" cy="29012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0413763-CCC4-4CF3-9F5B-5D44338B8606}"/>
              </a:ext>
            </a:extLst>
          </p:cNvPr>
          <p:cNvCxnSpPr>
            <a:cxnSpLocks/>
            <a:stCxn id="15" idx="2"/>
            <a:endCxn id="17" idx="6"/>
          </p:cNvCxnSpPr>
          <p:nvPr/>
        </p:nvCxnSpPr>
        <p:spPr>
          <a:xfrm flipH="1" flipV="1">
            <a:off x="6404217" y="1390878"/>
            <a:ext cx="1842634" cy="73023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32A363D-3CC2-426C-B794-9C9B8A95C539}"/>
              </a:ext>
            </a:extLst>
          </p:cNvPr>
          <p:cNvCxnSpPr>
            <a:cxnSpLocks/>
            <a:stCxn id="15" idx="5"/>
            <a:endCxn id="14" idx="1"/>
          </p:cNvCxnSpPr>
          <p:nvPr/>
        </p:nvCxnSpPr>
        <p:spPr>
          <a:xfrm>
            <a:off x="8861409" y="2375672"/>
            <a:ext cx="783399" cy="1973224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9360071-8675-47F2-B7F9-1203CCA4C7E7}"/>
              </a:ext>
            </a:extLst>
          </p:cNvPr>
          <p:cNvSpPr txBox="1"/>
          <p:nvPr/>
        </p:nvSpPr>
        <p:spPr>
          <a:xfrm>
            <a:off x="239088" y="670723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검증을 통과한 블록을 기존 블록체인에 추가</a:t>
            </a: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A3898E88-094D-4E35-8FA3-B3DC5DF57898}"/>
              </a:ext>
            </a:extLst>
          </p:cNvPr>
          <p:cNvGrpSpPr/>
          <p:nvPr/>
        </p:nvGrpSpPr>
        <p:grpSpPr>
          <a:xfrm>
            <a:off x="2867032" y="2546422"/>
            <a:ext cx="1890911" cy="313952"/>
            <a:chOff x="3179763" y="2120265"/>
            <a:chExt cx="3085361" cy="512269"/>
          </a:xfrm>
        </p:grpSpPr>
        <p:sp>
          <p:nvSpPr>
            <p:cNvPr id="138" name="정육면체 137">
              <a:extLst>
                <a:ext uri="{FF2B5EF4-FFF2-40B4-BE49-F238E27FC236}">
                  <a16:creationId xmlns:a16="http://schemas.microsoft.com/office/drawing/2014/main" id="{F6AF1C0F-3BD7-4059-B996-FBB0CCD44B53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00D35A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9" name="정육면체 138">
              <a:extLst>
                <a:ext uri="{FF2B5EF4-FFF2-40B4-BE49-F238E27FC236}">
                  <a16:creationId xmlns:a16="http://schemas.microsoft.com/office/drawing/2014/main" id="{8BD6951C-35E5-4BB8-AED8-607C5C559075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0" name="정육면체 139">
              <a:extLst>
                <a:ext uri="{FF2B5EF4-FFF2-40B4-BE49-F238E27FC236}">
                  <a16:creationId xmlns:a16="http://schemas.microsoft.com/office/drawing/2014/main" id="{EA4C735C-EDDC-4660-AD9A-A2C2BE629519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1" name="정육면체 140">
              <a:extLst>
                <a:ext uri="{FF2B5EF4-FFF2-40B4-BE49-F238E27FC236}">
                  <a16:creationId xmlns:a16="http://schemas.microsoft.com/office/drawing/2014/main" id="{6FC8BF06-27D4-447E-8E45-090BC61CB5AB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E305AB65-D591-4D96-9244-25C8BD3761F5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B9613B72-83E1-4184-8B98-B8B96E306E53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767E02CE-F17A-4E2F-A9A2-70FD1AAB9DF9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FB9245D2-D7D3-47D2-B804-C0B514B679E3}"/>
                </a:ext>
              </a:extLst>
            </p:cNvPr>
            <p:cNvSpPr txBox="1"/>
            <p:nvPr/>
          </p:nvSpPr>
          <p:spPr>
            <a:xfrm>
              <a:off x="4530454" y="2205545"/>
              <a:ext cx="425116" cy="401754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3EA9A669-DD09-4C11-892C-D96004F4F51F}"/>
              </a:ext>
            </a:extLst>
          </p:cNvPr>
          <p:cNvGrpSpPr/>
          <p:nvPr/>
        </p:nvGrpSpPr>
        <p:grpSpPr>
          <a:xfrm>
            <a:off x="1881172" y="4226296"/>
            <a:ext cx="1890911" cy="313952"/>
            <a:chOff x="3179763" y="2120265"/>
            <a:chExt cx="3085361" cy="512269"/>
          </a:xfrm>
        </p:grpSpPr>
        <p:sp>
          <p:nvSpPr>
            <p:cNvPr id="147" name="정육면체 146">
              <a:extLst>
                <a:ext uri="{FF2B5EF4-FFF2-40B4-BE49-F238E27FC236}">
                  <a16:creationId xmlns:a16="http://schemas.microsoft.com/office/drawing/2014/main" id="{AE35E0F4-DCD2-4D35-936E-74BF34381EEC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00D35A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8" name="정육면체 147">
              <a:extLst>
                <a:ext uri="{FF2B5EF4-FFF2-40B4-BE49-F238E27FC236}">
                  <a16:creationId xmlns:a16="http://schemas.microsoft.com/office/drawing/2014/main" id="{AEF13753-30F4-4547-9701-1B3DD0A8F417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9" name="정육면체 148">
              <a:extLst>
                <a:ext uri="{FF2B5EF4-FFF2-40B4-BE49-F238E27FC236}">
                  <a16:creationId xmlns:a16="http://schemas.microsoft.com/office/drawing/2014/main" id="{753831A8-D9D0-4E96-947E-9C2A476EC5FB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0" name="정육면체 149">
              <a:extLst>
                <a:ext uri="{FF2B5EF4-FFF2-40B4-BE49-F238E27FC236}">
                  <a16:creationId xmlns:a16="http://schemas.microsoft.com/office/drawing/2014/main" id="{12452373-C9CA-43BF-904B-662D9F59D3A5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1" name="직선 연결선 150">
              <a:extLst>
                <a:ext uri="{FF2B5EF4-FFF2-40B4-BE49-F238E27FC236}">
                  <a16:creationId xmlns:a16="http://schemas.microsoft.com/office/drawing/2014/main" id="{C11D2EF2-6C86-4DE9-B93F-D83CC766E965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4A2B2577-6904-4025-8363-94EC5CDFB907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A2108007-DCEE-4B44-BF29-056EFC0B5DD7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D0D4491-11AB-4A6B-AE42-9D6E8CE3E1C1}"/>
                </a:ext>
              </a:extLst>
            </p:cNvPr>
            <p:cNvSpPr txBox="1"/>
            <p:nvPr/>
          </p:nvSpPr>
          <p:spPr>
            <a:xfrm>
              <a:off x="4530454" y="2205545"/>
              <a:ext cx="425116" cy="401754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199C3AB2-400E-4929-AD0C-342B03643BF4}"/>
              </a:ext>
            </a:extLst>
          </p:cNvPr>
          <p:cNvGrpSpPr/>
          <p:nvPr/>
        </p:nvGrpSpPr>
        <p:grpSpPr>
          <a:xfrm>
            <a:off x="3518621" y="6292263"/>
            <a:ext cx="1890911" cy="313952"/>
            <a:chOff x="3179763" y="2120265"/>
            <a:chExt cx="3085361" cy="512269"/>
          </a:xfrm>
        </p:grpSpPr>
        <p:sp>
          <p:nvSpPr>
            <p:cNvPr id="156" name="정육면체 155">
              <a:extLst>
                <a:ext uri="{FF2B5EF4-FFF2-40B4-BE49-F238E27FC236}">
                  <a16:creationId xmlns:a16="http://schemas.microsoft.com/office/drawing/2014/main" id="{1568E49F-6275-4F4E-BDAC-3B91735F4592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00D35A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7" name="정육면체 156">
              <a:extLst>
                <a:ext uri="{FF2B5EF4-FFF2-40B4-BE49-F238E27FC236}">
                  <a16:creationId xmlns:a16="http://schemas.microsoft.com/office/drawing/2014/main" id="{35459F76-B62E-4CAD-AB10-286DBBDCF575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8" name="정육면체 157">
              <a:extLst>
                <a:ext uri="{FF2B5EF4-FFF2-40B4-BE49-F238E27FC236}">
                  <a16:creationId xmlns:a16="http://schemas.microsoft.com/office/drawing/2014/main" id="{94D54DD0-8DAC-46C4-A13B-1DE75DE8F7DB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9" name="정육면체 158">
              <a:extLst>
                <a:ext uri="{FF2B5EF4-FFF2-40B4-BE49-F238E27FC236}">
                  <a16:creationId xmlns:a16="http://schemas.microsoft.com/office/drawing/2014/main" id="{C76073E3-25F0-4E91-B5CB-D28DDA12E020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0" name="직선 연결선 159">
              <a:extLst>
                <a:ext uri="{FF2B5EF4-FFF2-40B4-BE49-F238E27FC236}">
                  <a16:creationId xmlns:a16="http://schemas.microsoft.com/office/drawing/2014/main" id="{BF3ACDF8-9303-408B-BC2F-C0D1DE99D40C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연결선 160">
              <a:extLst>
                <a:ext uri="{FF2B5EF4-FFF2-40B4-BE49-F238E27FC236}">
                  <a16:creationId xmlns:a16="http://schemas.microsoft.com/office/drawing/2014/main" id="{59F8EF28-9F88-4118-A3BC-298FAE606F50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66AD9819-AEE9-411A-96AC-5E9003D3918B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5DC07B5-9DDF-48B5-A977-AD4E779A2F29}"/>
                </a:ext>
              </a:extLst>
            </p:cNvPr>
            <p:cNvSpPr txBox="1"/>
            <p:nvPr/>
          </p:nvSpPr>
          <p:spPr>
            <a:xfrm>
              <a:off x="4530454" y="2205545"/>
              <a:ext cx="425116" cy="401754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4C660C0E-3CB5-498A-BE2B-8EAEA06AF7C5}"/>
              </a:ext>
            </a:extLst>
          </p:cNvPr>
          <p:cNvGrpSpPr/>
          <p:nvPr/>
        </p:nvGrpSpPr>
        <p:grpSpPr>
          <a:xfrm>
            <a:off x="5136675" y="1878243"/>
            <a:ext cx="1890911" cy="313952"/>
            <a:chOff x="3179763" y="2120265"/>
            <a:chExt cx="3085361" cy="512269"/>
          </a:xfrm>
        </p:grpSpPr>
        <p:sp>
          <p:nvSpPr>
            <p:cNvPr id="165" name="정육면체 164">
              <a:extLst>
                <a:ext uri="{FF2B5EF4-FFF2-40B4-BE49-F238E27FC236}">
                  <a16:creationId xmlns:a16="http://schemas.microsoft.com/office/drawing/2014/main" id="{65C59F97-F12D-43DA-B568-B4BE19B99C57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00D35A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6" name="정육면체 165">
              <a:extLst>
                <a:ext uri="{FF2B5EF4-FFF2-40B4-BE49-F238E27FC236}">
                  <a16:creationId xmlns:a16="http://schemas.microsoft.com/office/drawing/2014/main" id="{92739138-A6B2-4535-915B-A18D1CC06461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7" name="정육면체 166">
              <a:extLst>
                <a:ext uri="{FF2B5EF4-FFF2-40B4-BE49-F238E27FC236}">
                  <a16:creationId xmlns:a16="http://schemas.microsoft.com/office/drawing/2014/main" id="{DD2F7198-B47A-47A0-A423-CC7B6E3D3540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8" name="정육면체 167">
              <a:extLst>
                <a:ext uri="{FF2B5EF4-FFF2-40B4-BE49-F238E27FC236}">
                  <a16:creationId xmlns:a16="http://schemas.microsoft.com/office/drawing/2014/main" id="{59299C43-FD73-4C50-BA49-639A3EA74896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479D16AF-DDBE-4212-9D16-4994242911D6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A10063E6-E480-4DAB-BE32-F0551FCEA4C0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CD63F68D-91C0-4FFA-A3A0-2BC23DAE00BB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B705F520-702D-4D2A-B69E-E990402DF3CB}"/>
                </a:ext>
              </a:extLst>
            </p:cNvPr>
            <p:cNvSpPr txBox="1"/>
            <p:nvPr/>
          </p:nvSpPr>
          <p:spPr>
            <a:xfrm>
              <a:off x="4530454" y="2205545"/>
              <a:ext cx="425116" cy="401754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1F22331B-227A-466F-886B-FB79EA153678}"/>
              </a:ext>
            </a:extLst>
          </p:cNvPr>
          <p:cNvGrpSpPr/>
          <p:nvPr/>
        </p:nvGrpSpPr>
        <p:grpSpPr>
          <a:xfrm>
            <a:off x="7601379" y="2599080"/>
            <a:ext cx="1890911" cy="313952"/>
            <a:chOff x="3179763" y="2120265"/>
            <a:chExt cx="3085361" cy="512269"/>
          </a:xfrm>
        </p:grpSpPr>
        <p:sp>
          <p:nvSpPr>
            <p:cNvPr id="174" name="정육면체 173">
              <a:extLst>
                <a:ext uri="{FF2B5EF4-FFF2-40B4-BE49-F238E27FC236}">
                  <a16:creationId xmlns:a16="http://schemas.microsoft.com/office/drawing/2014/main" id="{5DEBBE20-9136-4102-A469-5B1B03FDD27B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00D35A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5" name="정육면체 174">
              <a:extLst>
                <a:ext uri="{FF2B5EF4-FFF2-40B4-BE49-F238E27FC236}">
                  <a16:creationId xmlns:a16="http://schemas.microsoft.com/office/drawing/2014/main" id="{888ECF3D-B535-4F50-91AA-F8581FDB0D5C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6" name="정육면체 175">
              <a:extLst>
                <a:ext uri="{FF2B5EF4-FFF2-40B4-BE49-F238E27FC236}">
                  <a16:creationId xmlns:a16="http://schemas.microsoft.com/office/drawing/2014/main" id="{3BD59E72-8D45-4EEF-8C1D-635566DCEA98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7" name="정육면체 176">
              <a:extLst>
                <a:ext uri="{FF2B5EF4-FFF2-40B4-BE49-F238E27FC236}">
                  <a16:creationId xmlns:a16="http://schemas.microsoft.com/office/drawing/2014/main" id="{CAA0701B-A413-4220-9052-32296CAAFC18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78059F63-0322-408A-8E5E-D0DF486C1A9B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100BC6F2-0C84-4C87-8B8C-7CAB4F131A94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직선 연결선 179">
              <a:extLst>
                <a:ext uri="{FF2B5EF4-FFF2-40B4-BE49-F238E27FC236}">
                  <a16:creationId xmlns:a16="http://schemas.microsoft.com/office/drawing/2014/main" id="{89441DD6-9AA3-431A-8768-9A4176E71C1B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7141C8F0-4A74-4B96-B4BB-5824B57B1A0E}"/>
                </a:ext>
              </a:extLst>
            </p:cNvPr>
            <p:cNvSpPr txBox="1"/>
            <p:nvPr/>
          </p:nvSpPr>
          <p:spPr>
            <a:xfrm>
              <a:off x="4530454" y="2205545"/>
              <a:ext cx="425116" cy="401754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51107C6E-539E-4734-8A46-334090A5A663}"/>
              </a:ext>
            </a:extLst>
          </p:cNvPr>
          <p:cNvGrpSpPr/>
          <p:nvPr/>
        </p:nvGrpSpPr>
        <p:grpSpPr>
          <a:xfrm>
            <a:off x="10010400" y="2300594"/>
            <a:ext cx="1890911" cy="313952"/>
            <a:chOff x="3179763" y="2120265"/>
            <a:chExt cx="3085361" cy="512269"/>
          </a:xfrm>
        </p:grpSpPr>
        <p:sp>
          <p:nvSpPr>
            <p:cNvPr id="183" name="정육면체 182">
              <a:extLst>
                <a:ext uri="{FF2B5EF4-FFF2-40B4-BE49-F238E27FC236}">
                  <a16:creationId xmlns:a16="http://schemas.microsoft.com/office/drawing/2014/main" id="{3526A54A-F90B-4055-8C8B-AC7F7FFC73B2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00D35A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4" name="정육면체 183">
              <a:extLst>
                <a:ext uri="{FF2B5EF4-FFF2-40B4-BE49-F238E27FC236}">
                  <a16:creationId xmlns:a16="http://schemas.microsoft.com/office/drawing/2014/main" id="{6DB99A53-AE5F-4C01-AB79-67C32310E76D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5" name="정육면체 184">
              <a:extLst>
                <a:ext uri="{FF2B5EF4-FFF2-40B4-BE49-F238E27FC236}">
                  <a16:creationId xmlns:a16="http://schemas.microsoft.com/office/drawing/2014/main" id="{7224F6C3-A966-44A2-A0D3-CA4E89DF7DA6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6" name="정육면체 185">
              <a:extLst>
                <a:ext uri="{FF2B5EF4-FFF2-40B4-BE49-F238E27FC236}">
                  <a16:creationId xmlns:a16="http://schemas.microsoft.com/office/drawing/2014/main" id="{D0A3E868-DBFB-4753-B641-11BCA31D435B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87" name="직선 연결선 186">
              <a:extLst>
                <a:ext uri="{FF2B5EF4-FFF2-40B4-BE49-F238E27FC236}">
                  <a16:creationId xmlns:a16="http://schemas.microsoft.com/office/drawing/2014/main" id="{B35BF4A1-FE31-4D26-B7F8-DE43377E9DAE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45E5B66E-DA22-4329-93DD-9C2D3CFF8C2B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28A051DD-97BD-4D24-90A4-12DF9D42C365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3B1E297-09CF-4C01-BB3A-622F922299C1}"/>
                </a:ext>
              </a:extLst>
            </p:cNvPr>
            <p:cNvSpPr txBox="1"/>
            <p:nvPr/>
          </p:nvSpPr>
          <p:spPr>
            <a:xfrm>
              <a:off x="4530454" y="2205545"/>
              <a:ext cx="425116" cy="401754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FD813476-CB80-4A72-81CC-3939B0D963C7}"/>
              </a:ext>
            </a:extLst>
          </p:cNvPr>
          <p:cNvGrpSpPr/>
          <p:nvPr/>
        </p:nvGrpSpPr>
        <p:grpSpPr>
          <a:xfrm>
            <a:off x="5353872" y="4446478"/>
            <a:ext cx="1890911" cy="313952"/>
            <a:chOff x="3179763" y="2120265"/>
            <a:chExt cx="3085361" cy="512269"/>
          </a:xfrm>
        </p:grpSpPr>
        <p:sp>
          <p:nvSpPr>
            <p:cNvPr id="192" name="정육면체 191">
              <a:extLst>
                <a:ext uri="{FF2B5EF4-FFF2-40B4-BE49-F238E27FC236}">
                  <a16:creationId xmlns:a16="http://schemas.microsoft.com/office/drawing/2014/main" id="{63E6EE39-912D-4722-B3B1-FDCAA2DFC5C9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00D35A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3" name="정육면체 192">
              <a:extLst>
                <a:ext uri="{FF2B5EF4-FFF2-40B4-BE49-F238E27FC236}">
                  <a16:creationId xmlns:a16="http://schemas.microsoft.com/office/drawing/2014/main" id="{A2456FC8-902D-4CA8-95A3-66119930007F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4" name="정육면체 193">
              <a:extLst>
                <a:ext uri="{FF2B5EF4-FFF2-40B4-BE49-F238E27FC236}">
                  <a16:creationId xmlns:a16="http://schemas.microsoft.com/office/drawing/2014/main" id="{44F9B91B-360B-43AA-AE82-4E2BD58F93B4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5" name="정육면체 194">
              <a:extLst>
                <a:ext uri="{FF2B5EF4-FFF2-40B4-BE49-F238E27FC236}">
                  <a16:creationId xmlns:a16="http://schemas.microsoft.com/office/drawing/2014/main" id="{173D488E-ADDF-490B-8D4B-8C35737DE2C5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8B851E4E-6A7E-4BDB-BE23-C20753F081B2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37966545-E908-46A5-B863-0BC249A63E0D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B5D599B9-CA2C-4A6F-92A6-0CE199D41289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044C12B4-5532-4A2A-ADE2-515725D971C4}"/>
                </a:ext>
              </a:extLst>
            </p:cNvPr>
            <p:cNvSpPr txBox="1"/>
            <p:nvPr/>
          </p:nvSpPr>
          <p:spPr>
            <a:xfrm>
              <a:off x="4530454" y="2205545"/>
              <a:ext cx="425116" cy="401754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AE121BD3-95EF-4432-86E7-0748C5412FB4}"/>
              </a:ext>
            </a:extLst>
          </p:cNvPr>
          <p:cNvGrpSpPr/>
          <p:nvPr/>
        </p:nvGrpSpPr>
        <p:grpSpPr>
          <a:xfrm>
            <a:off x="8930996" y="5063746"/>
            <a:ext cx="1890911" cy="313952"/>
            <a:chOff x="3179763" y="2120265"/>
            <a:chExt cx="3085361" cy="512269"/>
          </a:xfrm>
        </p:grpSpPr>
        <p:sp>
          <p:nvSpPr>
            <p:cNvPr id="201" name="정육면체 200">
              <a:extLst>
                <a:ext uri="{FF2B5EF4-FFF2-40B4-BE49-F238E27FC236}">
                  <a16:creationId xmlns:a16="http://schemas.microsoft.com/office/drawing/2014/main" id="{655CA905-6780-4638-9428-A86CDBD7A1BB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00D35A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2" name="정육면체 201">
              <a:extLst>
                <a:ext uri="{FF2B5EF4-FFF2-40B4-BE49-F238E27FC236}">
                  <a16:creationId xmlns:a16="http://schemas.microsoft.com/office/drawing/2014/main" id="{8E176C42-5624-4D71-AC87-056F279E63C8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정육면체 202">
              <a:extLst>
                <a:ext uri="{FF2B5EF4-FFF2-40B4-BE49-F238E27FC236}">
                  <a16:creationId xmlns:a16="http://schemas.microsoft.com/office/drawing/2014/main" id="{7A96CA79-FDE6-434B-B082-476CAA53AB92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4" name="정육면체 203">
              <a:extLst>
                <a:ext uri="{FF2B5EF4-FFF2-40B4-BE49-F238E27FC236}">
                  <a16:creationId xmlns:a16="http://schemas.microsoft.com/office/drawing/2014/main" id="{9A6537B1-55AD-44EA-AB28-9825486DEC45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D964D51C-A69D-45AB-8DB0-1E0A0429FCBA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32D1D89E-5C66-4A5E-BE6A-0F05656999D6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직선 연결선 206">
              <a:extLst>
                <a:ext uri="{FF2B5EF4-FFF2-40B4-BE49-F238E27FC236}">
                  <a16:creationId xmlns:a16="http://schemas.microsoft.com/office/drawing/2014/main" id="{BDBBC998-AECE-46BD-80C0-E13D43AAE938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37AC8584-8939-4BCE-91EF-FFBADBBB1FB3}"/>
                </a:ext>
              </a:extLst>
            </p:cNvPr>
            <p:cNvSpPr txBox="1"/>
            <p:nvPr/>
          </p:nvSpPr>
          <p:spPr>
            <a:xfrm>
              <a:off x="4530454" y="2205545"/>
              <a:ext cx="425116" cy="401754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E1B2CC03-3FE0-44EE-9208-F28C9088020A}"/>
              </a:ext>
            </a:extLst>
          </p:cNvPr>
          <p:cNvGrpSpPr/>
          <p:nvPr/>
        </p:nvGrpSpPr>
        <p:grpSpPr>
          <a:xfrm>
            <a:off x="6908331" y="6279075"/>
            <a:ext cx="1890911" cy="313952"/>
            <a:chOff x="3179763" y="2120265"/>
            <a:chExt cx="3085361" cy="512269"/>
          </a:xfrm>
        </p:grpSpPr>
        <p:sp>
          <p:nvSpPr>
            <p:cNvPr id="210" name="정육면체 209">
              <a:extLst>
                <a:ext uri="{FF2B5EF4-FFF2-40B4-BE49-F238E27FC236}">
                  <a16:creationId xmlns:a16="http://schemas.microsoft.com/office/drawing/2014/main" id="{3086748B-77D4-4AB5-902F-78C377AAC0C2}"/>
                </a:ext>
              </a:extLst>
            </p:cNvPr>
            <p:cNvSpPr/>
            <p:nvPr/>
          </p:nvSpPr>
          <p:spPr>
            <a:xfrm>
              <a:off x="5797124" y="2120265"/>
              <a:ext cx="468000" cy="507600"/>
            </a:xfrm>
            <a:prstGeom prst="cube">
              <a:avLst/>
            </a:prstGeom>
            <a:solidFill>
              <a:srgbClr val="00D35A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1" name="정육면체 210">
              <a:extLst>
                <a:ext uri="{FF2B5EF4-FFF2-40B4-BE49-F238E27FC236}">
                  <a16:creationId xmlns:a16="http://schemas.microsoft.com/office/drawing/2014/main" id="{58BC463B-FD2A-4458-AE47-F790F326EE9A}"/>
                </a:ext>
              </a:extLst>
            </p:cNvPr>
            <p:cNvSpPr/>
            <p:nvPr/>
          </p:nvSpPr>
          <p:spPr>
            <a:xfrm>
              <a:off x="3179763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정육면체 211">
              <a:extLst>
                <a:ext uri="{FF2B5EF4-FFF2-40B4-BE49-F238E27FC236}">
                  <a16:creationId xmlns:a16="http://schemas.microsoft.com/office/drawing/2014/main" id="{7DBD06C4-7E4B-4EAC-A65D-AC89FCD668C1}"/>
                </a:ext>
              </a:extLst>
            </p:cNvPr>
            <p:cNvSpPr/>
            <p:nvPr/>
          </p:nvSpPr>
          <p:spPr>
            <a:xfrm>
              <a:off x="3842596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정육면체 212">
              <a:extLst>
                <a:ext uri="{FF2B5EF4-FFF2-40B4-BE49-F238E27FC236}">
                  <a16:creationId xmlns:a16="http://schemas.microsoft.com/office/drawing/2014/main" id="{0C668745-3758-4579-8B06-18236390F07C}"/>
                </a:ext>
              </a:extLst>
            </p:cNvPr>
            <p:cNvSpPr/>
            <p:nvPr/>
          </p:nvSpPr>
          <p:spPr>
            <a:xfrm>
              <a:off x="5168262" y="2124934"/>
              <a:ext cx="468000" cy="507600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86349622-2AC8-4C59-BC6B-9F00055B0B13}"/>
                </a:ext>
              </a:extLst>
            </p:cNvPr>
            <p:cNvCxnSpPr>
              <a:cxnSpLocks/>
            </p:cNvCxnSpPr>
            <p:nvPr/>
          </p:nvCxnSpPr>
          <p:spPr>
            <a:xfrm>
              <a:off x="3573710" y="2397918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8E95F184-89CC-4410-980D-4943B934BC03}"/>
                </a:ext>
              </a:extLst>
            </p:cNvPr>
            <p:cNvCxnSpPr>
              <a:cxnSpLocks/>
            </p:cNvCxnSpPr>
            <p:nvPr/>
          </p:nvCxnSpPr>
          <p:spPr>
            <a:xfrm>
              <a:off x="4242948" y="2399243"/>
              <a:ext cx="260935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F1A286EA-0A46-4BC7-AADF-02F015E30744}"/>
                </a:ext>
              </a:extLst>
            </p:cNvPr>
            <p:cNvCxnSpPr>
              <a:cxnSpLocks/>
            </p:cNvCxnSpPr>
            <p:nvPr/>
          </p:nvCxnSpPr>
          <p:spPr>
            <a:xfrm>
              <a:off x="5031451" y="2400569"/>
              <a:ext cx="1440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2F82AE2E-749C-4D98-8C8B-ABF9D4C374E2}"/>
                </a:ext>
              </a:extLst>
            </p:cNvPr>
            <p:cNvSpPr txBox="1"/>
            <p:nvPr/>
          </p:nvSpPr>
          <p:spPr>
            <a:xfrm>
              <a:off x="4530454" y="2205545"/>
              <a:ext cx="425116" cy="401754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67890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FB866E4-656B-4F46-9916-2AD7446E2706}"/>
              </a:ext>
            </a:extLst>
          </p:cNvPr>
          <p:cNvCxnSpPr>
            <a:cxnSpLocks/>
          </p:cNvCxnSpPr>
          <p:nvPr/>
        </p:nvCxnSpPr>
        <p:spPr>
          <a:xfrm>
            <a:off x="560934" y="3503919"/>
            <a:ext cx="11367541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BCD446E2-F2DD-41D1-A427-67B811B1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Bitcoin Average Block Time (2019-04-01 ~ 2020-03-31)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C047799-A854-492E-8C15-5E1D45E907D6}"/>
              </a:ext>
            </a:extLst>
          </p:cNvPr>
          <p:cNvGraphicFramePr>
            <a:graphicFrameLocks/>
          </p:cNvGraphicFramePr>
          <p:nvPr/>
        </p:nvGraphicFramePr>
        <p:xfrm>
          <a:off x="236921" y="657224"/>
          <a:ext cx="11709399" cy="6048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6CB1E22-B5D3-46E9-A973-B68D26A8CAA2}"/>
              </a:ext>
            </a:extLst>
          </p:cNvPr>
          <p:cNvSpPr txBox="1"/>
          <p:nvPr/>
        </p:nvSpPr>
        <p:spPr>
          <a:xfrm>
            <a:off x="5838409" y="272770"/>
            <a:ext cx="6096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https://data.bitcoinity.org/bitcoin/block_time/5y?r=day&amp;t=l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0A5985-6833-46EE-A5DE-86F6826208AA}"/>
              </a:ext>
            </a:extLst>
          </p:cNvPr>
          <p:cNvSpPr txBox="1"/>
          <p:nvPr/>
        </p:nvSpPr>
        <p:spPr>
          <a:xfrm>
            <a:off x="236921" y="668482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비트코인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블록타임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타켓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: 10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분</a:t>
            </a:r>
          </a:p>
        </p:txBody>
      </p:sp>
    </p:spTree>
    <p:extLst>
      <p:ext uri="{BB962C8B-B14F-4D97-AF65-F5344CB8AC3E}">
        <p14:creationId xmlns:p14="http://schemas.microsoft.com/office/powerpoint/2010/main" val="37996794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4F10B6B-69DA-4B33-9ED7-933F869A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53131B-2210-4AD7-9EE3-9ABA92FA0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4116" y="1017884"/>
            <a:ext cx="4842454" cy="2031325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int64_t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GetMedianTimePast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int64_t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pmedian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nMedianTimeSpan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int64_t*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pbegin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pmedian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nMedianTimeSpan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int64_t*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pmedian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nMedianTimeSpan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CBlockIndex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&lt;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nMedianTimeSpan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++,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pprev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*(--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pbegin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GetBlockTime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pbegin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pbegin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pbegin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/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EEA7D97-D5C4-4DAB-9803-E6104A6EA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1011"/>
            <a:ext cx="7474116" cy="8402300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/**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Context-dependent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validity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*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mean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previous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headers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but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UTXO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*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 UTXO-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related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validity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done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ConnectBlock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*  NOTE: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currently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invoked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ConnectBlock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(), so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*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consider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upgrade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issues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are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*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enforced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rule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comment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*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ConnectBlock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*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-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reindex-chainstate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skips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validation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happens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here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!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*/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47F94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ContextualCheckBlockHeader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CBlockHeader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BlockValidationState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BlockManager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blockman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CChainParams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CBlockIndex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pindexPrev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int64_t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nAdjustedTime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EXCLUSIVE_LOCKS_REQUIRED(::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cs_main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AssertLockHeld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cs_main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assert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pindexPrev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!=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nullptr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nHeight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pindexPrev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nHeight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+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proof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work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params.GetConsensus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block.nBits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!=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GetNextWorkRequired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pindexPrev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state.Invalid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BlockValidationResult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::BLOCK_INVALID_HEADER,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bad-diffbits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incorrect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proof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work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against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checkpoints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fCheckpointsEnabled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Don't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accept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prior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last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checkpoint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GetLastCheckpoint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finds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last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checkpoint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MapCheckpoints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our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BlockIndex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CBlockIndex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pcheckpoint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blockman.GetLastCheckpoint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params.Checkpoints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pcheckpoint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nHeight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&lt;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pcheckpoint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nHeight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LogPrintf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"ERROR: %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forked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older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last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checkpoint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height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%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4646F1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\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4646F1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__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__,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nHeight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state.Invalid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BlockValidationResult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::BLOCK_CHECKPOINT,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bad-fork-prior-to-checkpoint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against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prev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block.GetBlockTime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 &lt;=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pindexPrev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0F979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GetMedianTimePast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state.Invalid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BlockValidationResult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::BLOCK_INVALID_HEADER,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time-too-old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early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timestamp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block.GetBlockTime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nAdjustedTime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+ MAX_FUTURE_BLOCK_TIME)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state.Invalid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BlockValidationResult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::BLOCK_TIME_FUTURE,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time-too-new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future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outdated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version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block.nVersion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&lt;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DeploymentActiveAfter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pindexPrev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::DEPLOYMENT_HEIGHTINCB)) ||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block.nVersion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&lt;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3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DeploymentActiveAfter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pindexPrev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::DEPLOYMENT_DERSIG)) ||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block.nVersion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&lt;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4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DeploymentActiveAfter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pindexPrev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Consensus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::DEPLOYMENT_CLTV)))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state.Invalid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BlockValidationResult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::BLOCK_INVALID_HEADER,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strprintf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bad-version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(0x%08x)"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block.nVersion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     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strprintf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rejected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nVersion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=0x%08x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block.nVersion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B51B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9368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E981B8D-69CF-4382-9674-9FC4468E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[ </a:t>
            </a:r>
            <a:r>
              <a:rPr lang="ko-KR" altLang="en-US" dirty="0"/>
              <a:t>분기</a:t>
            </a:r>
            <a:r>
              <a:rPr lang="en-US" altLang="ko-KR" dirty="0"/>
              <a:t>(Pork) ]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4A70033-6F07-4499-B03D-C253B5BFBDEF}"/>
              </a:ext>
            </a:extLst>
          </p:cNvPr>
          <p:cNvSpPr>
            <a:spLocks noChangeAspect="1"/>
          </p:cNvSpPr>
          <p:nvPr/>
        </p:nvSpPr>
        <p:spPr>
          <a:xfrm>
            <a:off x="2459763" y="3474932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A</a:t>
            </a:r>
            <a:endParaRPr lang="ko-KR" altLang="en-US" sz="2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634A7A5-0C66-4F1C-B442-E3636388600E}"/>
              </a:ext>
            </a:extLst>
          </p:cNvPr>
          <p:cNvSpPr>
            <a:spLocks noChangeAspect="1"/>
          </p:cNvSpPr>
          <p:nvPr/>
        </p:nvSpPr>
        <p:spPr>
          <a:xfrm>
            <a:off x="10760278" y="147098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I</a:t>
            </a:r>
            <a:endParaRPr lang="ko-KR" altLang="en-US" sz="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4F277DB-9785-4EA5-A709-CF5B232AC505}"/>
              </a:ext>
            </a:extLst>
          </p:cNvPr>
          <p:cNvSpPr>
            <a:spLocks noChangeAspect="1"/>
          </p:cNvSpPr>
          <p:nvPr/>
        </p:nvSpPr>
        <p:spPr>
          <a:xfrm>
            <a:off x="9539366" y="424345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H</a:t>
            </a:r>
            <a:endParaRPr lang="ko-KR" altLang="en-US" sz="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6856C23-D42B-403E-9B7E-673AE7643CEB}"/>
              </a:ext>
            </a:extLst>
          </p:cNvPr>
          <p:cNvSpPr>
            <a:spLocks noChangeAspect="1"/>
          </p:cNvSpPr>
          <p:nvPr/>
        </p:nvSpPr>
        <p:spPr>
          <a:xfrm>
            <a:off x="8246851" y="176111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G</a:t>
            </a:r>
            <a:endParaRPr lang="ko-KR" altLang="en-US" sz="2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7CB6966-F440-45E5-9374-581BA785F7AD}"/>
              </a:ext>
            </a:extLst>
          </p:cNvPr>
          <p:cNvSpPr>
            <a:spLocks noChangeAspect="1"/>
          </p:cNvSpPr>
          <p:nvPr/>
        </p:nvSpPr>
        <p:spPr>
          <a:xfrm>
            <a:off x="7468538" y="546712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F</a:t>
            </a:r>
            <a:endParaRPr lang="ko-KR" altLang="en-US" sz="2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12327A-BFB2-4808-8FFD-DC6DF5E25454}"/>
              </a:ext>
            </a:extLst>
          </p:cNvPr>
          <p:cNvSpPr>
            <a:spLocks noChangeAspect="1"/>
          </p:cNvSpPr>
          <p:nvPr/>
        </p:nvSpPr>
        <p:spPr>
          <a:xfrm>
            <a:off x="5684217" y="103087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E</a:t>
            </a:r>
            <a:endParaRPr lang="ko-KR" altLang="en-US" sz="2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E2FE97A-CF72-494D-B732-45D797C47193}"/>
              </a:ext>
            </a:extLst>
          </p:cNvPr>
          <p:cNvSpPr>
            <a:spLocks noChangeAspect="1"/>
          </p:cNvSpPr>
          <p:nvPr/>
        </p:nvSpPr>
        <p:spPr>
          <a:xfrm>
            <a:off x="5912392" y="3608999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D</a:t>
            </a:r>
            <a:endParaRPr lang="ko-KR" altLang="en-US" sz="2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E24EDA-DD97-4DB4-A409-C86BBCA27AED}"/>
              </a:ext>
            </a:extLst>
          </p:cNvPr>
          <p:cNvSpPr>
            <a:spLocks noChangeAspect="1"/>
          </p:cNvSpPr>
          <p:nvPr/>
        </p:nvSpPr>
        <p:spPr>
          <a:xfrm>
            <a:off x="4072503" y="556070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C</a:t>
            </a:r>
            <a:endParaRPr lang="ko-KR" altLang="en-US" sz="2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DC5F176-2267-40BE-8AFA-72ED487EB0D6}"/>
              </a:ext>
            </a:extLst>
          </p:cNvPr>
          <p:cNvSpPr>
            <a:spLocks noChangeAspect="1"/>
          </p:cNvSpPr>
          <p:nvPr/>
        </p:nvSpPr>
        <p:spPr>
          <a:xfrm>
            <a:off x="3524249" y="1747466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B</a:t>
            </a:r>
            <a:endParaRPr lang="ko-KR" altLang="en-US" sz="20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9042284-2452-45C2-8635-36B27EA1B610}"/>
              </a:ext>
            </a:extLst>
          </p:cNvPr>
          <p:cNvCxnSpPr>
            <a:cxnSpLocks/>
            <a:stCxn id="4" idx="0"/>
            <a:endCxn id="20" idx="3"/>
          </p:cNvCxnSpPr>
          <p:nvPr/>
        </p:nvCxnSpPr>
        <p:spPr>
          <a:xfrm flipV="1">
            <a:off x="2819763" y="2362024"/>
            <a:ext cx="809928" cy="111290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969694D-781D-4449-851B-B11D5C2906E2}"/>
              </a:ext>
            </a:extLst>
          </p:cNvPr>
          <p:cNvCxnSpPr>
            <a:cxnSpLocks/>
            <a:stCxn id="17" idx="2"/>
            <a:endCxn id="20" idx="7"/>
          </p:cNvCxnSpPr>
          <p:nvPr/>
        </p:nvCxnSpPr>
        <p:spPr>
          <a:xfrm flipH="1">
            <a:off x="4138807" y="1390878"/>
            <a:ext cx="1545410" cy="46203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3E6BACF-D5B6-4ACB-9603-EF209F46CE9E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6044217" y="1750878"/>
            <a:ext cx="228175" cy="185812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3046C8-F1F7-4620-8D10-11D0E8345D0E}"/>
              </a:ext>
            </a:extLst>
          </p:cNvPr>
          <p:cNvCxnSpPr>
            <a:cxnSpLocks/>
            <a:stCxn id="4" idx="5"/>
            <a:endCxn id="19" idx="1"/>
          </p:cNvCxnSpPr>
          <p:nvPr/>
        </p:nvCxnSpPr>
        <p:spPr>
          <a:xfrm>
            <a:off x="3074321" y="4089490"/>
            <a:ext cx="1103624" cy="157665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819E480-E2C1-47F5-A3F6-8705028296A3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 flipV="1">
            <a:off x="4792503" y="5827121"/>
            <a:ext cx="2676035" cy="9358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B78954C-EE7F-4177-8E45-11064F46DCB9}"/>
              </a:ext>
            </a:extLst>
          </p:cNvPr>
          <p:cNvCxnSpPr>
            <a:cxnSpLocks/>
            <a:stCxn id="16" idx="6"/>
            <a:endCxn id="14" idx="3"/>
          </p:cNvCxnSpPr>
          <p:nvPr/>
        </p:nvCxnSpPr>
        <p:spPr>
          <a:xfrm flipV="1">
            <a:off x="8188538" y="4858012"/>
            <a:ext cx="1456270" cy="96910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321EA6B-DC23-46D5-820F-87D43F328BB8}"/>
              </a:ext>
            </a:extLst>
          </p:cNvPr>
          <p:cNvCxnSpPr>
            <a:cxnSpLocks/>
            <a:stCxn id="18" idx="7"/>
            <a:endCxn id="15" idx="3"/>
          </p:cNvCxnSpPr>
          <p:nvPr/>
        </p:nvCxnSpPr>
        <p:spPr>
          <a:xfrm flipV="1">
            <a:off x="6526950" y="2375672"/>
            <a:ext cx="1825343" cy="133876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77623A9-0E70-4897-9478-0D45AB94C467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8966851" y="1830988"/>
            <a:ext cx="1793427" cy="29012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0413763-CCC4-4CF3-9F5B-5D44338B8606}"/>
              </a:ext>
            </a:extLst>
          </p:cNvPr>
          <p:cNvCxnSpPr>
            <a:cxnSpLocks/>
            <a:stCxn id="15" idx="2"/>
            <a:endCxn id="17" idx="6"/>
          </p:cNvCxnSpPr>
          <p:nvPr/>
        </p:nvCxnSpPr>
        <p:spPr>
          <a:xfrm flipH="1" flipV="1">
            <a:off x="6404217" y="1390878"/>
            <a:ext cx="1842634" cy="73023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화살표: 오른쪽 96">
            <a:extLst>
              <a:ext uri="{FF2B5EF4-FFF2-40B4-BE49-F238E27FC236}">
                <a16:creationId xmlns:a16="http://schemas.microsoft.com/office/drawing/2014/main" id="{DEC406D3-6EF0-4EE9-9CCC-AFB6BEA17045}"/>
              </a:ext>
            </a:extLst>
          </p:cNvPr>
          <p:cNvSpPr/>
          <p:nvPr/>
        </p:nvSpPr>
        <p:spPr>
          <a:xfrm rot="18369864">
            <a:off x="2533707" y="2802954"/>
            <a:ext cx="1051409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화살표: 오른쪽 98">
            <a:extLst>
              <a:ext uri="{FF2B5EF4-FFF2-40B4-BE49-F238E27FC236}">
                <a16:creationId xmlns:a16="http://schemas.microsoft.com/office/drawing/2014/main" id="{8D33A564-4959-4D75-BC64-309690B4AB4F}"/>
              </a:ext>
            </a:extLst>
          </p:cNvPr>
          <p:cNvSpPr/>
          <p:nvPr/>
        </p:nvSpPr>
        <p:spPr>
          <a:xfrm rot="3303274">
            <a:off x="2769932" y="4806855"/>
            <a:ext cx="134302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화살표: 오른쪽 108">
            <a:extLst>
              <a:ext uri="{FF2B5EF4-FFF2-40B4-BE49-F238E27FC236}">
                <a16:creationId xmlns:a16="http://schemas.microsoft.com/office/drawing/2014/main" id="{1B99005A-45C0-4314-A1E0-EF96AD36E08C}"/>
              </a:ext>
            </a:extLst>
          </p:cNvPr>
          <p:cNvSpPr/>
          <p:nvPr/>
        </p:nvSpPr>
        <p:spPr>
          <a:xfrm rot="8760000">
            <a:off x="8387035" y="5358254"/>
            <a:ext cx="1260509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32A363D-3CC2-426C-B794-9C9B8A95C539}"/>
              </a:ext>
            </a:extLst>
          </p:cNvPr>
          <p:cNvCxnSpPr>
            <a:cxnSpLocks/>
            <a:stCxn id="15" idx="5"/>
            <a:endCxn id="14" idx="1"/>
          </p:cNvCxnSpPr>
          <p:nvPr/>
        </p:nvCxnSpPr>
        <p:spPr>
          <a:xfrm>
            <a:off x="8861409" y="2375672"/>
            <a:ext cx="783399" cy="1973224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화살표: 오른쪽 128">
            <a:extLst>
              <a:ext uri="{FF2B5EF4-FFF2-40B4-BE49-F238E27FC236}">
                <a16:creationId xmlns:a16="http://schemas.microsoft.com/office/drawing/2014/main" id="{19F24CC8-A5CA-4DC2-9D4C-C5D7B9C58CD4}"/>
              </a:ext>
            </a:extLst>
          </p:cNvPr>
          <p:cNvSpPr/>
          <p:nvPr/>
        </p:nvSpPr>
        <p:spPr>
          <a:xfrm rot="14880000">
            <a:off x="8686950" y="3411744"/>
            <a:ext cx="1528714" cy="144000"/>
          </a:xfrm>
          <a:prstGeom prst="rightArrow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B7263BD-AF8E-4B72-9934-FD82F107848F}"/>
              </a:ext>
            </a:extLst>
          </p:cNvPr>
          <p:cNvSpPr txBox="1"/>
          <p:nvPr/>
        </p:nvSpPr>
        <p:spPr>
          <a:xfrm>
            <a:off x="241301" y="660029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A, H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가 동시에 블록 생성 성공</a:t>
            </a:r>
          </a:p>
        </p:txBody>
      </p:sp>
      <p:sp>
        <p:nvSpPr>
          <p:cNvPr id="53" name="정육면체 52">
            <a:extLst>
              <a:ext uri="{FF2B5EF4-FFF2-40B4-BE49-F238E27FC236}">
                <a16:creationId xmlns:a16="http://schemas.microsoft.com/office/drawing/2014/main" id="{1AD2BECB-5B70-4C0A-B0D1-D8F913403C9C}"/>
              </a:ext>
            </a:extLst>
          </p:cNvPr>
          <p:cNvSpPr/>
          <p:nvPr/>
        </p:nvSpPr>
        <p:spPr>
          <a:xfrm>
            <a:off x="10130808" y="4887687"/>
            <a:ext cx="468000" cy="507600"/>
          </a:xfrm>
          <a:prstGeom prst="cube">
            <a:avLst/>
          </a:prstGeom>
          <a:solidFill>
            <a:srgbClr val="B99F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정육면체 53">
            <a:extLst>
              <a:ext uri="{FF2B5EF4-FFF2-40B4-BE49-F238E27FC236}">
                <a16:creationId xmlns:a16="http://schemas.microsoft.com/office/drawing/2014/main" id="{D4B6A0D2-3164-49B1-BAB5-F6FCF5D4FAFA}"/>
              </a:ext>
            </a:extLst>
          </p:cNvPr>
          <p:cNvSpPr/>
          <p:nvPr/>
        </p:nvSpPr>
        <p:spPr>
          <a:xfrm>
            <a:off x="1999604" y="4095854"/>
            <a:ext cx="468000" cy="507600"/>
          </a:xfrm>
          <a:prstGeom prst="cube">
            <a:avLst/>
          </a:prstGeom>
          <a:solidFill>
            <a:srgbClr val="0071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정육면체 54">
            <a:extLst>
              <a:ext uri="{FF2B5EF4-FFF2-40B4-BE49-F238E27FC236}">
                <a16:creationId xmlns:a16="http://schemas.microsoft.com/office/drawing/2014/main" id="{63699C32-AFAD-4D65-959A-8359801B1B9C}"/>
              </a:ext>
            </a:extLst>
          </p:cNvPr>
          <p:cNvSpPr/>
          <p:nvPr/>
        </p:nvSpPr>
        <p:spPr>
          <a:xfrm>
            <a:off x="8188538" y="5946975"/>
            <a:ext cx="468000" cy="507600"/>
          </a:xfrm>
          <a:prstGeom prst="cube">
            <a:avLst/>
          </a:prstGeom>
          <a:solidFill>
            <a:srgbClr val="B99F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7" name="정육면체 56">
            <a:extLst>
              <a:ext uri="{FF2B5EF4-FFF2-40B4-BE49-F238E27FC236}">
                <a16:creationId xmlns:a16="http://schemas.microsoft.com/office/drawing/2014/main" id="{AD16F078-9E9D-4ED4-870A-55E1832C4F8A}"/>
              </a:ext>
            </a:extLst>
          </p:cNvPr>
          <p:cNvSpPr/>
          <p:nvPr/>
        </p:nvSpPr>
        <p:spPr>
          <a:xfrm>
            <a:off x="8372851" y="2600968"/>
            <a:ext cx="468000" cy="507600"/>
          </a:xfrm>
          <a:prstGeom prst="cube">
            <a:avLst/>
          </a:prstGeom>
          <a:solidFill>
            <a:srgbClr val="B99F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정육면체 61">
            <a:extLst>
              <a:ext uri="{FF2B5EF4-FFF2-40B4-BE49-F238E27FC236}">
                <a16:creationId xmlns:a16="http://schemas.microsoft.com/office/drawing/2014/main" id="{90EDA82D-89C6-4C1C-AA34-D949FD257809}"/>
              </a:ext>
            </a:extLst>
          </p:cNvPr>
          <p:cNvSpPr/>
          <p:nvPr/>
        </p:nvSpPr>
        <p:spPr>
          <a:xfrm>
            <a:off x="10259366" y="2087727"/>
            <a:ext cx="468000" cy="507600"/>
          </a:xfrm>
          <a:prstGeom prst="cube">
            <a:avLst/>
          </a:prstGeom>
          <a:solidFill>
            <a:srgbClr val="B99F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CE82EACA-AE2B-4E60-8B06-7B8AD7A41FFF}"/>
              </a:ext>
            </a:extLst>
          </p:cNvPr>
          <p:cNvSpPr/>
          <p:nvPr/>
        </p:nvSpPr>
        <p:spPr>
          <a:xfrm>
            <a:off x="6706921" y="4194932"/>
            <a:ext cx="468000" cy="507600"/>
          </a:xfrm>
          <a:prstGeom prst="cube">
            <a:avLst/>
          </a:prstGeom>
          <a:solidFill>
            <a:srgbClr val="B99F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정육면체 63">
            <a:extLst>
              <a:ext uri="{FF2B5EF4-FFF2-40B4-BE49-F238E27FC236}">
                <a16:creationId xmlns:a16="http://schemas.microsoft.com/office/drawing/2014/main" id="{7D2BFF3B-044F-40AE-A802-60C9E7C2C8F3}"/>
              </a:ext>
            </a:extLst>
          </p:cNvPr>
          <p:cNvSpPr/>
          <p:nvPr/>
        </p:nvSpPr>
        <p:spPr>
          <a:xfrm>
            <a:off x="3440309" y="5952155"/>
            <a:ext cx="468000" cy="507600"/>
          </a:xfrm>
          <a:prstGeom prst="cube">
            <a:avLst/>
          </a:prstGeom>
          <a:solidFill>
            <a:srgbClr val="0071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5" name="정육면체 64">
            <a:extLst>
              <a:ext uri="{FF2B5EF4-FFF2-40B4-BE49-F238E27FC236}">
                <a16:creationId xmlns:a16="http://schemas.microsoft.com/office/drawing/2014/main" id="{CFC22D34-F168-4ADD-88F1-E8BD8A69E45C}"/>
              </a:ext>
            </a:extLst>
          </p:cNvPr>
          <p:cNvSpPr/>
          <p:nvPr/>
        </p:nvSpPr>
        <p:spPr>
          <a:xfrm>
            <a:off x="3798431" y="2524473"/>
            <a:ext cx="468000" cy="507600"/>
          </a:xfrm>
          <a:prstGeom prst="cube">
            <a:avLst/>
          </a:prstGeom>
          <a:solidFill>
            <a:srgbClr val="0071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정육면체 65">
            <a:extLst>
              <a:ext uri="{FF2B5EF4-FFF2-40B4-BE49-F238E27FC236}">
                <a16:creationId xmlns:a16="http://schemas.microsoft.com/office/drawing/2014/main" id="{A0BEA91B-12C1-4B95-9AC9-61BA83126BC9}"/>
              </a:ext>
            </a:extLst>
          </p:cNvPr>
          <p:cNvSpPr/>
          <p:nvPr/>
        </p:nvSpPr>
        <p:spPr>
          <a:xfrm>
            <a:off x="5366260" y="1779108"/>
            <a:ext cx="468000" cy="507600"/>
          </a:xfrm>
          <a:prstGeom prst="cube">
            <a:avLst/>
          </a:prstGeom>
          <a:solidFill>
            <a:srgbClr val="0071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8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9" grpId="0" animBg="1"/>
      <p:bldP spid="109" grpId="0" animBg="1"/>
      <p:bldP spid="129" grpId="0" animBg="1"/>
      <p:bldP spid="55" grpId="0" animBg="1"/>
      <p:bldP spid="57" grpId="0" animBg="1"/>
      <p:bldP spid="62" grpId="0" animBg="1"/>
      <p:bldP spid="63" grpId="0" animBg="1"/>
      <p:bldP spid="64" grpId="0" animBg="1"/>
      <p:bldP spid="65" grpId="0" animBg="1"/>
      <p:bldP spid="6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E981B8D-69CF-4382-9674-9FC4468E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[ </a:t>
            </a:r>
            <a:r>
              <a:rPr lang="ko-KR" altLang="en-US" dirty="0"/>
              <a:t>분기</a:t>
            </a:r>
            <a:r>
              <a:rPr lang="en-US" altLang="ko-KR" dirty="0"/>
              <a:t>(Pork) ]</a:t>
            </a:r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34A70033-6F07-4499-B03D-C253B5BFBDEF}"/>
              </a:ext>
            </a:extLst>
          </p:cNvPr>
          <p:cNvSpPr>
            <a:spLocks noChangeAspect="1"/>
          </p:cNvSpPr>
          <p:nvPr/>
        </p:nvSpPr>
        <p:spPr>
          <a:xfrm>
            <a:off x="2459763" y="3474932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A</a:t>
            </a:r>
            <a:endParaRPr lang="ko-KR" altLang="en-US" sz="2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E634A7A5-0C66-4F1C-B442-E3636388600E}"/>
              </a:ext>
            </a:extLst>
          </p:cNvPr>
          <p:cNvSpPr>
            <a:spLocks noChangeAspect="1"/>
          </p:cNvSpPr>
          <p:nvPr/>
        </p:nvSpPr>
        <p:spPr>
          <a:xfrm>
            <a:off x="10760278" y="147098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I</a:t>
            </a:r>
            <a:endParaRPr lang="ko-KR" altLang="en-US" sz="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4F277DB-9785-4EA5-A709-CF5B232AC505}"/>
              </a:ext>
            </a:extLst>
          </p:cNvPr>
          <p:cNvSpPr>
            <a:spLocks noChangeAspect="1"/>
          </p:cNvSpPr>
          <p:nvPr/>
        </p:nvSpPr>
        <p:spPr>
          <a:xfrm>
            <a:off x="9539366" y="424345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H</a:t>
            </a:r>
            <a:endParaRPr lang="ko-KR" altLang="en-US" sz="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6856C23-D42B-403E-9B7E-673AE7643CEB}"/>
              </a:ext>
            </a:extLst>
          </p:cNvPr>
          <p:cNvSpPr>
            <a:spLocks noChangeAspect="1"/>
          </p:cNvSpPr>
          <p:nvPr/>
        </p:nvSpPr>
        <p:spPr>
          <a:xfrm>
            <a:off x="8246851" y="1761114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G</a:t>
            </a:r>
            <a:endParaRPr lang="ko-KR" altLang="en-US" sz="2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7CB6966-F440-45E5-9374-581BA785F7AD}"/>
              </a:ext>
            </a:extLst>
          </p:cNvPr>
          <p:cNvSpPr>
            <a:spLocks noChangeAspect="1"/>
          </p:cNvSpPr>
          <p:nvPr/>
        </p:nvSpPr>
        <p:spPr>
          <a:xfrm>
            <a:off x="7468538" y="546712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F</a:t>
            </a:r>
            <a:endParaRPr lang="ko-KR" altLang="en-US" sz="2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512327A-BFB2-4808-8FFD-DC6DF5E25454}"/>
              </a:ext>
            </a:extLst>
          </p:cNvPr>
          <p:cNvSpPr>
            <a:spLocks noChangeAspect="1"/>
          </p:cNvSpPr>
          <p:nvPr/>
        </p:nvSpPr>
        <p:spPr>
          <a:xfrm>
            <a:off x="5684217" y="1030878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E</a:t>
            </a:r>
            <a:endParaRPr lang="ko-KR" altLang="en-US" sz="2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E2FE97A-CF72-494D-B732-45D797C47193}"/>
              </a:ext>
            </a:extLst>
          </p:cNvPr>
          <p:cNvSpPr>
            <a:spLocks noChangeAspect="1"/>
          </p:cNvSpPr>
          <p:nvPr/>
        </p:nvSpPr>
        <p:spPr>
          <a:xfrm>
            <a:off x="5912392" y="3608999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D</a:t>
            </a:r>
            <a:endParaRPr lang="ko-KR" altLang="en-US" sz="2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6E24EDA-DD97-4DB4-A409-C86BBCA27AED}"/>
              </a:ext>
            </a:extLst>
          </p:cNvPr>
          <p:cNvSpPr>
            <a:spLocks noChangeAspect="1"/>
          </p:cNvSpPr>
          <p:nvPr/>
        </p:nvSpPr>
        <p:spPr>
          <a:xfrm>
            <a:off x="4072503" y="5560701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C</a:t>
            </a:r>
            <a:endParaRPr lang="ko-KR" altLang="en-US" sz="2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DC5F176-2267-40BE-8AFA-72ED487EB0D6}"/>
              </a:ext>
            </a:extLst>
          </p:cNvPr>
          <p:cNvSpPr>
            <a:spLocks noChangeAspect="1"/>
          </p:cNvSpPr>
          <p:nvPr/>
        </p:nvSpPr>
        <p:spPr>
          <a:xfrm>
            <a:off x="3524249" y="1747466"/>
            <a:ext cx="720000" cy="72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36000" rtlCol="0" anchor="ctr" anchorCtr="1"/>
          <a:lstStyle/>
          <a:p>
            <a:pPr algn="ctr"/>
            <a:r>
              <a:rPr lang="en-US" altLang="ko-KR" sz="4000" dirty="0"/>
              <a:t>B</a:t>
            </a:r>
            <a:endParaRPr lang="ko-KR" altLang="en-US" sz="20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9042284-2452-45C2-8635-36B27EA1B610}"/>
              </a:ext>
            </a:extLst>
          </p:cNvPr>
          <p:cNvCxnSpPr>
            <a:cxnSpLocks/>
            <a:stCxn id="4" idx="0"/>
            <a:endCxn id="20" idx="3"/>
          </p:cNvCxnSpPr>
          <p:nvPr/>
        </p:nvCxnSpPr>
        <p:spPr>
          <a:xfrm flipV="1">
            <a:off x="2819763" y="2362024"/>
            <a:ext cx="809928" cy="1112908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969694D-781D-4449-851B-B11D5C2906E2}"/>
              </a:ext>
            </a:extLst>
          </p:cNvPr>
          <p:cNvCxnSpPr>
            <a:cxnSpLocks/>
            <a:stCxn id="17" idx="2"/>
            <a:endCxn id="20" idx="7"/>
          </p:cNvCxnSpPr>
          <p:nvPr/>
        </p:nvCxnSpPr>
        <p:spPr>
          <a:xfrm flipH="1">
            <a:off x="4138807" y="1390878"/>
            <a:ext cx="1545410" cy="46203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3E6BACF-D5B6-4ACB-9603-EF209F46CE9E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6044217" y="1750878"/>
            <a:ext cx="228175" cy="1858121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93046C8-F1F7-4620-8D10-11D0E8345D0E}"/>
              </a:ext>
            </a:extLst>
          </p:cNvPr>
          <p:cNvCxnSpPr>
            <a:cxnSpLocks/>
            <a:stCxn id="4" idx="5"/>
            <a:endCxn id="19" idx="1"/>
          </p:cNvCxnSpPr>
          <p:nvPr/>
        </p:nvCxnSpPr>
        <p:spPr>
          <a:xfrm>
            <a:off x="3074321" y="4089490"/>
            <a:ext cx="1103624" cy="1576653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819E480-E2C1-47F5-A3F6-8705028296A3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 flipV="1">
            <a:off x="4792503" y="5827121"/>
            <a:ext cx="2676035" cy="9358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BB78954C-EE7F-4177-8E45-11064F46DCB9}"/>
              </a:ext>
            </a:extLst>
          </p:cNvPr>
          <p:cNvCxnSpPr>
            <a:cxnSpLocks/>
            <a:stCxn id="16" idx="6"/>
            <a:endCxn id="14" idx="3"/>
          </p:cNvCxnSpPr>
          <p:nvPr/>
        </p:nvCxnSpPr>
        <p:spPr>
          <a:xfrm flipV="1">
            <a:off x="8188538" y="4858012"/>
            <a:ext cx="1456270" cy="96910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321EA6B-DC23-46D5-820F-87D43F328BB8}"/>
              </a:ext>
            </a:extLst>
          </p:cNvPr>
          <p:cNvCxnSpPr>
            <a:cxnSpLocks/>
            <a:stCxn id="18" idx="7"/>
            <a:endCxn id="15" idx="3"/>
          </p:cNvCxnSpPr>
          <p:nvPr/>
        </p:nvCxnSpPr>
        <p:spPr>
          <a:xfrm flipV="1">
            <a:off x="6526950" y="2375672"/>
            <a:ext cx="1825343" cy="133876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77623A9-0E70-4897-9478-0D45AB94C467}"/>
              </a:ext>
            </a:extLst>
          </p:cNvPr>
          <p:cNvCxnSpPr>
            <a:cxnSpLocks/>
            <a:stCxn id="15" idx="6"/>
            <a:endCxn id="13" idx="2"/>
          </p:cNvCxnSpPr>
          <p:nvPr/>
        </p:nvCxnSpPr>
        <p:spPr>
          <a:xfrm flipV="1">
            <a:off x="8966851" y="1830988"/>
            <a:ext cx="1793427" cy="29012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0413763-CCC4-4CF3-9F5B-5D44338B8606}"/>
              </a:ext>
            </a:extLst>
          </p:cNvPr>
          <p:cNvCxnSpPr>
            <a:cxnSpLocks/>
            <a:stCxn id="15" idx="2"/>
            <a:endCxn id="17" idx="6"/>
          </p:cNvCxnSpPr>
          <p:nvPr/>
        </p:nvCxnSpPr>
        <p:spPr>
          <a:xfrm flipH="1" flipV="1">
            <a:off x="6404217" y="1390878"/>
            <a:ext cx="1842634" cy="730236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>
            <a:extLst>
              <a:ext uri="{FF2B5EF4-FFF2-40B4-BE49-F238E27FC236}">
                <a16:creationId xmlns:a16="http://schemas.microsoft.com/office/drawing/2014/main" id="{F32A363D-3CC2-426C-B794-9C9B8A95C539}"/>
              </a:ext>
            </a:extLst>
          </p:cNvPr>
          <p:cNvCxnSpPr>
            <a:cxnSpLocks/>
            <a:stCxn id="15" idx="5"/>
            <a:endCxn id="14" idx="1"/>
          </p:cNvCxnSpPr>
          <p:nvPr/>
        </p:nvCxnSpPr>
        <p:spPr>
          <a:xfrm>
            <a:off x="8861409" y="2375672"/>
            <a:ext cx="783399" cy="1973224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5B7263BD-AF8E-4B72-9934-FD82F107848F}"/>
              </a:ext>
            </a:extLst>
          </p:cNvPr>
          <p:cNvSpPr txBox="1"/>
          <p:nvPr/>
        </p:nvSpPr>
        <p:spPr>
          <a:xfrm>
            <a:off x="241301" y="660029"/>
            <a:ext cx="357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서로 다른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개의 블록체인이 존재</a:t>
            </a: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71CF6512-E17F-47C7-AEBA-177A019548B1}"/>
              </a:ext>
            </a:extLst>
          </p:cNvPr>
          <p:cNvSpPr/>
          <p:nvPr/>
        </p:nvSpPr>
        <p:spPr>
          <a:xfrm>
            <a:off x="1116607" y="648035"/>
            <a:ext cx="6805628" cy="6152927"/>
          </a:xfrm>
          <a:custGeom>
            <a:avLst/>
            <a:gdLst>
              <a:gd name="connsiteX0" fmla="*/ 129566 w 6805628"/>
              <a:gd name="connsiteY0" fmla="*/ 3147130 h 6152927"/>
              <a:gd name="connsiteX1" fmla="*/ 898310 w 6805628"/>
              <a:gd name="connsiteY1" fmla="*/ 5437176 h 6152927"/>
              <a:gd name="connsiteX2" fmla="*/ 3115528 w 6805628"/>
              <a:gd name="connsiteY2" fmla="*/ 6124999 h 6152927"/>
              <a:gd name="connsiteX3" fmla="*/ 4855315 w 6805628"/>
              <a:gd name="connsiteY3" fmla="*/ 5793225 h 6152927"/>
              <a:gd name="connsiteX4" fmla="*/ 3293552 w 6805628"/>
              <a:gd name="connsiteY4" fmla="*/ 3802584 h 6152927"/>
              <a:gd name="connsiteX5" fmla="*/ 6805496 w 6805628"/>
              <a:gd name="connsiteY5" fmla="*/ 978464 h 6152927"/>
              <a:gd name="connsiteX6" fmla="*/ 3414933 w 6805628"/>
              <a:gd name="connsiteY6" fmla="*/ 104524 h 6152927"/>
              <a:gd name="connsiteX7" fmla="*/ 129566 w 6805628"/>
              <a:gd name="connsiteY7" fmla="*/ 3147130 h 6152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5628" h="6152927">
                <a:moveTo>
                  <a:pt x="129566" y="3147130"/>
                </a:moveTo>
                <a:cubicBezTo>
                  <a:pt x="-289871" y="4035905"/>
                  <a:pt x="400650" y="4940865"/>
                  <a:pt x="898310" y="5437176"/>
                </a:cubicBezTo>
                <a:cubicBezTo>
                  <a:pt x="1395970" y="5933487"/>
                  <a:pt x="2456027" y="6065658"/>
                  <a:pt x="3115528" y="6124999"/>
                </a:cubicBezTo>
                <a:cubicBezTo>
                  <a:pt x="3775029" y="6184341"/>
                  <a:pt x="4825644" y="6180294"/>
                  <a:pt x="4855315" y="5793225"/>
                </a:cubicBezTo>
                <a:cubicBezTo>
                  <a:pt x="4884986" y="5406156"/>
                  <a:pt x="2968522" y="4605044"/>
                  <a:pt x="3293552" y="3802584"/>
                </a:cubicBezTo>
                <a:cubicBezTo>
                  <a:pt x="3618582" y="3000124"/>
                  <a:pt x="6785266" y="1594807"/>
                  <a:pt x="6805496" y="978464"/>
                </a:cubicBezTo>
                <a:cubicBezTo>
                  <a:pt x="6825726" y="362121"/>
                  <a:pt x="4531634" y="-250177"/>
                  <a:pt x="3414933" y="104524"/>
                </a:cubicBezTo>
                <a:cubicBezTo>
                  <a:pt x="2298232" y="459225"/>
                  <a:pt x="549003" y="2258355"/>
                  <a:pt x="129566" y="3147130"/>
                </a:cubicBezTo>
                <a:close/>
              </a:path>
            </a:pathLst>
          </a:custGeom>
          <a:noFill/>
          <a:ln w="19050"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148935A7-81F5-4A0D-97FC-3AC24C09FDE6}"/>
              </a:ext>
            </a:extLst>
          </p:cNvPr>
          <p:cNvSpPr/>
          <p:nvPr/>
        </p:nvSpPr>
        <p:spPr>
          <a:xfrm>
            <a:off x="4926978" y="1270725"/>
            <a:ext cx="7161828" cy="5472850"/>
          </a:xfrm>
          <a:custGeom>
            <a:avLst/>
            <a:gdLst>
              <a:gd name="connsiteX0" fmla="*/ 1910792 w 7161828"/>
              <a:gd name="connsiteY0" fmla="*/ 1456291 h 5472850"/>
              <a:gd name="connsiteX1" fmla="*/ 1071 w 7161828"/>
              <a:gd name="connsiteY1" fmla="*/ 3293183 h 5472850"/>
              <a:gd name="connsiteX2" fmla="*/ 1659939 w 7161828"/>
              <a:gd name="connsiteY2" fmla="*/ 5194811 h 5472850"/>
              <a:gd name="connsiteX3" fmla="*/ 3051769 w 7161828"/>
              <a:gd name="connsiteY3" fmla="*/ 5429480 h 5472850"/>
              <a:gd name="connsiteX4" fmla="*/ 6248123 w 7161828"/>
              <a:gd name="connsiteY4" fmla="*/ 4871130 h 5472850"/>
              <a:gd name="connsiteX5" fmla="*/ 7024958 w 7161828"/>
              <a:gd name="connsiteY5" fmla="*/ 388142 h 5472850"/>
              <a:gd name="connsiteX6" fmla="*/ 3901432 w 7161828"/>
              <a:gd name="connsiteY6" fmla="*/ 355774 h 5472850"/>
              <a:gd name="connsiteX7" fmla="*/ 1910792 w 7161828"/>
              <a:gd name="connsiteY7" fmla="*/ 1456291 h 547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61828" h="5472850">
                <a:moveTo>
                  <a:pt x="1910792" y="1456291"/>
                </a:moveTo>
                <a:cubicBezTo>
                  <a:pt x="1260732" y="1945859"/>
                  <a:pt x="42880" y="2670096"/>
                  <a:pt x="1071" y="3293183"/>
                </a:cubicBezTo>
                <a:cubicBezTo>
                  <a:pt x="-40738" y="3916270"/>
                  <a:pt x="1151489" y="4838762"/>
                  <a:pt x="1659939" y="5194811"/>
                </a:cubicBezTo>
                <a:cubicBezTo>
                  <a:pt x="2168389" y="5550860"/>
                  <a:pt x="2287072" y="5483427"/>
                  <a:pt x="3051769" y="5429480"/>
                </a:cubicBezTo>
                <a:cubicBezTo>
                  <a:pt x="3816466" y="5375533"/>
                  <a:pt x="5585925" y="5711353"/>
                  <a:pt x="6248123" y="4871130"/>
                </a:cubicBezTo>
                <a:cubicBezTo>
                  <a:pt x="6910321" y="4030907"/>
                  <a:pt x="7416073" y="1140701"/>
                  <a:pt x="7024958" y="388142"/>
                </a:cubicBezTo>
                <a:cubicBezTo>
                  <a:pt x="6633843" y="-364417"/>
                  <a:pt x="4749747" y="177749"/>
                  <a:pt x="3901432" y="355774"/>
                </a:cubicBezTo>
                <a:cubicBezTo>
                  <a:pt x="3053117" y="533799"/>
                  <a:pt x="2560852" y="966723"/>
                  <a:pt x="1910792" y="1456291"/>
                </a:cubicBezTo>
                <a:close/>
              </a:path>
            </a:pathLst>
          </a:custGeom>
          <a:noFill/>
          <a:ln w="19050">
            <a:solidFill>
              <a:srgbClr val="B99F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8C2196A-BAAC-422E-9046-B49DCB547B6E}"/>
              </a:ext>
            </a:extLst>
          </p:cNvPr>
          <p:cNvGrpSpPr/>
          <p:nvPr/>
        </p:nvGrpSpPr>
        <p:grpSpPr>
          <a:xfrm>
            <a:off x="2921042" y="2616555"/>
            <a:ext cx="1890911" cy="313952"/>
            <a:chOff x="2921042" y="2616555"/>
            <a:chExt cx="1890911" cy="313952"/>
          </a:xfrm>
        </p:grpSpPr>
        <p:sp>
          <p:nvSpPr>
            <p:cNvPr id="69" name="정육면체 68">
              <a:extLst>
                <a:ext uri="{FF2B5EF4-FFF2-40B4-BE49-F238E27FC236}">
                  <a16:creationId xmlns:a16="http://schemas.microsoft.com/office/drawing/2014/main" id="{302BE8AF-BB2D-4FF9-ABBC-88B5E7B8B455}"/>
                </a:ext>
              </a:extLst>
            </p:cNvPr>
            <p:cNvSpPr/>
            <p:nvPr/>
          </p:nvSpPr>
          <p:spPr>
            <a:xfrm>
              <a:off x="4525132" y="2616555"/>
              <a:ext cx="286821" cy="311091"/>
            </a:xfrm>
            <a:prstGeom prst="cube">
              <a:avLst/>
            </a:prstGeom>
            <a:solidFill>
              <a:srgbClr val="0071FF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</a:rPr>
                <a:t>A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정육면체 69">
              <a:extLst>
                <a:ext uri="{FF2B5EF4-FFF2-40B4-BE49-F238E27FC236}">
                  <a16:creationId xmlns:a16="http://schemas.microsoft.com/office/drawing/2014/main" id="{74C056CC-8A8D-4EFC-812D-DFCD78BA0873}"/>
                </a:ext>
              </a:extLst>
            </p:cNvPr>
            <p:cNvSpPr/>
            <p:nvPr/>
          </p:nvSpPr>
          <p:spPr>
            <a:xfrm>
              <a:off x="2921042" y="2619416"/>
              <a:ext cx="286821" cy="311091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1" name="정육면체 70">
              <a:extLst>
                <a:ext uri="{FF2B5EF4-FFF2-40B4-BE49-F238E27FC236}">
                  <a16:creationId xmlns:a16="http://schemas.microsoft.com/office/drawing/2014/main" id="{8CE788D6-1492-40FB-9466-853E06CE7CD8}"/>
                </a:ext>
              </a:extLst>
            </p:cNvPr>
            <p:cNvSpPr/>
            <p:nvPr/>
          </p:nvSpPr>
          <p:spPr>
            <a:xfrm>
              <a:off x="3327269" y="2619416"/>
              <a:ext cx="286821" cy="311091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2" name="정육면체 71">
              <a:extLst>
                <a:ext uri="{FF2B5EF4-FFF2-40B4-BE49-F238E27FC236}">
                  <a16:creationId xmlns:a16="http://schemas.microsoft.com/office/drawing/2014/main" id="{6A6F19E4-3D40-44A6-8E1C-FABB512A53F8}"/>
                </a:ext>
              </a:extLst>
            </p:cNvPr>
            <p:cNvSpPr/>
            <p:nvPr/>
          </p:nvSpPr>
          <p:spPr>
            <a:xfrm>
              <a:off x="4139724" y="2619416"/>
              <a:ext cx="286821" cy="311091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E8607096-09BA-4324-926C-D472BF312031}"/>
                </a:ext>
              </a:extLst>
            </p:cNvPr>
            <p:cNvCxnSpPr>
              <a:cxnSpLocks/>
            </p:cNvCxnSpPr>
            <p:nvPr/>
          </p:nvCxnSpPr>
          <p:spPr>
            <a:xfrm>
              <a:off x="3162478" y="2786719"/>
              <a:ext cx="15991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C2067BEC-240B-42EB-BC42-03002BF80CE5}"/>
                </a:ext>
              </a:extLst>
            </p:cNvPr>
            <p:cNvCxnSpPr>
              <a:cxnSpLocks/>
            </p:cNvCxnSpPr>
            <p:nvPr/>
          </p:nvCxnSpPr>
          <p:spPr>
            <a:xfrm>
              <a:off x="3572631" y="2787531"/>
              <a:ext cx="15991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48AFC707-8744-4CBC-B367-ABA213B9EE2F}"/>
                </a:ext>
              </a:extLst>
            </p:cNvPr>
            <p:cNvCxnSpPr>
              <a:cxnSpLocks/>
            </p:cNvCxnSpPr>
            <p:nvPr/>
          </p:nvCxnSpPr>
          <p:spPr>
            <a:xfrm>
              <a:off x="4055878" y="2788344"/>
              <a:ext cx="88253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FE46611-3B76-434B-B9A2-E13C0897ED4B}"/>
                </a:ext>
              </a:extLst>
            </p:cNvPr>
            <p:cNvSpPr txBox="1"/>
            <p:nvPr/>
          </p:nvSpPr>
          <p:spPr>
            <a:xfrm>
              <a:off x="3748834" y="2668820"/>
              <a:ext cx="260539" cy="246221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37" name="직선 연결선 136">
              <a:extLst>
                <a:ext uri="{FF2B5EF4-FFF2-40B4-BE49-F238E27FC236}">
                  <a16:creationId xmlns:a16="http://schemas.microsoft.com/office/drawing/2014/main" id="{E58627BF-7F5B-4A92-82A2-B0AEE16D3817}"/>
                </a:ext>
              </a:extLst>
            </p:cNvPr>
            <p:cNvCxnSpPr>
              <a:cxnSpLocks/>
            </p:cNvCxnSpPr>
            <p:nvPr/>
          </p:nvCxnSpPr>
          <p:spPr>
            <a:xfrm>
              <a:off x="4394432" y="2786719"/>
              <a:ext cx="1368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9D4C8A6F-6346-4A52-B966-80D98F03EDB2}"/>
              </a:ext>
            </a:extLst>
          </p:cNvPr>
          <p:cNvGrpSpPr/>
          <p:nvPr/>
        </p:nvGrpSpPr>
        <p:grpSpPr>
          <a:xfrm>
            <a:off x="5061722" y="1830988"/>
            <a:ext cx="1890911" cy="313952"/>
            <a:chOff x="2921042" y="2616555"/>
            <a:chExt cx="1890911" cy="313952"/>
          </a:xfrm>
        </p:grpSpPr>
        <p:sp>
          <p:nvSpPr>
            <p:cNvPr id="139" name="정육면체 138">
              <a:extLst>
                <a:ext uri="{FF2B5EF4-FFF2-40B4-BE49-F238E27FC236}">
                  <a16:creationId xmlns:a16="http://schemas.microsoft.com/office/drawing/2014/main" id="{4C60CC5D-6A60-4DD8-BFF6-345F1E38AF2C}"/>
                </a:ext>
              </a:extLst>
            </p:cNvPr>
            <p:cNvSpPr/>
            <p:nvPr/>
          </p:nvSpPr>
          <p:spPr>
            <a:xfrm>
              <a:off x="4525132" y="2616555"/>
              <a:ext cx="286821" cy="311091"/>
            </a:xfrm>
            <a:prstGeom prst="cube">
              <a:avLst/>
            </a:prstGeom>
            <a:solidFill>
              <a:srgbClr val="0071FF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</a:rPr>
                <a:t>A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0" name="정육면체 139">
              <a:extLst>
                <a:ext uri="{FF2B5EF4-FFF2-40B4-BE49-F238E27FC236}">
                  <a16:creationId xmlns:a16="http://schemas.microsoft.com/office/drawing/2014/main" id="{F311A9A3-85BF-4F20-9F06-343F70E51240}"/>
                </a:ext>
              </a:extLst>
            </p:cNvPr>
            <p:cNvSpPr/>
            <p:nvPr/>
          </p:nvSpPr>
          <p:spPr>
            <a:xfrm>
              <a:off x="2921042" y="2619416"/>
              <a:ext cx="286821" cy="311091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1" name="정육면체 140">
              <a:extLst>
                <a:ext uri="{FF2B5EF4-FFF2-40B4-BE49-F238E27FC236}">
                  <a16:creationId xmlns:a16="http://schemas.microsoft.com/office/drawing/2014/main" id="{C5C2A95D-AC9D-4E29-9D77-34A11C16D3E2}"/>
                </a:ext>
              </a:extLst>
            </p:cNvPr>
            <p:cNvSpPr/>
            <p:nvPr/>
          </p:nvSpPr>
          <p:spPr>
            <a:xfrm>
              <a:off x="3327269" y="2619416"/>
              <a:ext cx="286821" cy="311091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2" name="정육면체 141">
              <a:extLst>
                <a:ext uri="{FF2B5EF4-FFF2-40B4-BE49-F238E27FC236}">
                  <a16:creationId xmlns:a16="http://schemas.microsoft.com/office/drawing/2014/main" id="{51D0CA6E-EB93-42E6-AD00-EABEEA15A576}"/>
                </a:ext>
              </a:extLst>
            </p:cNvPr>
            <p:cNvSpPr/>
            <p:nvPr/>
          </p:nvSpPr>
          <p:spPr>
            <a:xfrm>
              <a:off x="4139724" y="2619416"/>
              <a:ext cx="286821" cy="311091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43" name="직선 연결선 142">
              <a:extLst>
                <a:ext uri="{FF2B5EF4-FFF2-40B4-BE49-F238E27FC236}">
                  <a16:creationId xmlns:a16="http://schemas.microsoft.com/office/drawing/2014/main" id="{78D758EC-B0DF-433C-B2E7-CDC921515C88}"/>
                </a:ext>
              </a:extLst>
            </p:cNvPr>
            <p:cNvCxnSpPr>
              <a:cxnSpLocks/>
            </p:cNvCxnSpPr>
            <p:nvPr/>
          </p:nvCxnSpPr>
          <p:spPr>
            <a:xfrm>
              <a:off x="3162478" y="2786719"/>
              <a:ext cx="15991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직선 연결선 143">
              <a:extLst>
                <a:ext uri="{FF2B5EF4-FFF2-40B4-BE49-F238E27FC236}">
                  <a16:creationId xmlns:a16="http://schemas.microsoft.com/office/drawing/2014/main" id="{ABDDB89B-6DC1-4126-9C24-D27722B35980}"/>
                </a:ext>
              </a:extLst>
            </p:cNvPr>
            <p:cNvCxnSpPr>
              <a:cxnSpLocks/>
            </p:cNvCxnSpPr>
            <p:nvPr/>
          </p:nvCxnSpPr>
          <p:spPr>
            <a:xfrm>
              <a:off x="3572631" y="2787531"/>
              <a:ext cx="15991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144">
              <a:extLst>
                <a:ext uri="{FF2B5EF4-FFF2-40B4-BE49-F238E27FC236}">
                  <a16:creationId xmlns:a16="http://schemas.microsoft.com/office/drawing/2014/main" id="{FFD78BC1-1F69-4084-85E2-B4F6745BBC9A}"/>
                </a:ext>
              </a:extLst>
            </p:cNvPr>
            <p:cNvCxnSpPr>
              <a:cxnSpLocks/>
            </p:cNvCxnSpPr>
            <p:nvPr/>
          </p:nvCxnSpPr>
          <p:spPr>
            <a:xfrm>
              <a:off x="4055878" y="2788344"/>
              <a:ext cx="88253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ACAE81B-8C0A-4911-8C7A-2DBD26B56DD5}"/>
                </a:ext>
              </a:extLst>
            </p:cNvPr>
            <p:cNvSpPr txBox="1"/>
            <p:nvPr/>
          </p:nvSpPr>
          <p:spPr>
            <a:xfrm>
              <a:off x="3748834" y="2668820"/>
              <a:ext cx="260539" cy="246221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7" name="직선 연결선 146">
              <a:extLst>
                <a:ext uri="{FF2B5EF4-FFF2-40B4-BE49-F238E27FC236}">
                  <a16:creationId xmlns:a16="http://schemas.microsoft.com/office/drawing/2014/main" id="{4DEA532A-EF21-48BF-9037-EEFA51EE04FE}"/>
                </a:ext>
              </a:extLst>
            </p:cNvPr>
            <p:cNvCxnSpPr>
              <a:cxnSpLocks/>
            </p:cNvCxnSpPr>
            <p:nvPr/>
          </p:nvCxnSpPr>
          <p:spPr>
            <a:xfrm>
              <a:off x="4394432" y="2786719"/>
              <a:ext cx="1368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3EFAE77-4D6A-4EE6-89E3-3774680EFDF8}"/>
              </a:ext>
            </a:extLst>
          </p:cNvPr>
          <p:cNvGrpSpPr/>
          <p:nvPr/>
        </p:nvGrpSpPr>
        <p:grpSpPr>
          <a:xfrm>
            <a:off x="3471961" y="6320055"/>
            <a:ext cx="1890911" cy="313952"/>
            <a:chOff x="2921042" y="2616555"/>
            <a:chExt cx="1890911" cy="313952"/>
          </a:xfrm>
        </p:grpSpPr>
        <p:sp>
          <p:nvSpPr>
            <p:cNvPr id="149" name="정육면체 148">
              <a:extLst>
                <a:ext uri="{FF2B5EF4-FFF2-40B4-BE49-F238E27FC236}">
                  <a16:creationId xmlns:a16="http://schemas.microsoft.com/office/drawing/2014/main" id="{30252162-5344-4672-9CA9-06A0BBC5FB94}"/>
                </a:ext>
              </a:extLst>
            </p:cNvPr>
            <p:cNvSpPr/>
            <p:nvPr/>
          </p:nvSpPr>
          <p:spPr>
            <a:xfrm>
              <a:off x="4525132" y="2616555"/>
              <a:ext cx="286821" cy="311091"/>
            </a:xfrm>
            <a:prstGeom prst="cube">
              <a:avLst/>
            </a:prstGeom>
            <a:solidFill>
              <a:srgbClr val="0071FF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</a:rPr>
                <a:t>A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0" name="정육면체 149">
              <a:extLst>
                <a:ext uri="{FF2B5EF4-FFF2-40B4-BE49-F238E27FC236}">
                  <a16:creationId xmlns:a16="http://schemas.microsoft.com/office/drawing/2014/main" id="{7E7A2816-A1AD-4F7D-B98E-57CEC8EA81D8}"/>
                </a:ext>
              </a:extLst>
            </p:cNvPr>
            <p:cNvSpPr/>
            <p:nvPr/>
          </p:nvSpPr>
          <p:spPr>
            <a:xfrm>
              <a:off x="2921042" y="2619416"/>
              <a:ext cx="286821" cy="311091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1" name="정육면체 150">
              <a:extLst>
                <a:ext uri="{FF2B5EF4-FFF2-40B4-BE49-F238E27FC236}">
                  <a16:creationId xmlns:a16="http://schemas.microsoft.com/office/drawing/2014/main" id="{E69CF1F9-1CE6-46D3-98EB-C5E284AFEDDC}"/>
                </a:ext>
              </a:extLst>
            </p:cNvPr>
            <p:cNvSpPr/>
            <p:nvPr/>
          </p:nvSpPr>
          <p:spPr>
            <a:xfrm>
              <a:off x="3327269" y="2619416"/>
              <a:ext cx="286821" cy="311091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2" name="정육면체 151">
              <a:extLst>
                <a:ext uri="{FF2B5EF4-FFF2-40B4-BE49-F238E27FC236}">
                  <a16:creationId xmlns:a16="http://schemas.microsoft.com/office/drawing/2014/main" id="{DE06906A-44C7-4E64-94BF-047E5E5A55CC}"/>
                </a:ext>
              </a:extLst>
            </p:cNvPr>
            <p:cNvSpPr/>
            <p:nvPr/>
          </p:nvSpPr>
          <p:spPr>
            <a:xfrm>
              <a:off x="4139724" y="2619416"/>
              <a:ext cx="286821" cy="311091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9BC79BFB-DC9C-480D-A419-18F97BB71B28}"/>
                </a:ext>
              </a:extLst>
            </p:cNvPr>
            <p:cNvCxnSpPr>
              <a:cxnSpLocks/>
            </p:cNvCxnSpPr>
            <p:nvPr/>
          </p:nvCxnSpPr>
          <p:spPr>
            <a:xfrm>
              <a:off x="3162478" y="2786719"/>
              <a:ext cx="15991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46519C62-D633-47E7-93D6-79A4A0E9A92E}"/>
                </a:ext>
              </a:extLst>
            </p:cNvPr>
            <p:cNvCxnSpPr>
              <a:cxnSpLocks/>
            </p:cNvCxnSpPr>
            <p:nvPr/>
          </p:nvCxnSpPr>
          <p:spPr>
            <a:xfrm>
              <a:off x="3572631" y="2787531"/>
              <a:ext cx="15991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9106EAD7-21FF-4215-AE7B-E4563270B995}"/>
                </a:ext>
              </a:extLst>
            </p:cNvPr>
            <p:cNvCxnSpPr>
              <a:cxnSpLocks/>
            </p:cNvCxnSpPr>
            <p:nvPr/>
          </p:nvCxnSpPr>
          <p:spPr>
            <a:xfrm>
              <a:off x="4055878" y="2788344"/>
              <a:ext cx="88253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66D16164-6FA3-4FA3-8C95-D8CF46A091A9}"/>
                </a:ext>
              </a:extLst>
            </p:cNvPr>
            <p:cNvSpPr txBox="1"/>
            <p:nvPr/>
          </p:nvSpPr>
          <p:spPr>
            <a:xfrm>
              <a:off x="3748834" y="2668820"/>
              <a:ext cx="260539" cy="246221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F5375989-AE25-4B11-91EC-B07D6DBC0780}"/>
                </a:ext>
              </a:extLst>
            </p:cNvPr>
            <p:cNvCxnSpPr>
              <a:cxnSpLocks/>
            </p:cNvCxnSpPr>
            <p:nvPr/>
          </p:nvCxnSpPr>
          <p:spPr>
            <a:xfrm>
              <a:off x="4394432" y="2786719"/>
              <a:ext cx="1368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8" name="그룹 157">
            <a:extLst>
              <a:ext uri="{FF2B5EF4-FFF2-40B4-BE49-F238E27FC236}">
                <a16:creationId xmlns:a16="http://schemas.microsoft.com/office/drawing/2014/main" id="{86421C2F-A061-4271-89C8-4FED7E4185FF}"/>
              </a:ext>
            </a:extLst>
          </p:cNvPr>
          <p:cNvGrpSpPr/>
          <p:nvPr/>
        </p:nvGrpSpPr>
        <p:grpSpPr>
          <a:xfrm>
            <a:off x="2018449" y="4453170"/>
            <a:ext cx="1890911" cy="313952"/>
            <a:chOff x="2921042" y="2616555"/>
            <a:chExt cx="1890911" cy="313952"/>
          </a:xfrm>
        </p:grpSpPr>
        <p:sp>
          <p:nvSpPr>
            <p:cNvPr id="159" name="정육면체 158">
              <a:extLst>
                <a:ext uri="{FF2B5EF4-FFF2-40B4-BE49-F238E27FC236}">
                  <a16:creationId xmlns:a16="http://schemas.microsoft.com/office/drawing/2014/main" id="{E6744F61-2CFA-4D99-819D-794CDEABDED9}"/>
                </a:ext>
              </a:extLst>
            </p:cNvPr>
            <p:cNvSpPr/>
            <p:nvPr/>
          </p:nvSpPr>
          <p:spPr>
            <a:xfrm>
              <a:off x="4525132" y="2616555"/>
              <a:ext cx="286821" cy="311091"/>
            </a:xfrm>
            <a:prstGeom prst="cube">
              <a:avLst/>
            </a:prstGeom>
            <a:solidFill>
              <a:srgbClr val="0071FF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</a:rPr>
                <a:t>A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0" name="정육면체 159">
              <a:extLst>
                <a:ext uri="{FF2B5EF4-FFF2-40B4-BE49-F238E27FC236}">
                  <a16:creationId xmlns:a16="http://schemas.microsoft.com/office/drawing/2014/main" id="{A6D77EE9-142E-4E55-A569-2BEA4134DE02}"/>
                </a:ext>
              </a:extLst>
            </p:cNvPr>
            <p:cNvSpPr/>
            <p:nvPr/>
          </p:nvSpPr>
          <p:spPr>
            <a:xfrm>
              <a:off x="2921042" y="2619416"/>
              <a:ext cx="286821" cy="311091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1" name="정육면체 160">
              <a:extLst>
                <a:ext uri="{FF2B5EF4-FFF2-40B4-BE49-F238E27FC236}">
                  <a16:creationId xmlns:a16="http://schemas.microsoft.com/office/drawing/2014/main" id="{5D904AA4-2A3D-48FF-BF69-81B1838514F6}"/>
                </a:ext>
              </a:extLst>
            </p:cNvPr>
            <p:cNvSpPr/>
            <p:nvPr/>
          </p:nvSpPr>
          <p:spPr>
            <a:xfrm>
              <a:off x="3327269" y="2619416"/>
              <a:ext cx="286821" cy="311091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2" name="정육면체 161">
              <a:extLst>
                <a:ext uri="{FF2B5EF4-FFF2-40B4-BE49-F238E27FC236}">
                  <a16:creationId xmlns:a16="http://schemas.microsoft.com/office/drawing/2014/main" id="{0636CA47-F1DC-4AAB-861B-D44252EFE858}"/>
                </a:ext>
              </a:extLst>
            </p:cNvPr>
            <p:cNvSpPr/>
            <p:nvPr/>
          </p:nvSpPr>
          <p:spPr>
            <a:xfrm>
              <a:off x="4139724" y="2619416"/>
              <a:ext cx="286821" cy="311091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0E74D6A0-4732-4BFF-B91D-B24445BAC8ED}"/>
                </a:ext>
              </a:extLst>
            </p:cNvPr>
            <p:cNvCxnSpPr>
              <a:cxnSpLocks/>
            </p:cNvCxnSpPr>
            <p:nvPr/>
          </p:nvCxnSpPr>
          <p:spPr>
            <a:xfrm>
              <a:off x="3162478" y="2786719"/>
              <a:ext cx="15991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연결선 163">
              <a:extLst>
                <a:ext uri="{FF2B5EF4-FFF2-40B4-BE49-F238E27FC236}">
                  <a16:creationId xmlns:a16="http://schemas.microsoft.com/office/drawing/2014/main" id="{3A7FC71D-1BB7-4985-96AB-58520D8BDDC8}"/>
                </a:ext>
              </a:extLst>
            </p:cNvPr>
            <p:cNvCxnSpPr>
              <a:cxnSpLocks/>
            </p:cNvCxnSpPr>
            <p:nvPr/>
          </p:nvCxnSpPr>
          <p:spPr>
            <a:xfrm>
              <a:off x="3572631" y="2787531"/>
              <a:ext cx="15991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5E032FB7-0ED7-408E-916C-5FE2F25075BD}"/>
                </a:ext>
              </a:extLst>
            </p:cNvPr>
            <p:cNvCxnSpPr>
              <a:cxnSpLocks/>
            </p:cNvCxnSpPr>
            <p:nvPr/>
          </p:nvCxnSpPr>
          <p:spPr>
            <a:xfrm>
              <a:off x="4055878" y="2788344"/>
              <a:ext cx="88253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C0E1C8F7-1BE4-47A1-BD0E-04E42DE6EB33}"/>
                </a:ext>
              </a:extLst>
            </p:cNvPr>
            <p:cNvSpPr txBox="1"/>
            <p:nvPr/>
          </p:nvSpPr>
          <p:spPr>
            <a:xfrm>
              <a:off x="3748834" y="2668820"/>
              <a:ext cx="260539" cy="246221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208EC6E5-79A5-416A-ADDD-DD4F7EDCD0A7}"/>
                </a:ext>
              </a:extLst>
            </p:cNvPr>
            <p:cNvCxnSpPr>
              <a:cxnSpLocks/>
            </p:cNvCxnSpPr>
            <p:nvPr/>
          </p:nvCxnSpPr>
          <p:spPr>
            <a:xfrm>
              <a:off x="4394432" y="2786719"/>
              <a:ext cx="1368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그룹 167">
            <a:extLst>
              <a:ext uri="{FF2B5EF4-FFF2-40B4-BE49-F238E27FC236}">
                <a16:creationId xmlns:a16="http://schemas.microsoft.com/office/drawing/2014/main" id="{5B8B7C1D-D70E-4E69-BAAE-3FFDD77158A9}"/>
              </a:ext>
            </a:extLst>
          </p:cNvPr>
          <p:cNvGrpSpPr/>
          <p:nvPr/>
        </p:nvGrpSpPr>
        <p:grpSpPr>
          <a:xfrm>
            <a:off x="5326936" y="4426502"/>
            <a:ext cx="1890911" cy="313952"/>
            <a:chOff x="2921042" y="2616555"/>
            <a:chExt cx="1890911" cy="313952"/>
          </a:xfrm>
        </p:grpSpPr>
        <p:sp>
          <p:nvSpPr>
            <p:cNvPr id="169" name="정육면체 168">
              <a:extLst>
                <a:ext uri="{FF2B5EF4-FFF2-40B4-BE49-F238E27FC236}">
                  <a16:creationId xmlns:a16="http://schemas.microsoft.com/office/drawing/2014/main" id="{DE343098-7376-4D62-A17B-2E15ACD55FD1}"/>
                </a:ext>
              </a:extLst>
            </p:cNvPr>
            <p:cNvSpPr/>
            <p:nvPr/>
          </p:nvSpPr>
          <p:spPr>
            <a:xfrm>
              <a:off x="4525132" y="2616555"/>
              <a:ext cx="286821" cy="311091"/>
            </a:xfrm>
            <a:prstGeom prst="cube">
              <a:avLst/>
            </a:prstGeom>
            <a:solidFill>
              <a:srgbClr val="B99FFF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</a:rPr>
                <a:t>H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0" name="정육면체 169">
              <a:extLst>
                <a:ext uri="{FF2B5EF4-FFF2-40B4-BE49-F238E27FC236}">
                  <a16:creationId xmlns:a16="http://schemas.microsoft.com/office/drawing/2014/main" id="{AF7D96CC-DD6E-4284-8B3E-000FCA677817}"/>
                </a:ext>
              </a:extLst>
            </p:cNvPr>
            <p:cNvSpPr/>
            <p:nvPr/>
          </p:nvSpPr>
          <p:spPr>
            <a:xfrm>
              <a:off x="2921042" y="2619416"/>
              <a:ext cx="286821" cy="311091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1" name="정육면체 170">
              <a:extLst>
                <a:ext uri="{FF2B5EF4-FFF2-40B4-BE49-F238E27FC236}">
                  <a16:creationId xmlns:a16="http://schemas.microsoft.com/office/drawing/2014/main" id="{A93B9CDF-B68F-4BB9-8C08-3DD831A692CC}"/>
                </a:ext>
              </a:extLst>
            </p:cNvPr>
            <p:cNvSpPr/>
            <p:nvPr/>
          </p:nvSpPr>
          <p:spPr>
            <a:xfrm>
              <a:off x="3327269" y="2619416"/>
              <a:ext cx="286821" cy="311091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2" name="정육면체 171">
              <a:extLst>
                <a:ext uri="{FF2B5EF4-FFF2-40B4-BE49-F238E27FC236}">
                  <a16:creationId xmlns:a16="http://schemas.microsoft.com/office/drawing/2014/main" id="{A0507634-DFDE-474A-9673-E6292F7DA287}"/>
                </a:ext>
              </a:extLst>
            </p:cNvPr>
            <p:cNvSpPr/>
            <p:nvPr/>
          </p:nvSpPr>
          <p:spPr>
            <a:xfrm>
              <a:off x="4139724" y="2619416"/>
              <a:ext cx="286821" cy="311091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4E52CC85-B795-42BF-AE53-11B31FF3EC0C}"/>
                </a:ext>
              </a:extLst>
            </p:cNvPr>
            <p:cNvCxnSpPr>
              <a:cxnSpLocks/>
            </p:cNvCxnSpPr>
            <p:nvPr/>
          </p:nvCxnSpPr>
          <p:spPr>
            <a:xfrm>
              <a:off x="3162478" y="2786719"/>
              <a:ext cx="15991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B982A497-B815-4EF2-A029-0898815F1D82}"/>
                </a:ext>
              </a:extLst>
            </p:cNvPr>
            <p:cNvCxnSpPr>
              <a:cxnSpLocks/>
            </p:cNvCxnSpPr>
            <p:nvPr/>
          </p:nvCxnSpPr>
          <p:spPr>
            <a:xfrm>
              <a:off x="3572631" y="2787531"/>
              <a:ext cx="15991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3F91141E-6E26-4322-834D-4377A48E7441}"/>
                </a:ext>
              </a:extLst>
            </p:cNvPr>
            <p:cNvCxnSpPr>
              <a:cxnSpLocks/>
            </p:cNvCxnSpPr>
            <p:nvPr/>
          </p:nvCxnSpPr>
          <p:spPr>
            <a:xfrm>
              <a:off x="4055878" y="2788344"/>
              <a:ext cx="88253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8CB3624F-DD84-4850-AE95-063254B9AF35}"/>
                </a:ext>
              </a:extLst>
            </p:cNvPr>
            <p:cNvSpPr txBox="1"/>
            <p:nvPr/>
          </p:nvSpPr>
          <p:spPr>
            <a:xfrm>
              <a:off x="3748834" y="2668820"/>
              <a:ext cx="260539" cy="246221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11F62595-D73A-4E11-973B-7721C118943E}"/>
                </a:ext>
              </a:extLst>
            </p:cNvPr>
            <p:cNvCxnSpPr>
              <a:cxnSpLocks/>
            </p:cNvCxnSpPr>
            <p:nvPr/>
          </p:nvCxnSpPr>
          <p:spPr>
            <a:xfrm>
              <a:off x="4394432" y="2786719"/>
              <a:ext cx="1368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E7092B8D-2751-465E-808D-E5BC5F4BEBC7}"/>
              </a:ext>
            </a:extLst>
          </p:cNvPr>
          <p:cNvGrpSpPr/>
          <p:nvPr/>
        </p:nvGrpSpPr>
        <p:grpSpPr>
          <a:xfrm>
            <a:off x="6917432" y="6215344"/>
            <a:ext cx="1890911" cy="313952"/>
            <a:chOff x="2921042" y="2616555"/>
            <a:chExt cx="1890911" cy="313952"/>
          </a:xfrm>
        </p:grpSpPr>
        <p:sp>
          <p:nvSpPr>
            <p:cNvPr id="180" name="정육면체 179">
              <a:extLst>
                <a:ext uri="{FF2B5EF4-FFF2-40B4-BE49-F238E27FC236}">
                  <a16:creationId xmlns:a16="http://schemas.microsoft.com/office/drawing/2014/main" id="{F3A744D6-B95B-49C0-8CA1-9E81C6743F80}"/>
                </a:ext>
              </a:extLst>
            </p:cNvPr>
            <p:cNvSpPr/>
            <p:nvPr/>
          </p:nvSpPr>
          <p:spPr>
            <a:xfrm>
              <a:off x="4525132" y="2616555"/>
              <a:ext cx="286821" cy="311091"/>
            </a:xfrm>
            <a:prstGeom prst="cube">
              <a:avLst/>
            </a:prstGeom>
            <a:solidFill>
              <a:srgbClr val="B99FFF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</a:rPr>
                <a:t>H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1" name="정육면체 180">
              <a:extLst>
                <a:ext uri="{FF2B5EF4-FFF2-40B4-BE49-F238E27FC236}">
                  <a16:creationId xmlns:a16="http://schemas.microsoft.com/office/drawing/2014/main" id="{AD36621E-21D5-4C0F-BDD0-E74948E759EA}"/>
                </a:ext>
              </a:extLst>
            </p:cNvPr>
            <p:cNvSpPr/>
            <p:nvPr/>
          </p:nvSpPr>
          <p:spPr>
            <a:xfrm>
              <a:off x="2921042" y="2619416"/>
              <a:ext cx="286821" cy="311091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2" name="정육면체 181">
              <a:extLst>
                <a:ext uri="{FF2B5EF4-FFF2-40B4-BE49-F238E27FC236}">
                  <a16:creationId xmlns:a16="http://schemas.microsoft.com/office/drawing/2014/main" id="{5CB018DD-D4E1-4320-8AFD-90582DE11B3D}"/>
                </a:ext>
              </a:extLst>
            </p:cNvPr>
            <p:cNvSpPr/>
            <p:nvPr/>
          </p:nvSpPr>
          <p:spPr>
            <a:xfrm>
              <a:off x="3327269" y="2619416"/>
              <a:ext cx="286821" cy="311091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83" name="정육면체 182">
              <a:extLst>
                <a:ext uri="{FF2B5EF4-FFF2-40B4-BE49-F238E27FC236}">
                  <a16:creationId xmlns:a16="http://schemas.microsoft.com/office/drawing/2014/main" id="{5903E276-09A7-4451-BE20-EB6E2DE9976E}"/>
                </a:ext>
              </a:extLst>
            </p:cNvPr>
            <p:cNvSpPr/>
            <p:nvPr/>
          </p:nvSpPr>
          <p:spPr>
            <a:xfrm>
              <a:off x="4139724" y="2619416"/>
              <a:ext cx="286821" cy="311091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94DCF3F8-9153-499C-BE3A-A48AEFD19512}"/>
                </a:ext>
              </a:extLst>
            </p:cNvPr>
            <p:cNvCxnSpPr>
              <a:cxnSpLocks/>
            </p:cNvCxnSpPr>
            <p:nvPr/>
          </p:nvCxnSpPr>
          <p:spPr>
            <a:xfrm>
              <a:off x="3162478" y="2786719"/>
              <a:ext cx="15991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D06F6072-C2D0-4954-A29E-7EEDF5E010A9}"/>
                </a:ext>
              </a:extLst>
            </p:cNvPr>
            <p:cNvCxnSpPr>
              <a:cxnSpLocks/>
            </p:cNvCxnSpPr>
            <p:nvPr/>
          </p:nvCxnSpPr>
          <p:spPr>
            <a:xfrm>
              <a:off x="3572631" y="2787531"/>
              <a:ext cx="15991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F17507E1-0C98-4AB1-801F-747A6B1E5D6E}"/>
                </a:ext>
              </a:extLst>
            </p:cNvPr>
            <p:cNvCxnSpPr>
              <a:cxnSpLocks/>
            </p:cNvCxnSpPr>
            <p:nvPr/>
          </p:nvCxnSpPr>
          <p:spPr>
            <a:xfrm>
              <a:off x="4055878" y="2788344"/>
              <a:ext cx="88253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77E2ECC-67E9-4EFE-AA4C-F0BCD4E25ED6}"/>
                </a:ext>
              </a:extLst>
            </p:cNvPr>
            <p:cNvSpPr txBox="1"/>
            <p:nvPr/>
          </p:nvSpPr>
          <p:spPr>
            <a:xfrm>
              <a:off x="3748834" y="2668820"/>
              <a:ext cx="260539" cy="246221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88C54AC7-11AF-4080-B6BA-77814ECA176E}"/>
                </a:ext>
              </a:extLst>
            </p:cNvPr>
            <p:cNvCxnSpPr>
              <a:cxnSpLocks/>
            </p:cNvCxnSpPr>
            <p:nvPr/>
          </p:nvCxnSpPr>
          <p:spPr>
            <a:xfrm>
              <a:off x="4394432" y="2786719"/>
              <a:ext cx="1368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id="{3B3283B4-A92D-4D19-93F7-3CD8028D0823}"/>
              </a:ext>
            </a:extLst>
          </p:cNvPr>
          <p:cNvGrpSpPr/>
          <p:nvPr/>
        </p:nvGrpSpPr>
        <p:grpSpPr>
          <a:xfrm>
            <a:off x="7671503" y="2576008"/>
            <a:ext cx="1890911" cy="313952"/>
            <a:chOff x="2921042" y="2616555"/>
            <a:chExt cx="1890911" cy="313952"/>
          </a:xfrm>
        </p:grpSpPr>
        <p:sp>
          <p:nvSpPr>
            <p:cNvPr id="190" name="정육면체 189">
              <a:extLst>
                <a:ext uri="{FF2B5EF4-FFF2-40B4-BE49-F238E27FC236}">
                  <a16:creationId xmlns:a16="http://schemas.microsoft.com/office/drawing/2014/main" id="{09974CC4-F78F-48BB-82D2-E43CECB8321D}"/>
                </a:ext>
              </a:extLst>
            </p:cNvPr>
            <p:cNvSpPr/>
            <p:nvPr/>
          </p:nvSpPr>
          <p:spPr>
            <a:xfrm>
              <a:off x="4525132" y="2616555"/>
              <a:ext cx="286821" cy="311091"/>
            </a:xfrm>
            <a:prstGeom prst="cube">
              <a:avLst/>
            </a:prstGeom>
            <a:solidFill>
              <a:srgbClr val="B99FFF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</a:rPr>
                <a:t>H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1" name="정육면체 190">
              <a:extLst>
                <a:ext uri="{FF2B5EF4-FFF2-40B4-BE49-F238E27FC236}">
                  <a16:creationId xmlns:a16="http://schemas.microsoft.com/office/drawing/2014/main" id="{3BC2086B-8C94-4CDE-886E-7633FFAE1E6B}"/>
                </a:ext>
              </a:extLst>
            </p:cNvPr>
            <p:cNvSpPr/>
            <p:nvPr/>
          </p:nvSpPr>
          <p:spPr>
            <a:xfrm>
              <a:off x="2921042" y="2619416"/>
              <a:ext cx="286821" cy="311091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2" name="정육면체 191">
              <a:extLst>
                <a:ext uri="{FF2B5EF4-FFF2-40B4-BE49-F238E27FC236}">
                  <a16:creationId xmlns:a16="http://schemas.microsoft.com/office/drawing/2014/main" id="{92C1A754-C0D0-45D5-A197-9B8747FBEF1A}"/>
                </a:ext>
              </a:extLst>
            </p:cNvPr>
            <p:cNvSpPr/>
            <p:nvPr/>
          </p:nvSpPr>
          <p:spPr>
            <a:xfrm>
              <a:off x="3327269" y="2619416"/>
              <a:ext cx="286821" cy="311091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3" name="정육면체 192">
              <a:extLst>
                <a:ext uri="{FF2B5EF4-FFF2-40B4-BE49-F238E27FC236}">
                  <a16:creationId xmlns:a16="http://schemas.microsoft.com/office/drawing/2014/main" id="{DF6531BD-0C76-4F79-90E6-1B33695B88AE}"/>
                </a:ext>
              </a:extLst>
            </p:cNvPr>
            <p:cNvSpPr/>
            <p:nvPr/>
          </p:nvSpPr>
          <p:spPr>
            <a:xfrm>
              <a:off x="4139724" y="2619416"/>
              <a:ext cx="286821" cy="311091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98CFE8A2-AF08-4B88-BA4A-7BCFB9E70D80}"/>
                </a:ext>
              </a:extLst>
            </p:cNvPr>
            <p:cNvCxnSpPr>
              <a:cxnSpLocks/>
            </p:cNvCxnSpPr>
            <p:nvPr/>
          </p:nvCxnSpPr>
          <p:spPr>
            <a:xfrm>
              <a:off x="3162478" y="2786719"/>
              <a:ext cx="15991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BEBFFF9C-6308-4E05-9D2D-4DE21A523B54}"/>
                </a:ext>
              </a:extLst>
            </p:cNvPr>
            <p:cNvCxnSpPr>
              <a:cxnSpLocks/>
            </p:cNvCxnSpPr>
            <p:nvPr/>
          </p:nvCxnSpPr>
          <p:spPr>
            <a:xfrm>
              <a:off x="3572631" y="2787531"/>
              <a:ext cx="15991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D28C89A7-5493-4B3A-8038-0EB8BEF9573F}"/>
                </a:ext>
              </a:extLst>
            </p:cNvPr>
            <p:cNvCxnSpPr>
              <a:cxnSpLocks/>
            </p:cNvCxnSpPr>
            <p:nvPr/>
          </p:nvCxnSpPr>
          <p:spPr>
            <a:xfrm>
              <a:off x="4055878" y="2788344"/>
              <a:ext cx="88253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477C927A-F445-4557-9051-A12A0F4C3121}"/>
                </a:ext>
              </a:extLst>
            </p:cNvPr>
            <p:cNvSpPr txBox="1"/>
            <p:nvPr/>
          </p:nvSpPr>
          <p:spPr>
            <a:xfrm>
              <a:off x="3748834" y="2668820"/>
              <a:ext cx="260539" cy="246221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5046EAF5-75AF-4E1D-9470-03DA6149B5E9}"/>
                </a:ext>
              </a:extLst>
            </p:cNvPr>
            <p:cNvCxnSpPr>
              <a:cxnSpLocks/>
            </p:cNvCxnSpPr>
            <p:nvPr/>
          </p:nvCxnSpPr>
          <p:spPr>
            <a:xfrm>
              <a:off x="4394432" y="2786719"/>
              <a:ext cx="1368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id="{3AF0B17F-21BE-4BD9-967F-340337D5FA13}"/>
              </a:ext>
            </a:extLst>
          </p:cNvPr>
          <p:cNvGrpSpPr/>
          <p:nvPr/>
        </p:nvGrpSpPr>
        <p:grpSpPr>
          <a:xfrm>
            <a:off x="9875564" y="2306357"/>
            <a:ext cx="1890911" cy="313952"/>
            <a:chOff x="2921042" y="2616555"/>
            <a:chExt cx="1890911" cy="313952"/>
          </a:xfrm>
        </p:grpSpPr>
        <p:sp>
          <p:nvSpPr>
            <p:cNvPr id="200" name="정육면체 199">
              <a:extLst>
                <a:ext uri="{FF2B5EF4-FFF2-40B4-BE49-F238E27FC236}">
                  <a16:creationId xmlns:a16="http://schemas.microsoft.com/office/drawing/2014/main" id="{2254BE47-76B3-4F7C-998F-EA428EB2EA04}"/>
                </a:ext>
              </a:extLst>
            </p:cNvPr>
            <p:cNvSpPr/>
            <p:nvPr/>
          </p:nvSpPr>
          <p:spPr>
            <a:xfrm>
              <a:off x="4525132" y="2616555"/>
              <a:ext cx="286821" cy="311091"/>
            </a:xfrm>
            <a:prstGeom prst="cube">
              <a:avLst/>
            </a:prstGeom>
            <a:solidFill>
              <a:srgbClr val="B99FFF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</a:rPr>
                <a:t>H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1" name="정육면체 200">
              <a:extLst>
                <a:ext uri="{FF2B5EF4-FFF2-40B4-BE49-F238E27FC236}">
                  <a16:creationId xmlns:a16="http://schemas.microsoft.com/office/drawing/2014/main" id="{4A717F67-7CCA-4282-8135-E3CAB127DD58}"/>
                </a:ext>
              </a:extLst>
            </p:cNvPr>
            <p:cNvSpPr/>
            <p:nvPr/>
          </p:nvSpPr>
          <p:spPr>
            <a:xfrm>
              <a:off x="2921042" y="2619416"/>
              <a:ext cx="286821" cy="311091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2" name="정육면체 201">
              <a:extLst>
                <a:ext uri="{FF2B5EF4-FFF2-40B4-BE49-F238E27FC236}">
                  <a16:creationId xmlns:a16="http://schemas.microsoft.com/office/drawing/2014/main" id="{C5CEDF31-BC21-4522-8E32-63CC628381A8}"/>
                </a:ext>
              </a:extLst>
            </p:cNvPr>
            <p:cNvSpPr/>
            <p:nvPr/>
          </p:nvSpPr>
          <p:spPr>
            <a:xfrm>
              <a:off x="3327269" y="2619416"/>
              <a:ext cx="286821" cy="311091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3" name="정육면체 202">
              <a:extLst>
                <a:ext uri="{FF2B5EF4-FFF2-40B4-BE49-F238E27FC236}">
                  <a16:creationId xmlns:a16="http://schemas.microsoft.com/office/drawing/2014/main" id="{BAE0F76E-3A9A-447F-8D95-B01015EFEFE8}"/>
                </a:ext>
              </a:extLst>
            </p:cNvPr>
            <p:cNvSpPr/>
            <p:nvPr/>
          </p:nvSpPr>
          <p:spPr>
            <a:xfrm>
              <a:off x="4139724" y="2619416"/>
              <a:ext cx="286821" cy="311091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04" name="직선 연결선 203">
              <a:extLst>
                <a:ext uri="{FF2B5EF4-FFF2-40B4-BE49-F238E27FC236}">
                  <a16:creationId xmlns:a16="http://schemas.microsoft.com/office/drawing/2014/main" id="{9FE457F6-8882-49BE-BCE5-262477B44536}"/>
                </a:ext>
              </a:extLst>
            </p:cNvPr>
            <p:cNvCxnSpPr>
              <a:cxnSpLocks/>
            </p:cNvCxnSpPr>
            <p:nvPr/>
          </p:nvCxnSpPr>
          <p:spPr>
            <a:xfrm>
              <a:off x="3162478" y="2786719"/>
              <a:ext cx="15991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직선 연결선 204">
              <a:extLst>
                <a:ext uri="{FF2B5EF4-FFF2-40B4-BE49-F238E27FC236}">
                  <a16:creationId xmlns:a16="http://schemas.microsoft.com/office/drawing/2014/main" id="{2E80055F-D84F-4496-B747-DBD5DB80FDFE}"/>
                </a:ext>
              </a:extLst>
            </p:cNvPr>
            <p:cNvCxnSpPr>
              <a:cxnSpLocks/>
            </p:cNvCxnSpPr>
            <p:nvPr/>
          </p:nvCxnSpPr>
          <p:spPr>
            <a:xfrm>
              <a:off x="3572631" y="2787531"/>
              <a:ext cx="15991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직선 연결선 205">
              <a:extLst>
                <a:ext uri="{FF2B5EF4-FFF2-40B4-BE49-F238E27FC236}">
                  <a16:creationId xmlns:a16="http://schemas.microsoft.com/office/drawing/2014/main" id="{B53FB5DD-D725-41FB-8F44-4C55B618CF73}"/>
                </a:ext>
              </a:extLst>
            </p:cNvPr>
            <p:cNvCxnSpPr>
              <a:cxnSpLocks/>
            </p:cNvCxnSpPr>
            <p:nvPr/>
          </p:nvCxnSpPr>
          <p:spPr>
            <a:xfrm>
              <a:off x="4055878" y="2788344"/>
              <a:ext cx="88253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484D4720-6F24-4DF8-97AF-1E390FC60D0F}"/>
                </a:ext>
              </a:extLst>
            </p:cNvPr>
            <p:cNvSpPr txBox="1"/>
            <p:nvPr/>
          </p:nvSpPr>
          <p:spPr>
            <a:xfrm>
              <a:off x="3748834" y="2668820"/>
              <a:ext cx="260539" cy="246221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208" name="직선 연결선 207">
              <a:extLst>
                <a:ext uri="{FF2B5EF4-FFF2-40B4-BE49-F238E27FC236}">
                  <a16:creationId xmlns:a16="http://schemas.microsoft.com/office/drawing/2014/main" id="{34E0D835-6691-4BC6-B315-EC272D16EEB4}"/>
                </a:ext>
              </a:extLst>
            </p:cNvPr>
            <p:cNvCxnSpPr>
              <a:cxnSpLocks/>
            </p:cNvCxnSpPr>
            <p:nvPr/>
          </p:nvCxnSpPr>
          <p:spPr>
            <a:xfrm>
              <a:off x="4394432" y="2786719"/>
              <a:ext cx="1368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94B2F09B-0F88-4856-9441-CF6412055C58}"/>
              </a:ext>
            </a:extLst>
          </p:cNvPr>
          <p:cNvGrpSpPr/>
          <p:nvPr/>
        </p:nvGrpSpPr>
        <p:grpSpPr>
          <a:xfrm>
            <a:off x="8942714" y="5028614"/>
            <a:ext cx="1890911" cy="313952"/>
            <a:chOff x="2921042" y="2616555"/>
            <a:chExt cx="1890911" cy="313952"/>
          </a:xfrm>
        </p:grpSpPr>
        <p:sp>
          <p:nvSpPr>
            <p:cNvPr id="210" name="정육면체 209">
              <a:extLst>
                <a:ext uri="{FF2B5EF4-FFF2-40B4-BE49-F238E27FC236}">
                  <a16:creationId xmlns:a16="http://schemas.microsoft.com/office/drawing/2014/main" id="{88F8C6D6-5330-4D9C-98FB-F32B582703B1}"/>
                </a:ext>
              </a:extLst>
            </p:cNvPr>
            <p:cNvSpPr/>
            <p:nvPr/>
          </p:nvSpPr>
          <p:spPr>
            <a:xfrm>
              <a:off x="4525132" y="2616555"/>
              <a:ext cx="286821" cy="311091"/>
            </a:xfrm>
            <a:prstGeom prst="cube">
              <a:avLst/>
            </a:prstGeom>
            <a:solidFill>
              <a:srgbClr val="B99FFF"/>
            </a:solidFill>
            <a:ln>
              <a:solidFill>
                <a:srgbClr val="2626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Arial" panose="020B0604020202020204" pitchFamily="34" charset="0"/>
                </a:rPr>
                <a:t>H</a:t>
              </a:r>
              <a:endParaRPr lang="ko-KR" altLang="en-US" dirty="0">
                <a:solidFill>
                  <a:schemeClr val="tx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1" name="정육면체 210">
              <a:extLst>
                <a:ext uri="{FF2B5EF4-FFF2-40B4-BE49-F238E27FC236}">
                  <a16:creationId xmlns:a16="http://schemas.microsoft.com/office/drawing/2014/main" id="{CD0E93EC-3DA4-4427-8D0F-4AB5E921B958}"/>
                </a:ext>
              </a:extLst>
            </p:cNvPr>
            <p:cNvSpPr/>
            <p:nvPr/>
          </p:nvSpPr>
          <p:spPr>
            <a:xfrm>
              <a:off x="2921042" y="2619416"/>
              <a:ext cx="286821" cy="311091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2" name="정육면체 211">
              <a:extLst>
                <a:ext uri="{FF2B5EF4-FFF2-40B4-BE49-F238E27FC236}">
                  <a16:creationId xmlns:a16="http://schemas.microsoft.com/office/drawing/2014/main" id="{3A9DB8AC-02FE-45CE-B7DD-339DD3E1069B}"/>
                </a:ext>
              </a:extLst>
            </p:cNvPr>
            <p:cNvSpPr/>
            <p:nvPr/>
          </p:nvSpPr>
          <p:spPr>
            <a:xfrm>
              <a:off x="3327269" y="2619416"/>
              <a:ext cx="286821" cy="311091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13" name="정육면체 212">
              <a:extLst>
                <a:ext uri="{FF2B5EF4-FFF2-40B4-BE49-F238E27FC236}">
                  <a16:creationId xmlns:a16="http://schemas.microsoft.com/office/drawing/2014/main" id="{D0048B5F-9195-4DF2-A42C-12C9E21027E4}"/>
                </a:ext>
              </a:extLst>
            </p:cNvPr>
            <p:cNvSpPr/>
            <p:nvPr/>
          </p:nvSpPr>
          <p:spPr>
            <a:xfrm>
              <a:off x="4139724" y="2619416"/>
              <a:ext cx="286821" cy="311091"/>
            </a:xfrm>
            <a:prstGeom prst="cube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14" name="직선 연결선 213">
              <a:extLst>
                <a:ext uri="{FF2B5EF4-FFF2-40B4-BE49-F238E27FC236}">
                  <a16:creationId xmlns:a16="http://schemas.microsoft.com/office/drawing/2014/main" id="{D8615B31-D83F-469B-9CB8-28FD1E2C49E5}"/>
                </a:ext>
              </a:extLst>
            </p:cNvPr>
            <p:cNvCxnSpPr>
              <a:cxnSpLocks/>
            </p:cNvCxnSpPr>
            <p:nvPr/>
          </p:nvCxnSpPr>
          <p:spPr>
            <a:xfrm>
              <a:off x="3162478" y="2786719"/>
              <a:ext cx="15991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직선 연결선 214">
              <a:extLst>
                <a:ext uri="{FF2B5EF4-FFF2-40B4-BE49-F238E27FC236}">
                  <a16:creationId xmlns:a16="http://schemas.microsoft.com/office/drawing/2014/main" id="{B9FE7384-16B6-478D-B30C-CA6D4D95BC08}"/>
                </a:ext>
              </a:extLst>
            </p:cNvPr>
            <p:cNvCxnSpPr>
              <a:cxnSpLocks/>
            </p:cNvCxnSpPr>
            <p:nvPr/>
          </p:nvCxnSpPr>
          <p:spPr>
            <a:xfrm>
              <a:off x="3572631" y="2787531"/>
              <a:ext cx="15991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직선 연결선 215">
              <a:extLst>
                <a:ext uri="{FF2B5EF4-FFF2-40B4-BE49-F238E27FC236}">
                  <a16:creationId xmlns:a16="http://schemas.microsoft.com/office/drawing/2014/main" id="{D4D2C76F-C2A8-4C37-BBA0-C9CC494EB5C4}"/>
                </a:ext>
              </a:extLst>
            </p:cNvPr>
            <p:cNvCxnSpPr>
              <a:cxnSpLocks/>
            </p:cNvCxnSpPr>
            <p:nvPr/>
          </p:nvCxnSpPr>
          <p:spPr>
            <a:xfrm>
              <a:off x="4055878" y="2788344"/>
              <a:ext cx="88253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9C30BAF4-EF9D-4C37-9716-C5D978506F5D}"/>
                </a:ext>
              </a:extLst>
            </p:cNvPr>
            <p:cNvSpPr txBox="1"/>
            <p:nvPr/>
          </p:nvSpPr>
          <p:spPr>
            <a:xfrm>
              <a:off x="3748834" y="2668820"/>
              <a:ext cx="260539" cy="246221"/>
            </a:xfrm>
            <a:prstGeom prst="rect">
              <a:avLst/>
            </a:prstGeom>
            <a:noFill/>
          </p:spPr>
          <p:txBody>
            <a:bodyPr wrap="square" lIns="0" rIns="0" rtlCol="0" anchor="ctr" anchorCtr="1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•••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218" name="직선 연결선 217">
              <a:extLst>
                <a:ext uri="{FF2B5EF4-FFF2-40B4-BE49-F238E27FC236}">
                  <a16:creationId xmlns:a16="http://schemas.microsoft.com/office/drawing/2014/main" id="{ED6CC3BA-833C-4F0B-9787-09433AFCFE22}"/>
                </a:ext>
              </a:extLst>
            </p:cNvPr>
            <p:cNvCxnSpPr>
              <a:cxnSpLocks/>
            </p:cNvCxnSpPr>
            <p:nvPr/>
          </p:nvCxnSpPr>
          <p:spPr>
            <a:xfrm>
              <a:off x="4394432" y="2786719"/>
              <a:ext cx="136800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665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8C50-89F4-4F85-87DE-3D0D7CD35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/>
          </a:bodyPr>
          <a:lstStyle/>
          <a:p>
            <a:pPr indent="0">
              <a:lnSpc>
                <a:spcPct val="120000"/>
              </a:lnSpc>
              <a:buNone/>
            </a:pPr>
            <a:r>
              <a:rPr lang="ko-KR" altLang="en-US" sz="2000" b="1" dirty="0">
                <a:solidFill>
                  <a:schemeClr val="bg1"/>
                </a:solidFill>
              </a:rPr>
              <a:t>차세대 </a:t>
            </a:r>
            <a:r>
              <a:rPr lang="ko-KR" altLang="en-US" sz="2000" b="1" dirty="0">
                <a:solidFill>
                  <a:srgbClr val="00C8EB"/>
                </a:solidFill>
              </a:rPr>
              <a:t>스마트 </a:t>
            </a:r>
            <a:r>
              <a:rPr lang="ko-KR" altLang="en-US" sz="2000" b="1" dirty="0" err="1">
                <a:solidFill>
                  <a:srgbClr val="00C8EB"/>
                </a:solidFill>
              </a:rPr>
              <a:t>컨트랙트</a:t>
            </a:r>
            <a:r>
              <a:rPr lang="ko-KR" altLang="en-US" sz="2000" b="1" dirty="0" err="1">
                <a:solidFill>
                  <a:schemeClr val="bg1"/>
                </a:solidFill>
              </a:rPr>
              <a:t>와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 err="1">
                <a:solidFill>
                  <a:srgbClr val="DBAC7D"/>
                </a:solidFill>
              </a:rPr>
              <a:t>탈중앙화된</a:t>
            </a:r>
            <a:r>
              <a:rPr lang="ko-KR" altLang="en-US" sz="2000" b="1" dirty="0">
                <a:solidFill>
                  <a:srgbClr val="DBAC7D"/>
                </a:solidFill>
              </a:rPr>
              <a:t> 어플리케이션</a:t>
            </a:r>
            <a:r>
              <a:rPr lang="ko-KR" altLang="en-US" sz="2000" b="1" dirty="0">
                <a:solidFill>
                  <a:schemeClr val="bg1"/>
                </a:solidFill>
              </a:rPr>
              <a:t> </a:t>
            </a:r>
            <a:r>
              <a:rPr lang="ko-KR" altLang="en-US" sz="2000" b="1" dirty="0">
                <a:solidFill>
                  <a:srgbClr val="00C8EB"/>
                </a:solidFill>
              </a:rPr>
              <a:t>플랫폼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ko-KR" sz="2000" b="1" dirty="0">
                <a:solidFill>
                  <a:schemeClr val="bg1"/>
                </a:solidFill>
              </a:rPr>
              <a:t>A Next-Generation </a:t>
            </a:r>
            <a:r>
              <a:rPr lang="en-US" altLang="ko-KR" sz="2000" b="1" dirty="0">
                <a:solidFill>
                  <a:srgbClr val="00C8EB"/>
                </a:solidFill>
              </a:rPr>
              <a:t>Smart Contract</a:t>
            </a:r>
            <a:r>
              <a:rPr lang="en-US" altLang="ko-KR" sz="2000" b="1" dirty="0">
                <a:solidFill>
                  <a:schemeClr val="bg1"/>
                </a:solidFill>
              </a:rPr>
              <a:t> and </a:t>
            </a:r>
            <a:r>
              <a:rPr lang="en-US" altLang="ko-KR" sz="2000" b="1" dirty="0">
                <a:solidFill>
                  <a:srgbClr val="DBAC7D"/>
                </a:solidFill>
              </a:rPr>
              <a:t>Decentralized Application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>
                <a:solidFill>
                  <a:srgbClr val="00C8EB"/>
                </a:solidFill>
              </a:rPr>
              <a:t>Platform</a:t>
            </a:r>
          </a:p>
          <a:p>
            <a:pPr indent="0">
              <a:lnSpc>
                <a:spcPct val="120000"/>
              </a:lnSpc>
              <a:buNone/>
            </a:pPr>
            <a:endParaRPr lang="en-US" altLang="ko-KR" b="1" dirty="0">
              <a:solidFill>
                <a:srgbClr val="00C8EB"/>
              </a:solidFill>
            </a:endParaRPr>
          </a:p>
          <a:p>
            <a:pPr indent="0">
              <a:lnSpc>
                <a:spcPct val="120000"/>
              </a:lnSpc>
              <a:buNone/>
            </a:pPr>
            <a:r>
              <a:rPr lang="ko-KR" altLang="en-US" dirty="0" err="1"/>
              <a:t>사토시</a:t>
            </a:r>
            <a:r>
              <a:rPr lang="ko-KR" altLang="en-US" dirty="0"/>
              <a:t> </a:t>
            </a:r>
            <a:r>
              <a:rPr lang="ko-KR" altLang="en-US" dirty="0" err="1"/>
              <a:t>나카모토에</a:t>
            </a:r>
            <a:r>
              <a:rPr lang="ko-KR" altLang="en-US" dirty="0"/>
              <a:t> 의해 </a:t>
            </a:r>
            <a:r>
              <a:rPr lang="en-US" altLang="ko-KR" dirty="0"/>
              <a:t>2009 </a:t>
            </a:r>
            <a:r>
              <a:rPr lang="ko-KR" altLang="en-US" dirty="0"/>
              <a:t>년 개발된 </a:t>
            </a:r>
            <a:r>
              <a:rPr lang="ko-KR" altLang="en-US" dirty="0" err="1">
                <a:solidFill>
                  <a:srgbClr val="FFC700"/>
                </a:solidFill>
              </a:rPr>
              <a:t>비트코인</a:t>
            </a:r>
            <a:r>
              <a:rPr lang="ko-KR" altLang="en-US" dirty="0" err="1"/>
              <a:t>은</a:t>
            </a:r>
            <a:r>
              <a:rPr lang="ko-KR" altLang="en-US" dirty="0"/>
              <a:t> 종종 화폐와 통화분야에서 매우 근본적인 혁신으로 묘사되어 왔는데</a:t>
            </a:r>
            <a:r>
              <a:rPr lang="en-US" altLang="ko-KR" dirty="0"/>
              <a:t>, </a:t>
            </a:r>
            <a:r>
              <a:rPr lang="ko-KR" altLang="en-US" dirty="0"/>
              <a:t>이것은 </a:t>
            </a:r>
            <a:r>
              <a:rPr lang="ko-KR" altLang="en-US" dirty="0" err="1"/>
              <a:t>비트코인이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DBAC7D"/>
                </a:solidFill>
              </a:rPr>
              <a:t>어떤 담보나 내재적인 가치를 가지지 않으며</a:t>
            </a:r>
            <a:r>
              <a:rPr lang="en-US" altLang="ko-KR" dirty="0">
                <a:solidFill>
                  <a:srgbClr val="DBAC7D"/>
                </a:solidFill>
              </a:rPr>
              <a:t>, </a:t>
            </a:r>
            <a:r>
              <a:rPr lang="ko-KR" altLang="en-US" dirty="0" err="1">
                <a:solidFill>
                  <a:srgbClr val="DBAC7D"/>
                </a:solidFill>
              </a:rPr>
              <a:t>중앙화된</a:t>
            </a:r>
            <a:r>
              <a:rPr lang="ko-KR" altLang="en-US" dirty="0">
                <a:solidFill>
                  <a:srgbClr val="DBAC7D"/>
                </a:solidFill>
              </a:rPr>
              <a:t> 발행기관이나 통제기관도 없는 디지털 자산의 첫 번째 사례</a:t>
            </a:r>
            <a:r>
              <a:rPr lang="ko-KR" altLang="en-US" dirty="0"/>
              <a:t>였기 때문이다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ko-KR" altLang="en-US" dirty="0" err="1"/>
              <a:t>비트코인</a:t>
            </a:r>
            <a:r>
              <a:rPr lang="ko-KR" altLang="en-US" dirty="0"/>
              <a:t> 실험의 더욱 중요한 측면은 </a:t>
            </a:r>
            <a:r>
              <a:rPr lang="ko-KR" altLang="en-US" dirty="0" err="1"/>
              <a:t>비트코인을</a:t>
            </a:r>
            <a:r>
              <a:rPr lang="ko-KR" altLang="en-US" dirty="0"/>
              <a:t> 떠받치고 있는 </a:t>
            </a:r>
            <a:r>
              <a:rPr lang="ko-KR" altLang="en-US" dirty="0">
                <a:solidFill>
                  <a:srgbClr val="DBAC7D"/>
                </a:solidFill>
              </a:rPr>
              <a:t>분산 합의 </a:t>
            </a:r>
            <a:r>
              <a:rPr lang="ko-KR" altLang="en-US" dirty="0" err="1">
                <a:solidFill>
                  <a:srgbClr val="DBAC7D"/>
                </a:solidFill>
              </a:rPr>
              <a:t>수단으로서의</a:t>
            </a:r>
            <a:r>
              <a:rPr lang="ko-KR" altLang="en-US" dirty="0">
                <a:solidFill>
                  <a:srgbClr val="DBAC7D"/>
                </a:solidFill>
              </a:rPr>
              <a:t> 블록체인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ko-KR" altLang="en-US" dirty="0">
                <a:solidFill>
                  <a:srgbClr val="DBAC7D"/>
                </a:solidFill>
              </a:rPr>
              <a:t>기술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  <a:r>
              <a:rPr lang="ko-KR" altLang="en-US" dirty="0"/>
              <a:t>이에 대한 관심이 급격하게 늘어나고 있다</a:t>
            </a:r>
            <a:r>
              <a:rPr lang="en-US" altLang="ko-KR" dirty="0"/>
              <a:t>. </a:t>
            </a:r>
            <a:endParaRPr lang="en-US" altLang="ko-KR" b="1" dirty="0">
              <a:solidFill>
                <a:srgbClr val="00C8EB"/>
              </a:solidFill>
            </a:endParaRPr>
          </a:p>
          <a:p>
            <a:pPr indent="0">
              <a:lnSpc>
                <a:spcPct val="120000"/>
              </a:lnSpc>
              <a:buNone/>
            </a:pPr>
            <a:r>
              <a:rPr lang="en-US" altLang="ko-KR" dirty="0"/>
              <a:t>Satoshi Nakamoto's development of </a:t>
            </a:r>
            <a:r>
              <a:rPr lang="en-US" altLang="ko-KR" dirty="0">
                <a:solidFill>
                  <a:srgbClr val="FFC700"/>
                </a:solidFill>
              </a:rPr>
              <a:t>Bitcoin</a:t>
            </a:r>
            <a:r>
              <a:rPr lang="en-US" altLang="ko-KR" dirty="0"/>
              <a:t> in 2009 has often been hailed as a radical development in money and currency, being </a:t>
            </a:r>
            <a:r>
              <a:rPr lang="en-US" altLang="ko-KR" dirty="0">
                <a:solidFill>
                  <a:srgbClr val="DBAC7D"/>
                </a:solidFill>
              </a:rPr>
              <a:t>the first example of a digital asset which simultaneously has no backing or "intrinsic value" and no centralized issuer or controller</a:t>
            </a:r>
            <a:r>
              <a:rPr lang="en-US" altLang="ko-KR" dirty="0"/>
              <a:t>. However, another, arguably more important, part of the Bitcoin experiment is the underlying </a:t>
            </a:r>
            <a:r>
              <a:rPr lang="en-US" altLang="ko-KR" dirty="0">
                <a:solidFill>
                  <a:srgbClr val="DBAC7D"/>
                </a:solidFill>
              </a:rPr>
              <a:t>blockchain</a:t>
            </a:r>
            <a:r>
              <a:rPr lang="en-US" altLang="ko-KR" dirty="0">
                <a:solidFill>
                  <a:srgbClr val="00C8EB"/>
                </a:solidFill>
              </a:rPr>
              <a:t> </a:t>
            </a:r>
            <a:r>
              <a:rPr lang="en-US" altLang="ko-KR" dirty="0">
                <a:solidFill>
                  <a:srgbClr val="DBAC7D"/>
                </a:solidFill>
              </a:rPr>
              <a:t>technology as a tool of distributed consensus</a:t>
            </a:r>
            <a:r>
              <a:rPr lang="en-US" altLang="ko-KR" dirty="0"/>
              <a:t>, and attention is rapidly starting to shift to this other aspect of Bitcoin.</a:t>
            </a:r>
          </a:p>
          <a:p>
            <a:pPr indent="0">
              <a:lnSpc>
                <a:spcPct val="120000"/>
              </a:lnSpc>
              <a:buNone/>
            </a:pPr>
            <a:r>
              <a:rPr lang="en-US" altLang="ko-KR" dirty="0"/>
              <a:t>…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A218A7-D547-4661-ACF7-16F397AE1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[White Paper, </a:t>
            </a:r>
            <a:r>
              <a:rPr lang="en-US" altLang="ko-KR" dirty="0" err="1"/>
              <a:t>Vitalik</a:t>
            </a:r>
            <a:r>
              <a:rPr lang="en-US" altLang="ko-KR" dirty="0"/>
              <a:t> </a:t>
            </a:r>
            <a:r>
              <a:rPr lang="en-US" altLang="ko-KR" dirty="0" err="1"/>
              <a:t>Buterin</a:t>
            </a:r>
            <a:r>
              <a:rPr lang="en-US" altLang="ko-KR" dirty="0"/>
              <a:t> (</a:t>
            </a:r>
            <a:r>
              <a:rPr lang="ko-KR" altLang="en-US" dirty="0"/>
              <a:t>백서</a:t>
            </a:r>
            <a:r>
              <a:rPr lang="en-US" altLang="ko-KR" dirty="0"/>
              <a:t>, </a:t>
            </a:r>
            <a:r>
              <a:rPr lang="ko-KR" altLang="en-US" dirty="0" err="1"/>
              <a:t>비탈릭</a:t>
            </a:r>
            <a:r>
              <a:rPr lang="ko-KR" altLang="en-US" dirty="0"/>
              <a:t> </a:t>
            </a:r>
            <a:r>
              <a:rPr lang="ko-KR" altLang="en-US" dirty="0" err="1"/>
              <a:t>부테린</a:t>
            </a:r>
            <a:r>
              <a:rPr lang="en-US" altLang="ko-KR" dirty="0"/>
              <a:t>)]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6953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643F9FB-41A1-428B-B2BF-3B0A12562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[ </a:t>
            </a:r>
            <a:r>
              <a:rPr lang="ko-KR" altLang="en-US" dirty="0"/>
              <a:t>분기</a:t>
            </a:r>
            <a:r>
              <a:rPr lang="en-US" altLang="ko-KR" dirty="0"/>
              <a:t>(Pork) ]</a:t>
            </a:r>
            <a:endParaRPr lang="ko-KR" altLang="en-US" dirty="0"/>
          </a:p>
        </p:txBody>
      </p:sp>
      <p:sp>
        <p:nvSpPr>
          <p:cNvPr id="5" name="정육면체 4">
            <a:extLst>
              <a:ext uri="{FF2B5EF4-FFF2-40B4-BE49-F238E27FC236}">
                <a16:creationId xmlns:a16="http://schemas.microsoft.com/office/drawing/2014/main" id="{A8AC2A7A-EC21-42B3-AFE5-A25E21FC0857}"/>
              </a:ext>
            </a:extLst>
          </p:cNvPr>
          <p:cNvSpPr/>
          <p:nvPr/>
        </p:nvSpPr>
        <p:spPr>
          <a:xfrm>
            <a:off x="9031058" y="1639647"/>
            <a:ext cx="1151114" cy="1248516"/>
          </a:xfrm>
          <a:prstGeom prst="cube">
            <a:avLst/>
          </a:prstGeom>
          <a:solidFill>
            <a:srgbClr val="0071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Arial" panose="020B0604020202020204" pitchFamily="34" charset="0"/>
              </a:rPr>
              <a:t>A</a:t>
            </a:r>
            <a:endParaRPr lang="ko-KR" altLang="en-US" sz="25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정육면체 5">
            <a:extLst>
              <a:ext uri="{FF2B5EF4-FFF2-40B4-BE49-F238E27FC236}">
                <a16:creationId xmlns:a16="http://schemas.microsoft.com/office/drawing/2014/main" id="{B49407D6-48F6-4439-BCD4-36D415F5EBBE}"/>
              </a:ext>
            </a:extLst>
          </p:cNvPr>
          <p:cNvSpPr/>
          <p:nvPr/>
        </p:nvSpPr>
        <p:spPr>
          <a:xfrm>
            <a:off x="2203411" y="3155677"/>
            <a:ext cx="1151114" cy="1248516"/>
          </a:xfrm>
          <a:prstGeom prst="cub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정육면체 6">
            <a:extLst>
              <a:ext uri="{FF2B5EF4-FFF2-40B4-BE49-F238E27FC236}">
                <a16:creationId xmlns:a16="http://schemas.microsoft.com/office/drawing/2014/main" id="{86A91B2E-8160-4883-AFA5-AD7B5FBA1D60}"/>
              </a:ext>
            </a:extLst>
          </p:cNvPr>
          <p:cNvSpPr/>
          <p:nvPr/>
        </p:nvSpPr>
        <p:spPr>
          <a:xfrm>
            <a:off x="3833745" y="3155677"/>
            <a:ext cx="1151114" cy="1248516"/>
          </a:xfrm>
          <a:prstGeom prst="cub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정육면체 7">
            <a:extLst>
              <a:ext uri="{FF2B5EF4-FFF2-40B4-BE49-F238E27FC236}">
                <a16:creationId xmlns:a16="http://schemas.microsoft.com/office/drawing/2014/main" id="{EADF85F9-0238-4BC2-B8D4-7C15FD6223DA}"/>
              </a:ext>
            </a:extLst>
          </p:cNvPr>
          <p:cNvSpPr/>
          <p:nvPr/>
        </p:nvSpPr>
        <p:spPr>
          <a:xfrm>
            <a:off x="7094412" y="3155677"/>
            <a:ext cx="1151114" cy="1248516"/>
          </a:xfrm>
          <a:prstGeom prst="cub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8F72FB1-AD77-4422-9DB9-E495446665AF}"/>
              </a:ext>
            </a:extLst>
          </p:cNvPr>
          <p:cNvCxnSpPr>
            <a:cxnSpLocks/>
          </p:cNvCxnSpPr>
          <p:nvPr/>
        </p:nvCxnSpPr>
        <p:spPr>
          <a:xfrm>
            <a:off x="3172381" y="3827121"/>
            <a:ext cx="64180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EC417CE-885B-4805-9DFC-2D6D4EDEBD50}"/>
              </a:ext>
            </a:extLst>
          </p:cNvPr>
          <p:cNvCxnSpPr>
            <a:cxnSpLocks/>
          </p:cNvCxnSpPr>
          <p:nvPr/>
        </p:nvCxnSpPr>
        <p:spPr>
          <a:xfrm>
            <a:off x="4818468" y="3830380"/>
            <a:ext cx="64180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D769F5E-080E-41C6-A8AE-316145F0CD58}"/>
              </a:ext>
            </a:extLst>
          </p:cNvPr>
          <p:cNvCxnSpPr>
            <a:cxnSpLocks/>
          </p:cNvCxnSpPr>
          <p:nvPr/>
        </p:nvCxnSpPr>
        <p:spPr>
          <a:xfrm>
            <a:off x="6757906" y="3833641"/>
            <a:ext cx="35418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EC62B8-CF35-422E-A034-E93E08449A04}"/>
              </a:ext>
            </a:extLst>
          </p:cNvPr>
          <p:cNvSpPr txBox="1"/>
          <p:nvPr/>
        </p:nvSpPr>
        <p:spPr>
          <a:xfrm>
            <a:off x="5525631" y="3647982"/>
            <a:ext cx="1045634" cy="400110"/>
          </a:xfrm>
          <a:prstGeom prst="rect">
            <a:avLst/>
          </a:prstGeom>
          <a:noFill/>
        </p:spPr>
        <p:txBody>
          <a:bodyPr wrap="square" lIns="0" rIns="0" rtlCol="0" anchor="ctr" anchorCtr="1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•••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4" name="정육면체 13">
            <a:extLst>
              <a:ext uri="{FF2B5EF4-FFF2-40B4-BE49-F238E27FC236}">
                <a16:creationId xmlns:a16="http://schemas.microsoft.com/office/drawing/2014/main" id="{409728A6-E5C6-4E47-83E8-CB9E72D660E8}"/>
              </a:ext>
            </a:extLst>
          </p:cNvPr>
          <p:cNvSpPr/>
          <p:nvPr/>
        </p:nvSpPr>
        <p:spPr>
          <a:xfrm>
            <a:off x="9110571" y="4283945"/>
            <a:ext cx="1151114" cy="1248516"/>
          </a:xfrm>
          <a:prstGeom prst="cube">
            <a:avLst/>
          </a:prstGeom>
          <a:solidFill>
            <a:srgbClr val="B99FFF"/>
          </a:solidFill>
          <a:ln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  <a:latin typeface="Arial" panose="020B0604020202020204" pitchFamily="34" charset="0"/>
              </a:rPr>
              <a:t>H</a:t>
            </a:r>
            <a:endParaRPr lang="ko-KR" altLang="en-US" sz="25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C128D72-68E7-4304-B8C1-40976DCFCFAB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8119185" y="2407794"/>
            <a:ext cx="911873" cy="136112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F766C1F-34D3-4FF1-8F32-3AB616051351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8119185" y="3768918"/>
            <a:ext cx="991386" cy="128317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6746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69B025F-C6D7-42D3-861D-8695ACAA4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ko-KR" altLang="en-US" sz="2500" dirty="0"/>
              <a:t>어떤 블록을 선택할 것인가</a:t>
            </a:r>
            <a:r>
              <a:rPr lang="en-US" altLang="ko-KR" sz="2500" dirty="0"/>
              <a:t>?</a:t>
            </a:r>
          </a:p>
          <a:p>
            <a:r>
              <a:rPr lang="ko-KR" altLang="en-US" dirty="0"/>
              <a:t>가장 긴 체인을 선택</a:t>
            </a:r>
            <a:endParaRPr lang="en-US" altLang="ko-KR" dirty="0"/>
          </a:p>
          <a:p>
            <a:r>
              <a:rPr lang="en-US" altLang="ko-KR" dirty="0"/>
              <a:t>GHOST </a:t>
            </a:r>
            <a:r>
              <a:rPr lang="ko-KR" altLang="en-US" dirty="0"/>
              <a:t>프로토콜 </a:t>
            </a:r>
            <a:r>
              <a:rPr lang="en-US" altLang="ko-KR" dirty="0"/>
              <a:t>(Greedy Heaviest Object subtree protocol)</a:t>
            </a:r>
          </a:p>
          <a:p>
            <a:r>
              <a:rPr lang="en-US" altLang="ko-KR" dirty="0"/>
              <a:t>2013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ko-KR" altLang="en-US" dirty="0" err="1"/>
              <a:t>요나탄</a:t>
            </a:r>
            <a:r>
              <a:rPr lang="ko-KR" altLang="en-US" dirty="0"/>
              <a:t> </a:t>
            </a:r>
            <a:r>
              <a:rPr lang="ko-KR" altLang="en-US" dirty="0" err="1"/>
              <a:t>솜폴린스키</a:t>
            </a:r>
            <a:r>
              <a:rPr lang="en-US" altLang="ko-KR" dirty="0"/>
              <a:t>(Yonatan </a:t>
            </a:r>
            <a:r>
              <a:rPr lang="en-US" altLang="ko-KR" dirty="0" err="1"/>
              <a:t>Sompolinsky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ko-KR" altLang="en-US" dirty="0" err="1"/>
              <a:t>아비브</a:t>
            </a:r>
            <a:r>
              <a:rPr lang="ko-KR" altLang="en-US" dirty="0"/>
              <a:t> </a:t>
            </a:r>
            <a:r>
              <a:rPr lang="ko-KR" altLang="en-US" dirty="0" err="1"/>
              <a:t>조우하르</a:t>
            </a:r>
            <a:r>
              <a:rPr lang="en-US" altLang="ko-KR" dirty="0"/>
              <a:t>(Aviv Zohar)</a:t>
            </a:r>
            <a:r>
              <a:rPr lang="ko-KR" altLang="en-US" dirty="0"/>
              <a:t>에 의해 소개된 프로토콜</a:t>
            </a:r>
            <a:endParaRPr lang="en-US" altLang="ko-KR" dirty="0"/>
          </a:p>
          <a:p>
            <a:r>
              <a:rPr lang="ko-KR" altLang="en-US" dirty="0"/>
              <a:t>퍼즐 </a:t>
            </a:r>
            <a:r>
              <a:rPr lang="en-US" altLang="ko-KR" dirty="0"/>
              <a:t>: Block</a:t>
            </a:r>
            <a:r>
              <a:rPr lang="ko-KR" altLang="en-US" dirty="0"/>
              <a:t> </a:t>
            </a:r>
            <a:r>
              <a:rPr lang="en-US" altLang="ko-KR" dirty="0"/>
              <a:t>Hash</a:t>
            </a:r>
            <a:r>
              <a:rPr lang="ko-KR" altLang="en-US" dirty="0"/>
              <a:t>값이 일정 값 이하가</a:t>
            </a:r>
            <a:r>
              <a:rPr lang="en-US" altLang="ko-KR" dirty="0"/>
              <a:t> </a:t>
            </a:r>
            <a:r>
              <a:rPr lang="ko-KR" altLang="en-US" dirty="0"/>
              <a:t>되는 </a:t>
            </a:r>
            <a:r>
              <a:rPr lang="en-US" altLang="ko-KR" dirty="0"/>
              <a:t>Nonce</a:t>
            </a:r>
            <a:r>
              <a:rPr lang="ko-KR" altLang="en-US" dirty="0"/>
              <a:t>를 찾는 문제</a:t>
            </a:r>
            <a:endParaRPr lang="en-US" altLang="ko-KR" dirty="0"/>
          </a:p>
          <a:p>
            <a:r>
              <a:rPr lang="ko-KR" altLang="en-US" dirty="0" err="1"/>
              <a:t>논스</a:t>
            </a:r>
            <a:r>
              <a:rPr lang="ko-KR" altLang="en-US" dirty="0"/>
              <a:t> </a:t>
            </a:r>
            <a:r>
              <a:rPr lang="en-US" altLang="ko-KR" dirty="0"/>
              <a:t>(Block</a:t>
            </a:r>
            <a:r>
              <a:rPr lang="ko-KR" altLang="en-US" dirty="0"/>
              <a:t> </a:t>
            </a:r>
            <a:r>
              <a:rPr lang="en-US" altLang="ko-KR" dirty="0"/>
              <a:t>Nonce) : Block Hash </a:t>
            </a:r>
            <a:r>
              <a:rPr lang="ko-KR" altLang="en-US" dirty="0"/>
              <a:t>값을 변경시키기 위한 임의의 값</a:t>
            </a:r>
            <a:endParaRPr lang="en-US" altLang="ko-KR" dirty="0"/>
          </a:p>
          <a:p>
            <a:r>
              <a:rPr lang="ko-KR" altLang="en-US" dirty="0"/>
              <a:t>채굴</a:t>
            </a:r>
            <a:r>
              <a:rPr lang="en-US" altLang="ko-KR" dirty="0"/>
              <a:t>(Mining) : </a:t>
            </a:r>
            <a:r>
              <a:rPr lang="ko-KR" altLang="en-US" dirty="0"/>
              <a:t>퍼즐을 풀어 블록을 생성하고 전파하는 것</a:t>
            </a:r>
            <a:endParaRPr lang="en-US" altLang="ko-KR" dirty="0"/>
          </a:p>
          <a:p>
            <a:r>
              <a:rPr lang="ko-KR" altLang="en-US" dirty="0"/>
              <a:t>블록 생성 시간 </a:t>
            </a:r>
            <a:r>
              <a:rPr lang="en-US" altLang="ko-KR" dirty="0"/>
              <a:t>&amp; </a:t>
            </a:r>
            <a:r>
              <a:rPr lang="ko-KR" altLang="en-US" dirty="0"/>
              <a:t>난이도 조정 </a:t>
            </a:r>
            <a:r>
              <a:rPr lang="en-US" altLang="ko-KR" dirty="0"/>
              <a:t>(Target Block Time &amp; Difficulty Target)</a:t>
            </a:r>
          </a:p>
          <a:p>
            <a:pPr lvl="1"/>
            <a:r>
              <a:rPr lang="ko-KR" altLang="en-US" dirty="0" err="1"/>
              <a:t>비트코인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블록당 </a:t>
            </a:r>
            <a:r>
              <a:rPr lang="en-US" altLang="ko-KR" dirty="0"/>
              <a:t>10</a:t>
            </a:r>
            <a:r>
              <a:rPr lang="ko-KR" altLang="en-US" dirty="0"/>
              <a:t>분 </a:t>
            </a:r>
            <a:r>
              <a:rPr lang="ko-KR" altLang="en-US" dirty="0" err="1"/>
              <a:t>타켓</a:t>
            </a:r>
            <a:r>
              <a:rPr lang="en-US" altLang="ko-KR" dirty="0"/>
              <a:t>, </a:t>
            </a:r>
            <a:r>
              <a:rPr lang="ko-KR" altLang="en-US" dirty="0"/>
              <a:t>블록 </a:t>
            </a:r>
            <a:r>
              <a:rPr lang="en-US" altLang="ko-KR" dirty="0"/>
              <a:t>40000</a:t>
            </a:r>
            <a:r>
              <a:rPr lang="ko-KR" altLang="en-US" dirty="0"/>
              <a:t>개 마다  난이도 조정 </a:t>
            </a:r>
            <a:r>
              <a:rPr lang="en-US" altLang="ko-KR" dirty="0"/>
              <a:t>(2016</a:t>
            </a:r>
            <a:r>
              <a:rPr lang="ko-KR" altLang="en-US" dirty="0"/>
              <a:t>블록 마다 재계산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이더리움 </a:t>
            </a:r>
            <a:r>
              <a:rPr lang="en-US" altLang="ko-KR" dirty="0"/>
              <a:t>: </a:t>
            </a:r>
            <a:r>
              <a:rPr lang="ko-KR" altLang="en-US" dirty="0"/>
              <a:t>블록당 </a:t>
            </a:r>
            <a:r>
              <a:rPr lang="en-US" altLang="ko-KR" dirty="0"/>
              <a:t>12~14</a:t>
            </a:r>
            <a:r>
              <a:rPr lang="ko-KR" altLang="en-US" dirty="0"/>
              <a:t>초 </a:t>
            </a:r>
            <a:r>
              <a:rPr lang="ko-KR" altLang="en-US" dirty="0" err="1"/>
              <a:t>타켓</a:t>
            </a:r>
            <a:r>
              <a:rPr lang="en-US" altLang="ko-KR" dirty="0"/>
              <a:t>, </a:t>
            </a:r>
            <a:r>
              <a:rPr lang="ko-KR" altLang="en-US" dirty="0"/>
              <a:t>블록마다 난이도 조정</a:t>
            </a:r>
            <a:endParaRPr lang="en-US" altLang="ko-KR" dirty="0"/>
          </a:p>
          <a:p>
            <a:r>
              <a:rPr lang="en-US" altLang="ko-KR" dirty="0"/>
              <a:t>Incentive, </a:t>
            </a:r>
            <a:r>
              <a:rPr lang="en-US" altLang="ko-KR" dirty="0" err="1"/>
              <a:t>Rewrad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블록생성에 대한 보상</a:t>
            </a:r>
            <a:endParaRPr lang="en-US" altLang="ko-KR" dirty="0"/>
          </a:p>
          <a:p>
            <a:pPr lvl="1"/>
            <a:r>
              <a:rPr lang="ko-KR" altLang="en-US" dirty="0" err="1"/>
              <a:t>비트코인</a:t>
            </a:r>
            <a:r>
              <a:rPr lang="en-US" altLang="ko-KR" dirty="0"/>
              <a:t>: Block</a:t>
            </a:r>
            <a:r>
              <a:rPr lang="ko-KR" altLang="en-US" dirty="0"/>
              <a:t>의 첫번째 </a:t>
            </a:r>
            <a:r>
              <a:rPr lang="en-US" altLang="ko-KR" dirty="0"/>
              <a:t>Transaction</a:t>
            </a:r>
            <a:r>
              <a:rPr lang="ko-KR" altLang="en-US" dirty="0"/>
              <a:t>은 </a:t>
            </a:r>
            <a:r>
              <a:rPr lang="en-US" altLang="ko-KR" dirty="0"/>
              <a:t>Miner</a:t>
            </a:r>
            <a:r>
              <a:rPr lang="ko-KR" altLang="en-US" dirty="0"/>
              <a:t>에게 </a:t>
            </a:r>
            <a:r>
              <a:rPr lang="en-US" altLang="ko-KR" dirty="0"/>
              <a:t>Bitcoin</a:t>
            </a:r>
            <a:r>
              <a:rPr lang="ko-KR" altLang="en-US" dirty="0"/>
              <a:t> </a:t>
            </a:r>
            <a:r>
              <a:rPr lang="en-US" altLang="ko-KR" dirty="0"/>
              <a:t>Reward</a:t>
            </a:r>
            <a:r>
              <a:rPr lang="ko-KR" altLang="en-US" dirty="0"/>
              <a:t> 지급 ➡ 화폐 유통</a:t>
            </a:r>
            <a:br>
              <a:rPr lang="en-US" altLang="ko-KR" dirty="0"/>
            </a:br>
            <a:r>
              <a:rPr lang="en-US" altLang="ko-KR" dirty="0"/>
              <a:t>Bitcoin</a:t>
            </a:r>
            <a:r>
              <a:rPr lang="ko-KR" altLang="en-US" dirty="0"/>
              <a:t> 생성 트랜잭션 ➡</a:t>
            </a:r>
            <a:r>
              <a:rPr lang="en-US" altLang="ko-KR" dirty="0"/>
              <a:t> Coinbase Transaction -&gt; 100 Block </a:t>
            </a:r>
            <a:r>
              <a:rPr lang="ko-KR" altLang="en-US" dirty="0"/>
              <a:t>동안 사용 불가</a:t>
            </a:r>
            <a:endParaRPr lang="en-US" altLang="ko-KR" dirty="0"/>
          </a:p>
          <a:p>
            <a:pPr lvl="1"/>
            <a:r>
              <a:rPr lang="ko-KR" altLang="en-US" dirty="0"/>
              <a:t>이더리움</a:t>
            </a:r>
            <a:r>
              <a:rPr lang="en-US" altLang="ko-KR" dirty="0"/>
              <a:t>: Block</a:t>
            </a:r>
            <a:r>
              <a:rPr lang="ko-KR" altLang="en-US" dirty="0"/>
              <a:t>의 </a:t>
            </a:r>
            <a:r>
              <a:rPr lang="en-US" altLang="ko-KR" dirty="0"/>
              <a:t>Beneficiary(Coinbase)</a:t>
            </a:r>
            <a:r>
              <a:rPr lang="ko-KR" altLang="en-US" dirty="0"/>
              <a:t>를 </a:t>
            </a:r>
            <a:r>
              <a:rPr lang="en-US" altLang="ko-KR" dirty="0"/>
              <a:t>Miner</a:t>
            </a:r>
            <a:r>
              <a:rPr lang="ko-KR" altLang="en-US" dirty="0"/>
              <a:t>로 지정하고</a:t>
            </a:r>
            <a:r>
              <a:rPr lang="en-US" altLang="ko-KR" dirty="0"/>
              <a:t>, Miner</a:t>
            </a:r>
            <a:r>
              <a:rPr lang="ko-KR" altLang="en-US" dirty="0"/>
              <a:t>의 상태를 수정하여 지급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B66014E-EC5B-4F10-9CB9-5647DBCE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PoW</a:t>
            </a:r>
            <a:r>
              <a:rPr lang="en-US" altLang="ko-KR" dirty="0"/>
              <a:t> (Proof of 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31369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96DEE0-4925-4192-864C-69DE4D9B9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평균 블록생성 시간 </a:t>
            </a:r>
            <a:r>
              <a:rPr lang="en-US" altLang="ko-KR" dirty="0"/>
              <a:t>(Target:</a:t>
            </a:r>
            <a:r>
              <a:rPr lang="ko-KR" altLang="en-US" dirty="0"/>
              <a:t> </a:t>
            </a:r>
            <a:r>
              <a:rPr lang="en-US" altLang="ko-KR" dirty="0"/>
              <a:t>12 ~ 14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FD30402-EF91-4050-B80D-FB84E4DB4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3DD8286-B9D3-4CB1-BA29-D57DA8A5E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91" y="1219783"/>
            <a:ext cx="11854249" cy="48567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D228F4-EBEB-467F-9FD0-F1F840C2E222}"/>
              </a:ext>
            </a:extLst>
          </p:cNvPr>
          <p:cNvSpPr txBox="1"/>
          <p:nvPr/>
        </p:nvSpPr>
        <p:spPr>
          <a:xfrm>
            <a:off x="3048002" y="607648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4"/>
              </a:rPr>
              <a:t>https://etherscan.io/chart/blocktime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662441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4F4379-E7CF-435C-B4D8-EFBA29EEC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1A17F4B-F502-476D-B075-EDF77D23D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ethash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21273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 이상의 노드가 동시에 블록을 생성한다면</a:t>
            </a:r>
            <a:r>
              <a:rPr lang="en-US" altLang="ko-KR" dirty="0"/>
              <a:t>?</a:t>
            </a:r>
          </a:p>
          <a:p>
            <a:r>
              <a:rPr lang="en-US" altLang="ko-KR" dirty="0">
                <a:hlinkClick r:id="rId2"/>
              </a:rPr>
              <a:t>https://taeyonghwang.github.io/ethereum/uncle-reward/</a:t>
            </a:r>
            <a:endParaRPr lang="en-US" altLang="ko-KR" dirty="0"/>
          </a:p>
          <a:p>
            <a:r>
              <a:rPr lang="en-US" altLang="ko-KR" dirty="0"/>
              <a:t>GHOST (Greedy Heaviest Object </a:t>
            </a:r>
            <a:r>
              <a:rPr lang="en-US" altLang="ko-KR" dirty="0" err="1"/>
              <a:t>SubTree</a:t>
            </a:r>
            <a:r>
              <a:rPr lang="en-US" altLang="ko-KR" dirty="0"/>
              <a:t>) Protocol</a:t>
            </a:r>
          </a:p>
          <a:p>
            <a:pPr lvl="1"/>
            <a:r>
              <a:rPr lang="en-US" altLang="ko-KR" dirty="0"/>
              <a:t>Bitcoin : Longest Chain Selection </a:t>
            </a:r>
          </a:p>
          <a:p>
            <a:pPr lvl="1"/>
            <a:r>
              <a:rPr lang="en-US" altLang="ko-KR" dirty="0"/>
              <a:t>Ethereum : Heaviest Chain Selection</a:t>
            </a:r>
          </a:p>
          <a:p>
            <a:pPr lvl="2"/>
            <a:r>
              <a:rPr lang="en-US" altLang="ko-KR" dirty="0"/>
              <a:t>Heaviest : </a:t>
            </a:r>
            <a:r>
              <a:rPr lang="ko-KR" altLang="en-US" dirty="0"/>
              <a:t>각</a:t>
            </a:r>
            <a:r>
              <a:rPr lang="en-US" altLang="ko-KR" dirty="0"/>
              <a:t> </a:t>
            </a:r>
            <a:r>
              <a:rPr lang="ko-KR" altLang="en-US" dirty="0"/>
              <a:t>블록을 </a:t>
            </a:r>
            <a:r>
              <a:rPr lang="en-US" altLang="ko-KR" dirty="0"/>
              <a:t>Root</a:t>
            </a:r>
            <a:r>
              <a:rPr lang="ko-KR" altLang="en-US" dirty="0"/>
              <a:t>로 하는 </a:t>
            </a:r>
            <a:r>
              <a:rPr lang="en-US" altLang="ko-KR" dirty="0"/>
              <a:t>Subtree</a:t>
            </a:r>
            <a:r>
              <a:rPr lang="ko-KR" altLang="en-US" dirty="0"/>
              <a:t>의 크기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ko-KR" altLang="en-US" dirty="0"/>
              <a:t>포크</a:t>
            </a:r>
            <a:r>
              <a:rPr lang="en-US" altLang="ko-KR" dirty="0"/>
              <a:t>(fork)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847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51% </a:t>
            </a:r>
            <a:r>
              <a:rPr lang="ko-KR" altLang="en-US" dirty="0"/>
              <a:t>문제</a:t>
            </a:r>
            <a:endParaRPr lang="en-US" altLang="ko-KR" dirty="0"/>
          </a:p>
          <a:p>
            <a:r>
              <a:rPr lang="ko-KR" altLang="en-US" dirty="0" err="1"/>
              <a:t>파이널리티</a:t>
            </a:r>
            <a:r>
              <a:rPr lang="ko-KR" altLang="en-US" dirty="0"/>
              <a:t> 불확실성</a:t>
            </a:r>
            <a:endParaRPr lang="en-US" altLang="ko-KR" dirty="0"/>
          </a:p>
          <a:p>
            <a:r>
              <a:rPr lang="ko-KR" altLang="en-US" dirty="0"/>
              <a:t>성능한계</a:t>
            </a:r>
            <a:endParaRPr lang="en-US" altLang="ko-KR" dirty="0"/>
          </a:p>
          <a:p>
            <a:r>
              <a:rPr lang="ko-KR" altLang="en-US" dirty="0"/>
              <a:t>블록체인의 용량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 </a:t>
            </a:r>
            <a:r>
              <a:rPr lang="en-US" altLang="ko-KR" dirty="0" err="1"/>
              <a:t>PoW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1980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 이상의 노드가 동시에 블록을 생성한다면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567407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73FCC8-9E33-41C8-82A5-20AEA9585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Confirmation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9F04EF4-0A6F-45FB-88B3-C4385650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7A083F-46C3-40A4-8DEC-546FDC97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2780752"/>
            <a:ext cx="8106906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091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3C8F81-9B0D-42CF-8CC8-4628A7B29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8773B47-D1FA-4926-98B1-C158663D4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51309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8BA6E8C-2AA3-4BEB-8B21-06851BBFB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711803" cy="4351338"/>
          </a:xfrm>
        </p:spPr>
        <p:txBody>
          <a:bodyPr/>
          <a:lstStyle/>
          <a:p>
            <a:pPr indent="0" algn="ctr">
              <a:buNone/>
            </a:pPr>
            <a:r>
              <a:rPr lang="en-US" altLang="ko-KR" dirty="0"/>
              <a:t>Avalanche Bridge</a:t>
            </a:r>
          </a:p>
          <a:p>
            <a:pPr indent="0" algn="ctr">
              <a:lnSpc>
                <a:spcPct val="100000"/>
              </a:lnSpc>
              <a:spcBef>
                <a:spcPts val="400"/>
              </a:spcBef>
              <a:buNone/>
            </a:pPr>
            <a:r>
              <a:rPr lang="ko-KR" altLang="en-US" sz="1400" dirty="0"/>
              <a:t>블록체인간 </a:t>
            </a:r>
            <a:r>
              <a:rPr lang="en-US" altLang="ko-KR" sz="1400" dirty="0"/>
              <a:t>Token Swap</a:t>
            </a:r>
            <a:r>
              <a:rPr lang="ko-KR" altLang="en-US" sz="1400" dirty="0"/>
              <a:t>시 출발 블록체인의 </a:t>
            </a:r>
            <a:r>
              <a:rPr lang="en-US" altLang="ko-KR" sz="1400" dirty="0"/>
              <a:t>Confirmations </a:t>
            </a:r>
            <a:r>
              <a:rPr lang="ko-KR" altLang="en-US" sz="1400" dirty="0"/>
              <a:t>대기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9EA3A1-9B66-4BF5-B6B2-73ABDF63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합의 알고리즘 </a:t>
            </a:r>
            <a:r>
              <a:rPr lang="en-US" altLang="ko-KR" dirty="0"/>
              <a:t>- </a:t>
            </a:r>
            <a:r>
              <a:rPr lang="en-US" altLang="ko-KR" dirty="0" err="1"/>
              <a:t>PoW</a:t>
            </a:r>
            <a:r>
              <a:rPr lang="en-US" altLang="ko-KR" dirty="0"/>
              <a:t> - Finality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4EAE56-1A3E-4061-B25F-5CC8BA65C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827" y="1375357"/>
            <a:ext cx="6991244" cy="48616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B0CA01-CB35-4157-BD59-FF10772D5175}"/>
              </a:ext>
            </a:extLst>
          </p:cNvPr>
          <p:cNvSpPr txBox="1"/>
          <p:nvPr/>
        </p:nvSpPr>
        <p:spPr>
          <a:xfrm>
            <a:off x="3048000" y="656710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4"/>
              </a:rPr>
              <a:t>https://bridge.avax.network/</a:t>
            </a:r>
            <a:endParaRPr lang="ko-KR" altLang="en-US" sz="12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45E5B91-E435-4817-8CB0-CD914D0D5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876" y="1375357"/>
            <a:ext cx="4339776" cy="4861648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5BCA9F35-5D3E-4C3B-9D1F-DE7D3E174F97}"/>
              </a:ext>
            </a:extLst>
          </p:cNvPr>
          <p:cNvSpPr/>
          <p:nvPr/>
        </p:nvSpPr>
        <p:spPr>
          <a:xfrm>
            <a:off x="4687865" y="3075254"/>
            <a:ext cx="206908" cy="707492"/>
          </a:xfrm>
          <a:prstGeom prst="rightArrow">
            <a:avLst/>
          </a:prstGeom>
          <a:solidFill>
            <a:srgbClr val="434975"/>
          </a:solidFill>
          <a:ln>
            <a:solidFill>
              <a:srgbClr val="2223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582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D8D8D8"/>
      </a:hlink>
      <a:folHlink>
        <a:srgbClr val="D8D8D8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20918</TotalTime>
  <Words>17497</Words>
  <Application>Microsoft Office PowerPoint</Application>
  <PresentationFormat>와이드스크린</PresentationFormat>
  <Paragraphs>2502</Paragraphs>
  <Slides>123</Slides>
  <Notes>79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123</vt:i4>
      </vt:variant>
    </vt:vector>
  </HeadingPairs>
  <TitlesOfParts>
    <vt:vector size="138" baseType="lpstr">
      <vt:lpstr>-apple-system</vt:lpstr>
      <vt:lpstr>Binance Plex</vt:lpstr>
      <vt:lpstr>Bitstream Vera Sans Mono</vt:lpstr>
      <vt:lpstr>charter</vt:lpstr>
      <vt:lpstr>Helvetica Neue</vt:lpstr>
      <vt:lpstr>se-nanumgothic</vt:lpstr>
      <vt:lpstr>Spoqa Han Sans</vt:lpstr>
      <vt:lpstr>맑은 고딕</vt:lpstr>
      <vt:lpstr>Arial</vt:lpstr>
      <vt:lpstr>Cambria Math</vt:lpstr>
      <vt:lpstr>Consolas</vt:lpstr>
      <vt:lpstr>Helvetica</vt:lpstr>
      <vt:lpstr>Open Sans</vt:lpstr>
      <vt:lpstr>Office 테마</vt:lpstr>
      <vt:lpstr>비트맵 이미지</vt:lpstr>
      <vt:lpstr>Blockchain?!</vt:lpstr>
      <vt:lpstr>Cypherpunk 선언문</vt:lpstr>
      <vt:lpstr>역사</vt:lpstr>
      <vt:lpstr>비트코인 [ Bitcoin: A Peer-to-Peer Electronic Cash System]</vt:lpstr>
      <vt:lpstr>비트코인 [ Bitcoin: A Peer-to-Peer Electronic Cash System (2008-10-31) ]</vt:lpstr>
      <vt:lpstr>비트코인 [ Genesis Block ]</vt:lpstr>
      <vt:lpstr>비트코인 [ Release 0.1]</vt:lpstr>
      <vt:lpstr>이더리움(Ethereum)</vt:lpstr>
      <vt:lpstr>이더리움 [White Paper, Vitalik Buterin (백서, 비탈릭 부테린)]</vt:lpstr>
      <vt:lpstr>이더리움 [White Paper, Vitalik Buterin (백서, 비탈릭 부테린)]</vt:lpstr>
      <vt:lpstr>비트코인, 이더리움</vt:lpstr>
      <vt:lpstr>기타 용어</vt:lpstr>
      <vt:lpstr>암호학</vt:lpstr>
      <vt:lpstr>10진수(decimal), 2진수(binary), 16진수(hex)</vt:lpstr>
      <vt:lpstr>10진수(decimal), 2진수(binary), 16진수(hex)</vt:lpstr>
      <vt:lpstr>나머지(modulo) 연산</vt:lpstr>
      <vt:lpstr>해시(Hash) 함수</vt:lpstr>
      <vt:lpstr>해시(Hash) 함수</vt:lpstr>
      <vt:lpstr>해시(Hash) 함수</vt:lpstr>
      <vt:lpstr>해시(Hash) 함수</vt:lpstr>
      <vt:lpstr>대칭키 암호, 비대칭키 암호(공개키 암호) </vt:lpstr>
      <vt:lpstr>대칭키 암호, 비대칭키 암호(공개키 암호) </vt:lpstr>
      <vt:lpstr>비대칭키 암호(공개키 암호) [ 타원곡선 암호(ECC, Elliptic Curve Cryptography) ]</vt:lpstr>
      <vt:lpstr>256bit</vt:lpstr>
      <vt:lpstr>256bit</vt:lpstr>
      <vt:lpstr>256bit</vt:lpstr>
      <vt:lpstr>암호학 정리</vt:lpstr>
      <vt:lpstr>전통적인 원장(Ledger)</vt:lpstr>
      <vt:lpstr>트랜잭션, 블록, 블록체인 (transaction, block, blockchain)</vt:lpstr>
      <vt:lpstr>블록과 트랜잭션</vt:lpstr>
      <vt:lpstr>바이너리 머클 트리(Merkle tree)</vt:lpstr>
      <vt:lpstr>머클 증명 (Merkle Proof) [ 트랜잭션 위·변조 탐지 ]</vt:lpstr>
      <vt:lpstr>머클 트리와 라이트 노드</vt:lpstr>
      <vt:lpstr>블록과 블록체인</vt:lpstr>
      <vt:lpstr>블록과 블록체인</vt:lpstr>
      <vt:lpstr>블록과 블록체인 [ 블록 헤더(Block Header) – 머클 루트 (Merkle Root) ]</vt:lpstr>
      <vt:lpstr>블록과 블록체인 [ 블록 헤더(Block Header) – 이전 블록 해쉬 (Previous Block Hash) ]</vt:lpstr>
      <vt:lpstr>블록과 블록체인 [ 블록 헤더(Block Header) –블록 해시 (Block Hash) ]</vt:lpstr>
      <vt:lpstr>블록과 블록체인</vt:lpstr>
      <vt:lpstr>블록과 블록체인 [ 트랜잭션 및 블록 위·변조 탐지 ]</vt:lpstr>
      <vt:lpstr>분산원장 기술 (DTL; Distributed Ledger Technology)</vt:lpstr>
      <vt:lpstr>Timestamp Server</vt:lpstr>
      <vt:lpstr>블록 높이(height), 깊이(depth), 컴펌(confirmation)</vt:lpstr>
      <vt:lpstr>비트코인 블록헤더, 이더리움 블록헤더</vt:lpstr>
      <vt:lpstr>Timestamp Server</vt:lpstr>
      <vt:lpstr>트랜잭션 모델과 상태(State)</vt:lpstr>
      <vt:lpstr>UTXO (Unspent Transaction Output)</vt:lpstr>
      <vt:lpstr>상태 [ 이더리움 Account ]</vt:lpstr>
      <vt:lpstr>PowerPoint 프레젠테이션</vt:lpstr>
      <vt:lpstr>주소</vt:lpstr>
      <vt:lpstr>비트코인 트랜잭션 및 블록</vt:lpstr>
      <vt:lpstr>이더리움 트랜잭션 및 블록</vt:lpstr>
      <vt:lpstr>비잔티움 장군 문제 (Byzantine Generals Problem)</vt:lpstr>
      <vt:lpstr>비잔티움 장군 문제 (Byzantine Generals Problem)</vt:lpstr>
      <vt:lpstr>비잔티움 장군 문제 (Byzantine Generals Problem)</vt:lpstr>
      <vt:lpstr>비잔티움 장군 문제 (Byzantine Generals Problem)</vt:lpstr>
      <vt:lpstr>블록체인 주요 기술요소</vt:lpstr>
      <vt:lpstr>P2P 네트워크</vt:lpstr>
      <vt:lpstr>노드와 클라이언트</vt:lpstr>
      <vt:lpstr>P2P 네트워크</vt:lpstr>
      <vt:lpstr>트랜잭션 전파 (Transaction Broadcast)</vt:lpstr>
      <vt:lpstr>블록 전파 (Block Broadcast)</vt:lpstr>
      <vt:lpstr>전자 서명 (Digital Signature)</vt:lpstr>
      <vt:lpstr>ECDSA (Elliptic Curve Digital Signature Algorithm, 타원 곡선 전자 서명 알고리즘)</vt:lpstr>
      <vt:lpstr>합의 알고리즘 (Consensus Algorithm)</vt:lpstr>
      <vt:lpstr>합의 알고리즘 (Consensus Algorithm)</vt:lpstr>
      <vt:lpstr>합의 알고리즘 (Consensus Algorithm)</vt:lpstr>
      <vt:lpstr>PoW (Proof of Work)</vt:lpstr>
      <vt:lpstr>PoW (Proof of Work)</vt:lpstr>
      <vt:lpstr>PoW (Proof of Work) [ Puzzle ]</vt:lpstr>
      <vt:lpstr>PoW (Proof of Work) [ Hash ]</vt:lpstr>
      <vt:lpstr>PoW [ Bitcoin ]</vt:lpstr>
      <vt:lpstr>Bitcoin Difficulty</vt:lpstr>
      <vt:lpstr>PowerPoint 프레젠테이션</vt:lpstr>
      <vt:lpstr>PoW [ Incentive ]</vt:lpstr>
      <vt:lpstr>PowerPoint 프레젠테이션</vt:lpstr>
      <vt:lpstr>PoW [ Bitcoin 반감기 ]</vt:lpstr>
      <vt:lpstr>PowerPoint 프레젠테이션</vt:lpstr>
      <vt:lpstr>PoW [ Bitcoin ]</vt:lpstr>
      <vt:lpstr>PoW [ Bitcoin ]</vt:lpstr>
      <vt:lpstr>pow.cpp</vt:lpstr>
      <vt:lpstr>PoW [ 트랜잭션 전파(Transaction Broadcast) ]</vt:lpstr>
      <vt:lpstr>PoW [ 블록 전파 (Block Broadcast) ]</vt:lpstr>
      <vt:lpstr>PoW [ 블록 검증 (Block Validation) , BitCoin]</vt:lpstr>
      <vt:lpstr>PoW [ 블록체인에 검증된 블록 추가 ]</vt:lpstr>
      <vt:lpstr>Bitcoin Average Block Time (2019-04-01 ~ 2020-03-31)</vt:lpstr>
      <vt:lpstr>PowerPoint 프레젠테이션</vt:lpstr>
      <vt:lpstr>PoW [ 분기(Pork) ]</vt:lpstr>
      <vt:lpstr>PoW [ 분기(Pork) ]</vt:lpstr>
      <vt:lpstr>PoW [ 분기(Pork) ]</vt:lpstr>
      <vt:lpstr>PoW (Proof of Work)</vt:lpstr>
      <vt:lpstr>합의 알고리즘 - PoW</vt:lpstr>
      <vt:lpstr>ethash</vt:lpstr>
      <vt:lpstr>합의 알고리즘 - 포크(fork)</vt:lpstr>
      <vt:lpstr>합의 알고리즘 -  PoW</vt:lpstr>
      <vt:lpstr>합의 알고리즘 - PoW - Finality</vt:lpstr>
      <vt:lpstr>합의 알고리즘 - PoW - Finality</vt:lpstr>
      <vt:lpstr>합의 알고리즘 - PoW - Finality</vt:lpstr>
      <vt:lpstr>합의 알고리즘 - PoW - Finality</vt:lpstr>
      <vt:lpstr>합의 알고리즘 - PoS</vt:lpstr>
      <vt:lpstr>합의 알고리즘 - PBFT</vt:lpstr>
      <vt:lpstr>PowerPoint 프레젠테이션</vt:lpstr>
      <vt:lpstr>합의 알고리즘 - raft</vt:lpstr>
      <vt:lpstr>블록체인의 보안 [위·변조 방지, 검열 저항성]</vt:lpstr>
      <vt:lpstr>스마트 계약(Smart Contract)</vt:lpstr>
      <vt:lpstr>UTXO</vt:lpstr>
      <vt:lpstr>스마트 컨트랙트 - 비트코인</vt:lpstr>
      <vt:lpstr>스마트 컨트랙트 : 이더리움  [ EVM ]</vt:lpstr>
      <vt:lpstr>스마트 컨트랙트 : 이더리움 [ Solidity ]</vt:lpstr>
      <vt:lpstr>수수료 (Fee)</vt:lpstr>
      <vt:lpstr>수수료 (Fee)</vt:lpstr>
      <vt:lpstr>지갑</vt:lpstr>
      <vt:lpstr>지갑 </vt:lpstr>
      <vt:lpstr>지갑 [ HDWallet – BIP32 ]</vt:lpstr>
      <vt:lpstr>지갑 [ 니모닉(Mnemonic Code: BIP-39) ]</vt:lpstr>
      <vt:lpstr>지갑</vt:lpstr>
      <vt:lpstr>Dapp (Decentrialized Application)</vt:lpstr>
      <vt:lpstr>Dapp (Decentrialized Application)</vt:lpstr>
      <vt:lpstr>Dapp (Decentrialized Application)</vt:lpstr>
      <vt:lpstr>Dapp (Decentrialized Application)</vt:lpstr>
      <vt:lpstr>이더리움 블럭</vt:lpstr>
      <vt:lpstr>가상자산 거래소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김성부(Kim Seongbu)(moss0801)</dc:creator>
  <cp:lastModifiedBy>김성부(Kim Seongbu)(moss0801)</cp:lastModifiedBy>
  <cp:revision>1774</cp:revision>
  <dcterms:created xsi:type="dcterms:W3CDTF">2022-04-18T06:24:13Z</dcterms:created>
  <dcterms:modified xsi:type="dcterms:W3CDTF">2022-05-11T18:28:48Z</dcterms:modified>
</cp:coreProperties>
</file>